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321" r:id="rId5"/>
    <p:sldId id="322" r:id="rId6"/>
    <p:sldId id="324" r:id="rId7"/>
    <p:sldId id="260" r:id="rId8"/>
    <p:sldId id="261" r:id="rId9"/>
    <p:sldId id="262" r:id="rId10"/>
    <p:sldId id="263" r:id="rId11"/>
    <p:sldId id="329" r:id="rId12"/>
    <p:sldId id="266" r:id="rId13"/>
    <p:sldId id="265" r:id="rId14"/>
    <p:sldId id="267" r:id="rId15"/>
    <p:sldId id="268" r:id="rId16"/>
    <p:sldId id="269" r:id="rId17"/>
    <p:sldId id="270" r:id="rId18"/>
    <p:sldId id="271" r:id="rId19"/>
    <p:sldId id="272" r:id="rId20"/>
    <p:sldId id="327"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F53B01-F6F8-45EC-B629-3D4D5FFC8156}" type="datetimeFigureOut">
              <a:rPr lang="en-GB" smtClean="0"/>
              <a:t>05/10/2018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57F053-B0D6-4910-96F9-D4097D8A9C5B}" type="slidenum">
              <a:rPr lang="en-GB" smtClean="0"/>
              <a:t>‹#›</a:t>
            </a:fld>
            <a:endParaRPr lang="en-GB"/>
          </a:p>
        </p:txBody>
      </p:sp>
    </p:spTree>
    <p:extLst>
      <p:ext uri="{BB962C8B-B14F-4D97-AF65-F5344CB8AC3E}">
        <p14:creationId xmlns:p14="http://schemas.microsoft.com/office/powerpoint/2010/main" val="537589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F53B01-F6F8-45EC-B629-3D4D5FFC8156}" type="datetimeFigureOut">
              <a:rPr lang="en-GB" smtClean="0"/>
              <a:t>05/10/2018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57F053-B0D6-4910-96F9-D4097D8A9C5B}" type="slidenum">
              <a:rPr lang="en-GB" smtClean="0"/>
              <a:t>‹#›</a:t>
            </a:fld>
            <a:endParaRPr lang="en-GB"/>
          </a:p>
        </p:txBody>
      </p:sp>
    </p:spTree>
    <p:extLst>
      <p:ext uri="{BB962C8B-B14F-4D97-AF65-F5344CB8AC3E}">
        <p14:creationId xmlns:p14="http://schemas.microsoft.com/office/powerpoint/2010/main" val="1523971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F53B01-F6F8-45EC-B629-3D4D5FFC8156}" type="datetimeFigureOut">
              <a:rPr lang="en-GB" smtClean="0"/>
              <a:t>05/10/2018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57F053-B0D6-4910-96F9-D4097D8A9C5B}" type="slidenum">
              <a:rPr lang="en-GB" smtClean="0"/>
              <a:t>‹#›</a:t>
            </a:fld>
            <a:endParaRPr lang="en-GB"/>
          </a:p>
        </p:txBody>
      </p:sp>
    </p:spTree>
    <p:extLst>
      <p:ext uri="{BB962C8B-B14F-4D97-AF65-F5344CB8AC3E}">
        <p14:creationId xmlns:p14="http://schemas.microsoft.com/office/powerpoint/2010/main" val="112595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F53B01-F6F8-45EC-B629-3D4D5FFC8156}" type="datetimeFigureOut">
              <a:rPr lang="en-GB" smtClean="0"/>
              <a:t>05/10/2018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57F053-B0D6-4910-96F9-D4097D8A9C5B}" type="slidenum">
              <a:rPr lang="en-GB" smtClean="0"/>
              <a:t>‹#›</a:t>
            </a:fld>
            <a:endParaRPr lang="en-GB"/>
          </a:p>
        </p:txBody>
      </p:sp>
    </p:spTree>
    <p:extLst>
      <p:ext uri="{BB962C8B-B14F-4D97-AF65-F5344CB8AC3E}">
        <p14:creationId xmlns:p14="http://schemas.microsoft.com/office/powerpoint/2010/main" val="391400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F53B01-F6F8-45EC-B629-3D4D5FFC8156}" type="datetimeFigureOut">
              <a:rPr lang="en-GB" smtClean="0"/>
              <a:t>05/10/2018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57F053-B0D6-4910-96F9-D4097D8A9C5B}" type="slidenum">
              <a:rPr lang="en-GB" smtClean="0"/>
              <a:t>‹#›</a:t>
            </a:fld>
            <a:endParaRPr lang="en-GB"/>
          </a:p>
        </p:txBody>
      </p:sp>
    </p:spTree>
    <p:extLst>
      <p:ext uri="{BB962C8B-B14F-4D97-AF65-F5344CB8AC3E}">
        <p14:creationId xmlns:p14="http://schemas.microsoft.com/office/powerpoint/2010/main" val="285742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F53B01-F6F8-45EC-B629-3D4D5FFC8156}" type="datetimeFigureOut">
              <a:rPr lang="en-GB" smtClean="0"/>
              <a:t>05/10/2018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57F053-B0D6-4910-96F9-D4097D8A9C5B}" type="slidenum">
              <a:rPr lang="en-GB" smtClean="0"/>
              <a:t>‹#›</a:t>
            </a:fld>
            <a:endParaRPr lang="en-GB"/>
          </a:p>
        </p:txBody>
      </p:sp>
    </p:spTree>
    <p:extLst>
      <p:ext uri="{BB962C8B-B14F-4D97-AF65-F5344CB8AC3E}">
        <p14:creationId xmlns:p14="http://schemas.microsoft.com/office/powerpoint/2010/main" val="1530270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F53B01-F6F8-45EC-B629-3D4D5FFC8156}" type="datetimeFigureOut">
              <a:rPr lang="en-GB" smtClean="0"/>
              <a:t>05/10/2018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857F053-B0D6-4910-96F9-D4097D8A9C5B}" type="slidenum">
              <a:rPr lang="en-GB" smtClean="0"/>
              <a:t>‹#›</a:t>
            </a:fld>
            <a:endParaRPr lang="en-GB"/>
          </a:p>
        </p:txBody>
      </p:sp>
    </p:spTree>
    <p:extLst>
      <p:ext uri="{BB962C8B-B14F-4D97-AF65-F5344CB8AC3E}">
        <p14:creationId xmlns:p14="http://schemas.microsoft.com/office/powerpoint/2010/main" val="1562449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F53B01-F6F8-45EC-B629-3D4D5FFC8156}" type="datetimeFigureOut">
              <a:rPr lang="en-GB" smtClean="0"/>
              <a:t>05/10/2018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857F053-B0D6-4910-96F9-D4097D8A9C5B}" type="slidenum">
              <a:rPr lang="en-GB" smtClean="0"/>
              <a:t>‹#›</a:t>
            </a:fld>
            <a:endParaRPr lang="en-GB"/>
          </a:p>
        </p:txBody>
      </p:sp>
    </p:spTree>
    <p:extLst>
      <p:ext uri="{BB962C8B-B14F-4D97-AF65-F5344CB8AC3E}">
        <p14:creationId xmlns:p14="http://schemas.microsoft.com/office/powerpoint/2010/main" val="480548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F53B01-F6F8-45EC-B629-3D4D5FFC8156}" type="datetimeFigureOut">
              <a:rPr lang="en-GB" smtClean="0"/>
              <a:t>05/10/2018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857F053-B0D6-4910-96F9-D4097D8A9C5B}" type="slidenum">
              <a:rPr lang="en-GB" smtClean="0"/>
              <a:t>‹#›</a:t>
            </a:fld>
            <a:endParaRPr lang="en-GB"/>
          </a:p>
        </p:txBody>
      </p:sp>
    </p:spTree>
    <p:extLst>
      <p:ext uri="{BB962C8B-B14F-4D97-AF65-F5344CB8AC3E}">
        <p14:creationId xmlns:p14="http://schemas.microsoft.com/office/powerpoint/2010/main" val="271757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DF53B01-F6F8-45EC-B629-3D4D5FFC8156}" type="datetimeFigureOut">
              <a:rPr lang="en-GB" smtClean="0"/>
              <a:t>05/10/2018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57F053-B0D6-4910-96F9-D4097D8A9C5B}" type="slidenum">
              <a:rPr lang="en-GB" smtClean="0"/>
              <a:t>‹#›</a:t>
            </a:fld>
            <a:endParaRPr lang="en-GB"/>
          </a:p>
        </p:txBody>
      </p:sp>
    </p:spTree>
    <p:extLst>
      <p:ext uri="{BB962C8B-B14F-4D97-AF65-F5344CB8AC3E}">
        <p14:creationId xmlns:p14="http://schemas.microsoft.com/office/powerpoint/2010/main" val="4129555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DF53B01-F6F8-45EC-B629-3D4D5FFC8156}" type="datetimeFigureOut">
              <a:rPr lang="en-GB" smtClean="0"/>
              <a:t>05/10/2018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57F053-B0D6-4910-96F9-D4097D8A9C5B}" type="slidenum">
              <a:rPr lang="en-GB" smtClean="0"/>
              <a:t>‹#›</a:t>
            </a:fld>
            <a:endParaRPr lang="en-GB"/>
          </a:p>
        </p:txBody>
      </p:sp>
    </p:spTree>
    <p:extLst>
      <p:ext uri="{BB962C8B-B14F-4D97-AF65-F5344CB8AC3E}">
        <p14:creationId xmlns:p14="http://schemas.microsoft.com/office/powerpoint/2010/main" val="1845519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F53B01-F6F8-45EC-B629-3D4D5FFC8156}" type="datetimeFigureOut">
              <a:rPr lang="en-GB" smtClean="0"/>
              <a:t>05/10/2018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57F053-B0D6-4910-96F9-D4097D8A9C5B}" type="slidenum">
              <a:rPr lang="en-GB" smtClean="0"/>
              <a:t>‹#›</a:t>
            </a:fld>
            <a:endParaRPr lang="en-GB"/>
          </a:p>
        </p:txBody>
      </p:sp>
    </p:spTree>
    <p:extLst>
      <p:ext uri="{BB962C8B-B14F-4D97-AF65-F5344CB8AC3E}">
        <p14:creationId xmlns:p14="http://schemas.microsoft.com/office/powerpoint/2010/main" val="283629247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daniel.smart@colmansmart.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uspto.gov/sites/default/files/documents/Specimen%20Protests%20Email%20Pilot%20Program.pdf" TargetMode="External"/><Relationship Id="rId2" Type="http://schemas.openxmlformats.org/officeDocument/2006/relationships/hyperlink" Target="mailto:TMSpecimenProtest@uspto.gov"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https://www.youtube.com/embed/S0Ue2PoIrN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2"/>
          <p:cNvSpPr>
            <a:spLocks noGrp="1" noChangeArrowheads="1"/>
          </p:cNvSpPr>
          <p:nvPr>
            <p:ph type="ctrTitle"/>
          </p:nvPr>
        </p:nvSpPr>
        <p:spPr>
          <a:xfrm>
            <a:off x="2425304" y="2861968"/>
            <a:ext cx="4374654" cy="992906"/>
          </a:xfrm>
        </p:spPr>
        <p:txBody>
          <a:bodyPr>
            <a:noAutofit/>
          </a:bodyPr>
          <a:lstStyle/>
          <a:p>
            <a:r>
              <a:rPr lang="en-GB" altLang="en-US" sz="2400" b="1" dirty="0"/>
              <a:t>US Sections 8 (and 9 and 15) and 71 - practice, audit program, fake specimens</a:t>
            </a:r>
            <a:endParaRPr lang="en-US" altLang="en-US" sz="2400" b="1" dirty="0"/>
          </a:p>
        </p:txBody>
      </p:sp>
      <p:sp>
        <p:nvSpPr>
          <p:cNvPr id="2081" name="Rectangle 33"/>
          <p:cNvSpPr>
            <a:spLocks noGrp="1" noChangeArrowheads="1"/>
          </p:cNvSpPr>
          <p:nvPr>
            <p:ph type="subTitle" idx="1"/>
          </p:nvPr>
        </p:nvSpPr>
        <p:spPr>
          <a:xfrm>
            <a:off x="2425305" y="3996036"/>
            <a:ext cx="4413052" cy="883146"/>
          </a:xfrm>
        </p:spPr>
        <p:txBody>
          <a:bodyPr rtlCol="0">
            <a:normAutofit fontScale="25000" lnSpcReduction="20000"/>
          </a:bodyPr>
          <a:lstStyle/>
          <a:p>
            <a:pPr>
              <a:defRPr/>
            </a:pPr>
            <a:endParaRPr lang="de-CH" dirty="0"/>
          </a:p>
          <a:p>
            <a:pPr>
              <a:defRPr/>
            </a:pPr>
            <a:r>
              <a:rPr lang="de-CH" sz="4800" dirty="0">
                <a:solidFill>
                  <a:schemeClr val="bg1">
                    <a:lumMod val="50000"/>
                  </a:schemeClr>
                </a:solidFill>
              </a:rPr>
              <a:t>Daniel Smart, COLMAN+SMART</a:t>
            </a:r>
          </a:p>
          <a:p>
            <a:pPr>
              <a:defRPr/>
            </a:pPr>
            <a:r>
              <a:rPr lang="de-CH" sz="4800" dirty="0">
                <a:hlinkClick r:id="rId2"/>
              </a:rPr>
              <a:t>daniel.smart@colmansmart.com</a:t>
            </a:r>
            <a:r>
              <a:rPr lang="de-CH" sz="4800" dirty="0"/>
              <a:t> </a:t>
            </a:r>
          </a:p>
          <a:p>
            <a:pPr>
              <a:defRPr/>
            </a:pPr>
            <a:endParaRPr lang="de-CH" sz="4650" dirty="0"/>
          </a:p>
          <a:p>
            <a:pPr>
              <a:defRPr/>
            </a:pPr>
            <a:r>
              <a:rPr lang="de-CH" sz="4650" dirty="0"/>
              <a:t>CITMA Paralegal Seminar – 12 October 2018</a:t>
            </a:r>
            <a:endParaRPr lang="en-US" sz="4650" dirty="0"/>
          </a:p>
        </p:txBody>
      </p:sp>
      <p:pic>
        <p:nvPicPr>
          <p:cNvPr id="307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70920" y="1307715"/>
            <a:ext cx="2898577" cy="525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14F207A9-AA0E-4710-8616-F3AC5CB12E2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73723" y="2025599"/>
            <a:ext cx="892969" cy="471488"/>
          </a:xfrm>
          <a:prstGeom prst="rect">
            <a:avLst/>
          </a:prstGeom>
        </p:spPr>
      </p:pic>
    </p:spTree>
    <p:extLst>
      <p:ext uri="{BB962C8B-B14F-4D97-AF65-F5344CB8AC3E}">
        <p14:creationId xmlns:p14="http://schemas.microsoft.com/office/powerpoint/2010/main" val="269229784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59AFF-3364-4AD4-89FC-3C7935B55FC6}"/>
              </a:ext>
            </a:extLst>
          </p:cNvPr>
          <p:cNvSpPr>
            <a:spLocks noGrp="1"/>
          </p:cNvSpPr>
          <p:nvPr>
            <p:ph type="title"/>
          </p:nvPr>
        </p:nvSpPr>
        <p:spPr/>
        <p:txBody>
          <a:bodyPr/>
          <a:lstStyle/>
          <a:p>
            <a:r>
              <a:rPr lang="en-GB" dirty="0"/>
              <a:t>Use should be on </a:t>
            </a:r>
            <a:r>
              <a:rPr lang="en-GB" dirty="0">
                <a:solidFill>
                  <a:srgbClr val="FF0000"/>
                </a:solidFill>
              </a:rPr>
              <a:t>ALL</a:t>
            </a:r>
            <a:r>
              <a:rPr lang="en-GB" dirty="0"/>
              <a:t> goods/services</a:t>
            </a:r>
          </a:p>
        </p:txBody>
      </p:sp>
      <p:sp>
        <p:nvSpPr>
          <p:cNvPr id="3" name="Content Placeholder 2">
            <a:extLst>
              <a:ext uri="{FF2B5EF4-FFF2-40B4-BE49-F238E27FC236}">
                <a16:creationId xmlns:a16="http://schemas.microsoft.com/office/drawing/2014/main" id="{D9D2A9C1-CB89-41CC-B772-FD58D896568F}"/>
              </a:ext>
            </a:extLst>
          </p:cNvPr>
          <p:cNvSpPr>
            <a:spLocks noGrp="1"/>
          </p:cNvSpPr>
          <p:nvPr>
            <p:ph idx="1"/>
          </p:nvPr>
        </p:nvSpPr>
        <p:spPr/>
        <p:txBody>
          <a:bodyPr>
            <a:normAutofit fontScale="92500" lnSpcReduction="20000"/>
          </a:bodyPr>
          <a:lstStyle/>
          <a:p>
            <a:pPr marL="0" indent="0">
              <a:buNone/>
            </a:pPr>
            <a:r>
              <a:rPr lang="en-GB" dirty="0"/>
              <a:t>or the unused goods/services should be </a:t>
            </a:r>
            <a:r>
              <a:rPr lang="en-GB" dirty="0">
                <a:solidFill>
                  <a:srgbClr val="FF0000"/>
                </a:solidFill>
              </a:rPr>
              <a:t>deleted</a:t>
            </a:r>
            <a:r>
              <a:rPr lang="en-GB" dirty="0"/>
              <a:t> from the registration</a:t>
            </a:r>
          </a:p>
          <a:p>
            <a:r>
              <a:rPr lang="en-GB" dirty="0"/>
              <a:t>The Declaration submitted would be false if the applicant claims use on certain goods/services when there is not use</a:t>
            </a:r>
          </a:p>
          <a:p>
            <a:pPr marL="0" indent="0">
              <a:buNone/>
            </a:pPr>
            <a:r>
              <a:rPr lang="en-GB" b="1" u="sng" dirty="0"/>
              <a:t>What’s good practice?</a:t>
            </a:r>
            <a:r>
              <a:rPr lang="en-GB" dirty="0"/>
              <a:t> </a:t>
            </a:r>
            <a:r>
              <a:rPr lang="en-GB" sz="788" dirty="0"/>
              <a:t>(</a:t>
            </a:r>
            <a:r>
              <a:rPr lang="en-GB" sz="788" dirty="0" err="1"/>
              <a:t>imho</a:t>
            </a:r>
            <a:r>
              <a:rPr lang="en-GB" sz="788" dirty="0"/>
              <a:t>)</a:t>
            </a:r>
            <a:endParaRPr lang="en-GB" b="1" u="sng" dirty="0"/>
          </a:p>
          <a:p>
            <a:r>
              <a:rPr lang="en-GB" dirty="0"/>
              <a:t>Cut-and-paste the specification on to a blank page</a:t>
            </a:r>
          </a:p>
          <a:p>
            <a:r>
              <a:rPr lang="en-GB" dirty="0"/>
              <a:t>Separate each item (i.e. after each semi-colon) on to a separate line</a:t>
            </a:r>
          </a:p>
          <a:p>
            <a:r>
              <a:rPr lang="en-GB" dirty="0"/>
              <a:t>Have an additional column for client/business colleague to confirm use (and that they can provide evidence of use on that good/service if required) or </a:t>
            </a:r>
            <a:r>
              <a:rPr lang="en-GB" dirty="0" err="1"/>
              <a:t>nonuse</a:t>
            </a:r>
            <a:endParaRPr lang="en-GB" dirty="0"/>
          </a:p>
        </p:txBody>
      </p:sp>
    </p:spTree>
    <p:extLst>
      <p:ext uri="{BB962C8B-B14F-4D97-AF65-F5344CB8AC3E}">
        <p14:creationId xmlns:p14="http://schemas.microsoft.com/office/powerpoint/2010/main" val="2290271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1E27FCB-A87F-4F9C-950B-DFE59ED626D7}"/>
              </a:ext>
            </a:extLst>
          </p:cNvPr>
          <p:cNvGraphicFramePr>
            <a:graphicFrameLocks noGrp="1"/>
          </p:cNvGraphicFramePr>
          <p:nvPr>
            <p:extLst>
              <p:ext uri="{D42A27DB-BD31-4B8C-83A1-F6EECF244321}">
                <p14:modId xmlns:p14="http://schemas.microsoft.com/office/powerpoint/2010/main" val="361167720"/>
              </p:ext>
            </p:extLst>
          </p:nvPr>
        </p:nvGraphicFramePr>
        <p:xfrm>
          <a:off x="1524000" y="1397000"/>
          <a:ext cx="6096000" cy="29667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454070186"/>
                    </a:ext>
                  </a:extLst>
                </a:gridCol>
                <a:gridCol w="3048000">
                  <a:extLst>
                    <a:ext uri="{9D8B030D-6E8A-4147-A177-3AD203B41FA5}">
                      <a16:colId xmlns:a16="http://schemas.microsoft.com/office/drawing/2014/main" val="3206486053"/>
                    </a:ext>
                  </a:extLst>
                </a:gridCol>
              </a:tblGrid>
              <a:tr h="370840">
                <a:tc>
                  <a:txBody>
                    <a:bodyPr/>
                    <a:lstStyle/>
                    <a:p>
                      <a:r>
                        <a:rPr lang="en-GB" dirty="0"/>
                        <a:t>Good/service</a:t>
                      </a:r>
                    </a:p>
                  </a:txBody>
                  <a:tcPr/>
                </a:tc>
                <a:tc>
                  <a:txBody>
                    <a:bodyPr/>
                    <a:lstStyle/>
                    <a:p>
                      <a:r>
                        <a:rPr lang="en-GB" dirty="0"/>
                        <a:t>In use? YES/NO</a:t>
                      </a:r>
                    </a:p>
                  </a:txBody>
                  <a:tcPr/>
                </a:tc>
                <a:extLst>
                  <a:ext uri="{0D108BD9-81ED-4DB2-BD59-A6C34878D82A}">
                    <a16:rowId xmlns:a16="http://schemas.microsoft.com/office/drawing/2014/main" val="3699031536"/>
                  </a:ext>
                </a:extLst>
              </a:tr>
              <a:tr h="370840">
                <a:tc>
                  <a:txBody>
                    <a:bodyPr/>
                    <a:lstStyle/>
                    <a:p>
                      <a:r>
                        <a:rPr lang="en-GB" dirty="0"/>
                        <a:t>Headgear, namely, caps</a:t>
                      </a:r>
                    </a:p>
                  </a:txBody>
                  <a:tcPr/>
                </a:tc>
                <a:tc>
                  <a:txBody>
                    <a:bodyPr/>
                    <a:lstStyle/>
                    <a:p>
                      <a:endParaRPr lang="en-GB"/>
                    </a:p>
                  </a:txBody>
                  <a:tcPr/>
                </a:tc>
                <a:extLst>
                  <a:ext uri="{0D108BD9-81ED-4DB2-BD59-A6C34878D82A}">
                    <a16:rowId xmlns:a16="http://schemas.microsoft.com/office/drawing/2014/main" val="2652556557"/>
                  </a:ext>
                </a:extLst>
              </a:tr>
              <a:tr h="370840">
                <a:tc>
                  <a:txBody>
                    <a:bodyPr/>
                    <a:lstStyle/>
                    <a:p>
                      <a:r>
                        <a:rPr lang="en-GB" dirty="0"/>
                        <a:t>Athletic shorts</a:t>
                      </a:r>
                    </a:p>
                  </a:txBody>
                  <a:tcPr/>
                </a:tc>
                <a:tc>
                  <a:txBody>
                    <a:bodyPr/>
                    <a:lstStyle/>
                    <a:p>
                      <a:endParaRPr lang="en-GB"/>
                    </a:p>
                  </a:txBody>
                  <a:tcPr/>
                </a:tc>
                <a:extLst>
                  <a:ext uri="{0D108BD9-81ED-4DB2-BD59-A6C34878D82A}">
                    <a16:rowId xmlns:a16="http://schemas.microsoft.com/office/drawing/2014/main" val="2039006742"/>
                  </a:ext>
                </a:extLst>
              </a:tr>
              <a:tr h="370840">
                <a:tc>
                  <a:txBody>
                    <a:bodyPr/>
                    <a:lstStyle/>
                    <a:p>
                      <a:r>
                        <a:rPr lang="en-GB" dirty="0"/>
                        <a:t>Bathing caps</a:t>
                      </a:r>
                    </a:p>
                  </a:txBody>
                  <a:tcPr/>
                </a:tc>
                <a:tc>
                  <a:txBody>
                    <a:bodyPr/>
                    <a:lstStyle/>
                    <a:p>
                      <a:endParaRPr lang="en-GB"/>
                    </a:p>
                  </a:txBody>
                  <a:tcPr/>
                </a:tc>
                <a:extLst>
                  <a:ext uri="{0D108BD9-81ED-4DB2-BD59-A6C34878D82A}">
                    <a16:rowId xmlns:a16="http://schemas.microsoft.com/office/drawing/2014/main" val="4161808316"/>
                  </a:ext>
                </a:extLst>
              </a:tr>
              <a:tr h="370840">
                <a:tc>
                  <a:txBody>
                    <a:bodyPr/>
                    <a:lstStyle/>
                    <a:p>
                      <a:r>
                        <a:rPr lang="en-GB" dirty="0"/>
                        <a:t>Bikinis</a:t>
                      </a:r>
                    </a:p>
                  </a:txBody>
                  <a:tcPr/>
                </a:tc>
                <a:tc>
                  <a:txBody>
                    <a:bodyPr/>
                    <a:lstStyle/>
                    <a:p>
                      <a:endParaRPr lang="en-GB" dirty="0"/>
                    </a:p>
                  </a:txBody>
                  <a:tcPr/>
                </a:tc>
                <a:extLst>
                  <a:ext uri="{0D108BD9-81ED-4DB2-BD59-A6C34878D82A}">
                    <a16:rowId xmlns:a16="http://schemas.microsoft.com/office/drawing/2014/main" val="3244749565"/>
                  </a:ext>
                </a:extLst>
              </a:tr>
              <a:tr h="370840">
                <a:tc>
                  <a:txBody>
                    <a:bodyPr/>
                    <a:lstStyle/>
                    <a:p>
                      <a:r>
                        <a:rPr lang="en-GB" dirty="0"/>
                        <a:t>Hooded sweat shirts</a:t>
                      </a:r>
                    </a:p>
                  </a:txBody>
                  <a:tcPr/>
                </a:tc>
                <a:tc>
                  <a:txBody>
                    <a:bodyPr/>
                    <a:lstStyle/>
                    <a:p>
                      <a:endParaRPr lang="en-GB"/>
                    </a:p>
                  </a:txBody>
                  <a:tcPr/>
                </a:tc>
                <a:extLst>
                  <a:ext uri="{0D108BD9-81ED-4DB2-BD59-A6C34878D82A}">
                    <a16:rowId xmlns:a16="http://schemas.microsoft.com/office/drawing/2014/main" val="1328038988"/>
                  </a:ext>
                </a:extLst>
              </a:tr>
              <a:tr h="370840">
                <a:tc>
                  <a:txBody>
                    <a:bodyPr/>
                    <a:lstStyle/>
                    <a:p>
                      <a:r>
                        <a:rPr lang="en-GB" dirty="0"/>
                        <a:t>Lingerie</a:t>
                      </a:r>
                    </a:p>
                  </a:txBody>
                  <a:tcPr/>
                </a:tc>
                <a:tc>
                  <a:txBody>
                    <a:bodyPr/>
                    <a:lstStyle/>
                    <a:p>
                      <a:endParaRPr lang="en-GB"/>
                    </a:p>
                  </a:txBody>
                  <a:tcPr/>
                </a:tc>
                <a:extLst>
                  <a:ext uri="{0D108BD9-81ED-4DB2-BD59-A6C34878D82A}">
                    <a16:rowId xmlns:a16="http://schemas.microsoft.com/office/drawing/2014/main" val="2984106768"/>
                  </a:ext>
                </a:extLst>
              </a:tr>
              <a:tr h="370840">
                <a:tc>
                  <a:txBody>
                    <a:bodyPr/>
                    <a:lstStyle/>
                    <a:p>
                      <a:r>
                        <a:rPr lang="en-GB" dirty="0"/>
                        <a:t>Ski jackets</a:t>
                      </a:r>
                    </a:p>
                  </a:txBody>
                  <a:tcPr/>
                </a:tc>
                <a:tc>
                  <a:txBody>
                    <a:bodyPr/>
                    <a:lstStyle/>
                    <a:p>
                      <a:endParaRPr lang="en-GB" dirty="0"/>
                    </a:p>
                  </a:txBody>
                  <a:tcPr/>
                </a:tc>
                <a:extLst>
                  <a:ext uri="{0D108BD9-81ED-4DB2-BD59-A6C34878D82A}">
                    <a16:rowId xmlns:a16="http://schemas.microsoft.com/office/drawing/2014/main" val="295036291"/>
                  </a:ext>
                </a:extLst>
              </a:tr>
            </a:tbl>
          </a:graphicData>
        </a:graphic>
      </p:graphicFrame>
    </p:spTree>
    <p:extLst>
      <p:ext uri="{BB962C8B-B14F-4D97-AF65-F5344CB8AC3E}">
        <p14:creationId xmlns:p14="http://schemas.microsoft.com/office/powerpoint/2010/main" val="3132539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E1E6B-5A16-4D72-A185-60DA25435B50}"/>
              </a:ext>
            </a:extLst>
          </p:cNvPr>
          <p:cNvSpPr>
            <a:spLocks noGrp="1"/>
          </p:cNvSpPr>
          <p:nvPr>
            <p:ph type="title"/>
          </p:nvPr>
        </p:nvSpPr>
        <p:spPr/>
        <p:txBody>
          <a:bodyPr/>
          <a:lstStyle/>
          <a:p>
            <a:r>
              <a:rPr lang="en-GB" dirty="0"/>
              <a:t>Pilot program</a:t>
            </a:r>
          </a:p>
        </p:txBody>
      </p:sp>
      <p:sp>
        <p:nvSpPr>
          <p:cNvPr id="3" name="Content Placeholder 2">
            <a:extLst>
              <a:ext uri="{FF2B5EF4-FFF2-40B4-BE49-F238E27FC236}">
                <a16:creationId xmlns:a16="http://schemas.microsoft.com/office/drawing/2014/main" id="{D52A3B2A-AF06-4BB5-9ED5-94DE8257A162}"/>
              </a:ext>
            </a:extLst>
          </p:cNvPr>
          <p:cNvSpPr>
            <a:spLocks noGrp="1"/>
          </p:cNvSpPr>
          <p:nvPr>
            <p:ph idx="1"/>
          </p:nvPr>
        </p:nvSpPr>
        <p:spPr/>
        <p:txBody>
          <a:bodyPr>
            <a:normAutofit fontScale="70000" lnSpcReduction="20000"/>
          </a:bodyPr>
          <a:lstStyle/>
          <a:p>
            <a:pPr marL="0" indent="0">
              <a:buNone/>
            </a:pPr>
            <a:r>
              <a:rPr lang="en-GB" i="1" dirty="0"/>
              <a:t>“Trademark owners submit one specimen per class with six and ten-year declarations of use filed pursuant to Trademark Act Section 8 or 71. During a pilot program, we randomly selected 500 trademark registrations for which owners filed six-year declarations of use. We audited these registrations by requiring the owners to submit proof of use for at least two additional goods or services per class.</a:t>
            </a:r>
          </a:p>
          <a:p>
            <a:pPr marL="0" indent="0">
              <a:buNone/>
            </a:pPr>
            <a:endParaRPr lang="en-GB" i="1" dirty="0"/>
          </a:p>
          <a:p>
            <a:pPr marL="0" indent="0">
              <a:buNone/>
            </a:pPr>
            <a:r>
              <a:rPr lang="en-GB" i="1" dirty="0"/>
              <a:t>The program improved the integrity of the trademark register by allowing us to cancel audited registrations with unsubstantiated use claims or remove unsupported goods and services from others.</a:t>
            </a:r>
          </a:p>
          <a:p>
            <a:pPr marL="0" indent="0">
              <a:buNone/>
            </a:pPr>
            <a:endParaRPr lang="en-GB" i="1" dirty="0"/>
          </a:p>
          <a:p>
            <a:pPr marL="0" indent="0">
              <a:buNone/>
            </a:pPr>
            <a:r>
              <a:rPr lang="en-GB" i="1" dirty="0"/>
              <a:t>Trademarks that are not in use on all registered goods and services may unnecessarily block future applications. They also allow trademark owners to maintain rights they are not entitled to maintain. Because removing these registrations or deleting goods or services not in use is crucial for maintaining an accurate register, we made the program permanent.”</a:t>
            </a:r>
          </a:p>
        </p:txBody>
      </p:sp>
    </p:spTree>
    <p:extLst>
      <p:ext uri="{BB962C8B-B14F-4D97-AF65-F5344CB8AC3E}">
        <p14:creationId xmlns:p14="http://schemas.microsoft.com/office/powerpoint/2010/main" val="1783158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BF0C8-ECBA-4445-BB5B-F0F3C720C7F4}"/>
              </a:ext>
            </a:extLst>
          </p:cNvPr>
          <p:cNvSpPr>
            <a:spLocks noGrp="1"/>
          </p:cNvSpPr>
          <p:nvPr>
            <p:ph type="title"/>
          </p:nvPr>
        </p:nvSpPr>
        <p:spPr/>
        <p:txBody>
          <a:bodyPr/>
          <a:lstStyle/>
          <a:p>
            <a:r>
              <a:rPr lang="en-GB" dirty="0"/>
              <a:t>Post Registration Proof of Use Audit Program</a:t>
            </a:r>
          </a:p>
        </p:txBody>
      </p:sp>
      <p:sp>
        <p:nvSpPr>
          <p:cNvPr id="3" name="Content Placeholder 2">
            <a:extLst>
              <a:ext uri="{FF2B5EF4-FFF2-40B4-BE49-F238E27FC236}">
                <a16:creationId xmlns:a16="http://schemas.microsoft.com/office/drawing/2014/main" id="{696B88DC-FA3C-4344-951F-0200098FDDA0}"/>
              </a:ext>
            </a:extLst>
          </p:cNvPr>
          <p:cNvSpPr>
            <a:spLocks noGrp="1"/>
          </p:cNvSpPr>
          <p:nvPr>
            <p:ph idx="1"/>
          </p:nvPr>
        </p:nvSpPr>
        <p:spPr/>
        <p:txBody>
          <a:bodyPr>
            <a:normAutofit fontScale="92500" lnSpcReduction="20000"/>
          </a:bodyPr>
          <a:lstStyle/>
          <a:p>
            <a:r>
              <a:rPr lang="en-GB" dirty="0"/>
              <a:t>Began in November 2017</a:t>
            </a:r>
          </a:p>
          <a:p>
            <a:r>
              <a:rPr lang="en-GB" dirty="0"/>
              <a:t>All single-class registrations with four or more goods/services in the class and multiple-class registrations in which at least two classes have two or more goods/services in each class are potentially subject to audit</a:t>
            </a:r>
          </a:p>
          <a:p>
            <a:r>
              <a:rPr lang="en-GB" dirty="0"/>
              <a:t>All declarations of use are examined anyway, but auditing increases the possibility of an Office Action (six-month deadline)</a:t>
            </a:r>
          </a:p>
          <a:p>
            <a:r>
              <a:rPr lang="en-GB" dirty="0"/>
              <a:t>If you receive an Office Action based on the audit it will identify </a:t>
            </a:r>
            <a:r>
              <a:rPr lang="en-GB" u="sng" dirty="0"/>
              <a:t>two</a:t>
            </a:r>
            <a:r>
              <a:rPr lang="en-GB" dirty="0"/>
              <a:t> additional goods or services for each audited class. You must submit </a:t>
            </a:r>
            <a:r>
              <a:rPr lang="en-GB" b="1" u="sng" dirty="0"/>
              <a:t>proof of use</a:t>
            </a:r>
            <a:r>
              <a:rPr lang="en-GB" dirty="0"/>
              <a:t> for each identified good or service</a:t>
            </a:r>
          </a:p>
        </p:txBody>
      </p:sp>
    </p:spTree>
    <p:extLst>
      <p:ext uri="{BB962C8B-B14F-4D97-AF65-F5344CB8AC3E}">
        <p14:creationId xmlns:p14="http://schemas.microsoft.com/office/powerpoint/2010/main" val="18450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298-7E1D-4707-8EF5-2BE658470BC4}"/>
              </a:ext>
            </a:extLst>
          </p:cNvPr>
          <p:cNvSpPr>
            <a:spLocks noGrp="1"/>
          </p:cNvSpPr>
          <p:nvPr>
            <p:ph type="title"/>
          </p:nvPr>
        </p:nvSpPr>
        <p:spPr/>
        <p:txBody>
          <a:bodyPr/>
          <a:lstStyle/>
          <a:p>
            <a:r>
              <a:rPr lang="en-GB" dirty="0"/>
              <a:t>Proof of use is </a:t>
            </a:r>
            <a:r>
              <a:rPr lang="en-GB" dirty="0">
                <a:solidFill>
                  <a:srgbClr val="FF0000"/>
                </a:solidFill>
              </a:rPr>
              <a:t>different</a:t>
            </a:r>
            <a:r>
              <a:rPr lang="en-GB" dirty="0"/>
              <a:t> from a specimen</a:t>
            </a:r>
          </a:p>
        </p:txBody>
      </p:sp>
      <p:sp>
        <p:nvSpPr>
          <p:cNvPr id="3" name="Content Placeholder 2">
            <a:extLst>
              <a:ext uri="{FF2B5EF4-FFF2-40B4-BE49-F238E27FC236}">
                <a16:creationId xmlns:a16="http://schemas.microsoft.com/office/drawing/2014/main" id="{8EB30B50-8875-40B6-B461-32F638CD2275}"/>
              </a:ext>
            </a:extLst>
          </p:cNvPr>
          <p:cNvSpPr>
            <a:spLocks noGrp="1"/>
          </p:cNvSpPr>
          <p:nvPr>
            <p:ph idx="1"/>
          </p:nvPr>
        </p:nvSpPr>
        <p:spPr/>
        <p:txBody>
          <a:bodyPr>
            <a:normAutofit fontScale="85000" lnSpcReduction="20000"/>
          </a:bodyPr>
          <a:lstStyle/>
          <a:p>
            <a:pPr marL="0" indent="0">
              <a:buNone/>
            </a:pPr>
            <a:r>
              <a:rPr lang="en-GB" dirty="0"/>
              <a:t>Proof of use requires additional evidence that demonstrates that you actively use your mark in commerce </a:t>
            </a:r>
            <a:r>
              <a:rPr lang="en-GB" u="sng" dirty="0"/>
              <a:t>with</a:t>
            </a:r>
            <a:r>
              <a:rPr lang="en-GB" dirty="0"/>
              <a:t> the goods identified</a:t>
            </a:r>
          </a:p>
          <a:p>
            <a:pPr marL="0" indent="0">
              <a:buNone/>
            </a:pPr>
            <a:endParaRPr lang="en-GB" dirty="0"/>
          </a:p>
          <a:p>
            <a:pPr marL="0" indent="0">
              <a:buNone/>
            </a:pPr>
            <a:r>
              <a:rPr lang="en-GB" dirty="0"/>
              <a:t>For example, the following types of specimens would </a:t>
            </a:r>
            <a:r>
              <a:rPr lang="en-GB" u="sng" dirty="0"/>
              <a:t>not</a:t>
            </a:r>
            <a:r>
              <a:rPr lang="en-GB" dirty="0"/>
              <a:t> meet the criteria for proof of use: </a:t>
            </a:r>
          </a:p>
          <a:p>
            <a:pPr marL="0" indent="0">
              <a:buNone/>
            </a:pPr>
            <a:endParaRPr lang="en-GB" dirty="0"/>
          </a:p>
          <a:p>
            <a:r>
              <a:rPr lang="en-GB" dirty="0"/>
              <a:t>A hangtag by itself that does </a:t>
            </a:r>
            <a:r>
              <a:rPr lang="en-GB" u="sng" dirty="0"/>
              <a:t>not</a:t>
            </a:r>
            <a:r>
              <a:rPr lang="en-GB" dirty="0"/>
              <a:t> identify the goods</a:t>
            </a:r>
          </a:p>
          <a:p>
            <a:r>
              <a:rPr lang="en-GB" dirty="0"/>
              <a:t>A label by itself that does </a:t>
            </a:r>
            <a:r>
              <a:rPr lang="en-GB" u="sng" dirty="0"/>
              <a:t>not</a:t>
            </a:r>
            <a:r>
              <a:rPr lang="en-GB" dirty="0"/>
              <a:t> identify the goods</a:t>
            </a:r>
          </a:p>
          <a:p>
            <a:r>
              <a:rPr lang="en-GB" dirty="0"/>
              <a:t>Packaging by itself that does </a:t>
            </a:r>
            <a:r>
              <a:rPr lang="en-GB" u="sng" dirty="0"/>
              <a:t>not</a:t>
            </a:r>
            <a:r>
              <a:rPr lang="en-GB" dirty="0"/>
              <a:t> identify or show the goods</a:t>
            </a:r>
          </a:p>
          <a:p>
            <a:pPr marL="0" indent="0">
              <a:buNone/>
            </a:pPr>
            <a:endParaRPr lang="en-GB" dirty="0"/>
          </a:p>
          <a:p>
            <a:pPr marL="0" indent="0">
              <a:buNone/>
            </a:pPr>
            <a:r>
              <a:rPr lang="en-GB" dirty="0"/>
              <a:t>For services, proof of use is the same as a specimen</a:t>
            </a:r>
          </a:p>
        </p:txBody>
      </p:sp>
    </p:spTree>
    <p:extLst>
      <p:ext uri="{BB962C8B-B14F-4D97-AF65-F5344CB8AC3E}">
        <p14:creationId xmlns:p14="http://schemas.microsoft.com/office/powerpoint/2010/main" val="641599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51098-682F-4E95-809C-CF499942AC4B}"/>
              </a:ext>
            </a:extLst>
          </p:cNvPr>
          <p:cNvSpPr>
            <a:spLocks noGrp="1"/>
          </p:cNvSpPr>
          <p:nvPr>
            <p:ph type="title"/>
          </p:nvPr>
        </p:nvSpPr>
        <p:spPr/>
        <p:txBody>
          <a:bodyPr/>
          <a:lstStyle/>
          <a:p>
            <a:r>
              <a:rPr lang="en-GB" dirty="0"/>
              <a:t>Responding to the Office Action</a:t>
            </a:r>
          </a:p>
        </p:txBody>
      </p:sp>
      <p:sp>
        <p:nvSpPr>
          <p:cNvPr id="3" name="Content Placeholder 2">
            <a:extLst>
              <a:ext uri="{FF2B5EF4-FFF2-40B4-BE49-F238E27FC236}">
                <a16:creationId xmlns:a16="http://schemas.microsoft.com/office/drawing/2014/main" id="{B94026F0-F454-4DFC-BFA9-C597D1240ADB}"/>
              </a:ext>
            </a:extLst>
          </p:cNvPr>
          <p:cNvSpPr>
            <a:spLocks noGrp="1"/>
          </p:cNvSpPr>
          <p:nvPr>
            <p:ph idx="1"/>
          </p:nvPr>
        </p:nvSpPr>
        <p:spPr/>
        <p:txBody>
          <a:bodyPr>
            <a:normAutofit fontScale="92500"/>
          </a:bodyPr>
          <a:lstStyle/>
          <a:p>
            <a:pPr marL="289322" indent="-289322">
              <a:buAutoNum type="arabicPeriod"/>
            </a:pPr>
            <a:r>
              <a:rPr lang="en-GB" dirty="0"/>
              <a:t>Submit proof of use for the audited goods/services; or</a:t>
            </a:r>
          </a:p>
          <a:p>
            <a:pPr marL="289322" indent="-289322">
              <a:buAutoNum type="arabicPeriod"/>
            </a:pPr>
            <a:r>
              <a:rPr lang="en-GB" dirty="0"/>
              <a:t>Delete </a:t>
            </a:r>
            <a:r>
              <a:rPr lang="en-GB" u="sng" dirty="0"/>
              <a:t>all</a:t>
            </a:r>
            <a:r>
              <a:rPr lang="en-GB" dirty="0"/>
              <a:t> goods/services that the trademark is not used on; or</a:t>
            </a:r>
          </a:p>
          <a:p>
            <a:pPr marL="289322" indent="-289322">
              <a:buAutoNum type="arabicPeriod"/>
            </a:pPr>
            <a:r>
              <a:rPr lang="en-GB" dirty="0"/>
              <a:t>Delete </a:t>
            </a:r>
            <a:r>
              <a:rPr lang="en-GB" u="sng" dirty="0"/>
              <a:t>only</a:t>
            </a:r>
            <a:r>
              <a:rPr lang="en-GB" dirty="0"/>
              <a:t> the audited goods/services if there is no use…</a:t>
            </a:r>
          </a:p>
          <a:p>
            <a:pPr marL="0" indent="0" algn="ctr">
              <a:buNone/>
            </a:pPr>
            <a:r>
              <a:rPr lang="en-GB" sz="2475" b="1" dirty="0">
                <a:solidFill>
                  <a:srgbClr val="FF0000"/>
                </a:solidFill>
                <a:sym typeface="Symbol" panose="05050102010706020507" pitchFamily="18" charset="2"/>
              </a:rPr>
              <a:t></a:t>
            </a:r>
            <a:endParaRPr lang="en-GB" sz="2475" b="1" dirty="0">
              <a:solidFill>
                <a:srgbClr val="FF0000"/>
              </a:solidFill>
            </a:endParaRPr>
          </a:p>
          <a:p>
            <a:pPr marL="0" indent="0">
              <a:buNone/>
            </a:pPr>
            <a:r>
              <a:rPr lang="en-GB" dirty="0"/>
              <a:t>Then the USPTO will issue a second Office Action requiring proof of use for </a:t>
            </a:r>
            <a:r>
              <a:rPr lang="en-GB" u="sng" dirty="0"/>
              <a:t>all</a:t>
            </a:r>
            <a:r>
              <a:rPr lang="en-GB" dirty="0"/>
              <a:t> of the remaining goods or services for which you have not provided proof of use</a:t>
            </a:r>
          </a:p>
          <a:p>
            <a:pPr marL="0" indent="0">
              <a:buNone/>
            </a:pPr>
            <a:r>
              <a:rPr lang="en-GB" dirty="0"/>
              <a:t>Nice try, dude!   </a:t>
            </a:r>
          </a:p>
          <a:p>
            <a:pPr marL="0" indent="0">
              <a:buNone/>
            </a:pPr>
            <a:endParaRPr lang="en-GB" dirty="0"/>
          </a:p>
          <a:p>
            <a:endParaRPr lang="en-GB" dirty="0"/>
          </a:p>
        </p:txBody>
      </p:sp>
      <p:pic>
        <p:nvPicPr>
          <p:cNvPr id="4" name="Picture 4" descr="C:\Users\Dan\AppData\Local\Microsoft\Windows\Temporary Internet Files\Content.IE5\0LLH32Y1\MC900433817[1].png">
            <a:extLst>
              <a:ext uri="{FF2B5EF4-FFF2-40B4-BE49-F238E27FC236}">
                <a16:creationId xmlns:a16="http://schemas.microsoft.com/office/drawing/2014/main" id="{5E1406B9-0AF4-4C8B-887E-5E875E29C0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7650" y="5662613"/>
            <a:ext cx="10287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9518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gtEl>
                                        <p:attrNameLst>
                                          <p:attrName>style.visibility</p:attrName>
                                        </p:attrNameLst>
                                      </p:cBhvr>
                                      <p:to>
                                        <p:strVal val="visible"/>
                                      </p:to>
                                    </p:set>
                                    <p:anim calcmode="lin" valueType="num">
                                      <p:cBhvr additive="base">
                                        <p:cTn id="39" dur="500" fill="hold"/>
                                        <p:tgtEl>
                                          <p:spTgt spid="4"/>
                                        </p:tgtEl>
                                        <p:attrNameLst>
                                          <p:attrName>ppt_x</p:attrName>
                                        </p:attrNameLst>
                                      </p:cBhvr>
                                      <p:tavLst>
                                        <p:tav tm="0">
                                          <p:val>
                                            <p:strVal val="#ppt_x"/>
                                          </p:val>
                                        </p:tav>
                                        <p:tav tm="100000">
                                          <p:val>
                                            <p:strVal val="#ppt_x"/>
                                          </p:val>
                                        </p:tav>
                                      </p:tavLst>
                                    </p:anim>
                                    <p:anim calcmode="lin" valueType="num">
                                      <p:cBhvr additive="base">
                                        <p:cTn id="4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A8ADD-CA43-49C7-8991-43B5888B19DE}"/>
              </a:ext>
            </a:extLst>
          </p:cNvPr>
          <p:cNvSpPr>
            <a:spLocks noGrp="1"/>
          </p:cNvSpPr>
          <p:nvPr>
            <p:ph type="title"/>
          </p:nvPr>
        </p:nvSpPr>
        <p:spPr/>
        <p:txBody>
          <a:bodyPr/>
          <a:lstStyle/>
          <a:p>
            <a:r>
              <a:rPr lang="en-GB" dirty="0"/>
              <a:t>Practice point</a:t>
            </a:r>
          </a:p>
        </p:txBody>
      </p:sp>
      <p:sp>
        <p:nvSpPr>
          <p:cNvPr id="3" name="Content Placeholder 2">
            <a:extLst>
              <a:ext uri="{FF2B5EF4-FFF2-40B4-BE49-F238E27FC236}">
                <a16:creationId xmlns:a16="http://schemas.microsoft.com/office/drawing/2014/main" id="{840B04D8-5EBE-4768-AB45-50785F36CBFF}"/>
              </a:ext>
            </a:extLst>
          </p:cNvPr>
          <p:cNvSpPr>
            <a:spLocks noGrp="1"/>
          </p:cNvSpPr>
          <p:nvPr>
            <p:ph idx="1"/>
          </p:nvPr>
        </p:nvSpPr>
        <p:spPr/>
        <p:txBody>
          <a:bodyPr/>
          <a:lstStyle/>
          <a:p>
            <a:r>
              <a:rPr lang="en-GB" dirty="0"/>
              <a:t>Office Actions being issued for renewals are quite unusual in most countries</a:t>
            </a:r>
          </a:p>
          <a:p>
            <a:r>
              <a:rPr lang="en-GB" dirty="0"/>
              <a:t>Make clients aware of potential additional costs with US TM renewals for responding to Office Actions</a:t>
            </a:r>
          </a:p>
          <a:p>
            <a:pPr marL="0" indent="0">
              <a:buNone/>
            </a:pPr>
            <a:endParaRPr lang="en-GB" dirty="0"/>
          </a:p>
          <a:p>
            <a:pPr marL="0" indent="0" algn="ctr">
              <a:buNone/>
            </a:pPr>
            <a:r>
              <a:rPr lang="en-GB" sz="5400" b="1" dirty="0">
                <a:solidFill>
                  <a:schemeClr val="accent6">
                    <a:lumMod val="50000"/>
                  </a:schemeClr>
                </a:solidFill>
              </a:rPr>
              <a:t>$$$$$</a:t>
            </a:r>
          </a:p>
        </p:txBody>
      </p:sp>
    </p:spTree>
    <p:extLst>
      <p:ext uri="{BB962C8B-B14F-4D97-AF65-F5344CB8AC3E}">
        <p14:creationId xmlns:p14="http://schemas.microsoft.com/office/powerpoint/2010/main" val="925625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376A2-F8DA-4D9D-AB4D-756AFFA8C4E5}"/>
              </a:ext>
            </a:extLst>
          </p:cNvPr>
          <p:cNvSpPr>
            <a:spLocks noGrp="1"/>
          </p:cNvSpPr>
          <p:nvPr>
            <p:ph type="title"/>
          </p:nvPr>
        </p:nvSpPr>
        <p:spPr/>
        <p:txBody>
          <a:bodyPr/>
          <a:lstStyle/>
          <a:p>
            <a:r>
              <a:rPr lang="en-GB" dirty="0"/>
              <a:t>Fake specimens</a:t>
            </a:r>
          </a:p>
        </p:txBody>
      </p:sp>
      <p:sp>
        <p:nvSpPr>
          <p:cNvPr id="3" name="Content Placeholder 2">
            <a:extLst>
              <a:ext uri="{FF2B5EF4-FFF2-40B4-BE49-F238E27FC236}">
                <a16:creationId xmlns:a16="http://schemas.microsoft.com/office/drawing/2014/main" id="{712CAEDC-7126-43A3-8CF8-AD0A417BAED7}"/>
              </a:ext>
            </a:extLst>
          </p:cNvPr>
          <p:cNvSpPr>
            <a:spLocks noGrp="1"/>
          </p:cNvSpPr>
          <p:nvPr>
            <p:ph idx="1"/>
          </p:nvPr>
        </p:nvSpPr>
        <p:spPr/>
        <p:txBody>
          <a:bodyPr/>
          <a:lstStyle/>
          <a:p>
            <a:r>
              <a:rPr lang="en-GB" dirty="0"/>
              <a:t>Mocked-up or fake specimens are increasing with greater sophistication</a:t>
            </a:r>
          </a:p>
          <a:p>
            <a:r>
              <a:rPr lang="en-GB" dirty="0"/>
              <a:t>Applicants pasting their marks on products or services of others to show use in commerce</a:t>
            </a:r>
          </a:p>
          <a:p>
            <a:r>
              <a:rPr lang="en-GB" dirty="0"/>
              <a:t>USPTO are aware and are doing their best to refuse the fraudulent specimens</a:t>
            </a:r>
          </a:p>
          <a:p>
            <a:r>
              <a:rPr lang="en-GB" dirty="0"/>
              <a:t>They have also launched the 'TM Specimen Protests Email Pilot Program'</a:t>
            </a:r>
          </a:p>
        </p:txBody>
      </p:sp>
    </p:spTree>
    <p:extLst>
      <p:ext uri="{BB962C8B-B14F-4D97-AF65-F5344CB8AC3E}">
        <p14:creationId xmlns:p14="http://schemas.microsoft.com/office/powerpoint/2010/main" val="233050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CC22E-1016-4312-8D39-B6E46A1D4684}"/>
              </a:ext>
            </a:extLst>
          </p:cNvPr>
          <p:cNvSpPr>
            <a:spLocks noGrp="1"/>
          </p:cNvSpPr>
          <p:nvPr>
            <p:ph type="title"/>
          </p:nvPr>
        </p:nvSpPr>
        <p:spPr/>
        <p:txBody>
          <a:bodyPr/>
          <a:lstStyle/>
          <a:p>
            <a:r>
              <a:rPr lang="en-GB" dirty="0"/>
              <a:t>Fake specimens</a:t>
            </a:r>
          </a:p>
        </p:txBody>
      </p:sp>
      <p:sp>
        <p:nvSpPr>
          <p:cNvPr id="3" name="Content Placeholder 2">
            <a:extLst>
              <a:ext uri="{FF2B5EF4-FFF2-40B4-BE49-F238E27FC236}">
                <a16:creationId xmlns:a16="http://schemas.microsoft.com/office/drawing/2014/main" id="{34AE32FA-50A0-474A-8335-2F096906BEEC}"/>
              </a:ext>
            </a:extLst>
          </p:cNvPr>
          <p:cNvSpPr>
            <a:spLocks noGrp="1"/>
          </p:cNvSpPr>
          <p:nvPr>
            <p:ph idx="1"/>
          </p:nvPr>
        </p:nvSpPr>
        <p:spPr/>
        <p:txBody>
          <a:bodyPr>
            <a:normAutofit fontScale="85000" lnSpcReduction="20000"/>
          </a:bodyPr>
          <a:lstStyle/>
          <a:p>
            <a:pPr marL="0" indent="0">
              <a:buNone/>
            </a:pPr>
            <a:r>
              <a:rPr lang="en-GB" dirty="0"/>
              <a:t>Email </a:t>
            </a:r>
            <a:r>
              <a:rPr lang="en-GB" dirty="0">
                <a:hlinkClick r:id="rId2"/>
              </a:rPr>
              <a:t>TMSpecimenProtest@uspto.gov</a:t>
            </a:r>
            <a:r>
              <a:rPr lang="en-GB" dirty="0"/>
              <a:t> and include either:</a:t>
            </a:r>
          </a:p>
          <a:p>
            <a:pPr marL="289322" indent="-289322">
              <a:buAutoNum type="arabicPeriod"/>
            </a:pPr>
            <a:r>
              <a:rPr lang="en-GB" dirty="0"/>
              <a:t>objective evidence of third party use of the identical image without the mark in question, such as the URL and screenshot from an active website or a digital copy of a photograph from a print advertisement and the publication in which it was featured, or</a:t>
            </a:r>
          </a:p>
          <a:p>
            <a:pPr marL="289322" indent="-289322">
              <a:buAutoNum type="arabicPeriod"/>
            </a:pPr>
            <a:r>
              <a:rPr lang="en-GB" dirty="0"/>
              <a:t>the prior registration numbers and/or serial numbers of applications in which identical images of objects, mock ups of websites, etc., all bearing different marks have been submitted to the USPTO</a:t>
            </a:r>
          </a:p>
          <a:p>
            <a:pPr marL="0" indent="0">
              <a:buNone/>
            </a:pPr>
            <a:endParaRPr lang="en-GB" dirty="0"/>
          </a:p>
          <a:p>
            <a:pPr marL="0" indent="0">
              <a:buNone/>
            </a:pPr>
            <a:r>
              <a:rPr lang="en-GB" dirty="0">
                <a:hlinkClick r:id="rId3"/>
              </a:rPr>
              <a:t>https://www.uspto.gov/sites/default/files/documents/Specimen%20Protests%20Email%20Pilot%20Program.pdf</a:t>
            </a:r>
            <a:r>
              <a:rPr lang="en-GB" dirty="0"/>
              <a:t> </a:t>
            </a:r>
          </a:p>
        </p:txBody>
      </p:sp>
    </p:spTree>
    <p:extLst>
      <p:ext uri="{BB962C8B-B14F-4D97-AF65-F5344CB8AC3E}">
        <p14:creationId xmlns:p14="http://schemas.microsoft.com/office/powerpoint/2010/main" val="2055532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370ED-DD30-4365-8C3A-B74B7DA38C9E}"/>
              </a:ext>
            </a:extLst>
          </p:cNvPr>
          <p:cNvSpPr>
            <a:spLocks noGrp="1"/>
          </p:cNvSpPr>
          <p:nvPr>
            <p:ph type="title"/>
          </p:nvPr>
        </p:nvSpPr>
        <p:spPr/>
        <p:txBody>
          <a:bodyPr/>
          <a:lstStyle/>
          <a:p>
            <a:r>
              <a:rPr lang="en-GB" dirty="0"/>
              <a:t>Fake specimens</a:t>
            </a:r>
          </a:p>
        </p:txBody>
      </p:sp>
      <p:sp>
        <p:nvSpPr>
          <p:cNvPr id="3" name="Content Placeholder 2">
            <a:extLst>
              <a:ext uri="{FF2B5EF4-FFF2-40B4-BE49-F238E27FC236}">
                <a16:creationId xmlns:a16="http://schemas.microsoft.com/office/drawing/2014/main" id="{9BA6BF93-186E-44DE-B22C-49B744993E54}"/>
              </a:ext>
            </a:extLst>
          </p:cNvPr>
          <p:cNvSpPr>
            <a:spLocks noGrp="1"/>
          </p:cNvSpPr>
          <p:nvPr>
            <p:ph idx="1"/>
          </p:nvPr>
        </p:nvSpPr>
        <p:spPr/>
        <p:txBody>
          <a:bodyPr>
            <a:normAutofit fontScale="92500" lnSpcReduction="20000"/>
          </a:bodyPr>
          <a:lstStyle/>
          <a:p>
            <a:r>
              <a:rPr lang="en-GB" dirty="0"/>
              <a:t>Emails must be received no later than the 30th day after publication for opposition or, in other words, </a:t>
            </a:r>
            <a:r>
              <a:rPr lang="en-GB" u="sng" dirty="0"/>
              <a:t>by the opposition deadline</a:t>
            </a:r>
          </a:p>
          <a:p>
            <a:r>
              <a:rPr lang="en-GB" dirty="0"/>
              <a:t>Currently only applies to </a:t>
            </a:r>
            <a:r>
              <a:rPr lang="en-GB" dirty="0">
                <a:solidFill>
                  <a:srgbClr val="0070C0"/>
                </a:solidFill>
              </a:rPr>
              <a:t>Section 1(a)</a:t>
            </a:r>
            <a:r>
              <a:rPr lang="en-GB" dirty="0"/>
              <a:t> ‘Use in Commerce’ applications</a:t>
            </a:r>
          </a:p>
          <a:p>
            <a:r>
              <a:rPr lang="en-GB" dirty="0"/>
              <a:t>Potential to roll out to other times when specimens are filed, including under Sections 8 and 71</a:t>
            </a:r>
          </a:p>
          <a:p>
            <a:pPr marL="0" indent="0">
              <a:buNone/>
            </a:pPr>
            <a:endParaRPr lang="en-GB" dirty="0"/>
          </a:p>
          <a:p>
            <a:pPr marL="0" indent="0">
              <a:buNone/>
            </a:pPr>
            <a:r>
              <a:rPr lang="en-GB" dirty="0"/>
              <a:t>______________________________________________</a:t>
            </a:r>
          </a:p>
          <a:p>
            <a:pPr marL="0" indent="0">
              <a:buNone/>
            </a:pPr>
            <a:r>
              <a:rPr lang="en-GB" dirty="0"/>
              <a:t>Submitting a fake specimen could subject an attorney to discipline by the OED (Office of </a:t>
            </a:r>
            <a:r>
              <a:rPr lang="en-GB" dirty="0" err="1"/>
              <a:t>Enrollment</a:t>
            </a:r>
            <a:r>
              <a:rPr lang="en-GB" dirty="0"/>
              <a:t> and Discipline)</a:t>
            </a:r>
          </a:p>
        </p:txBody>
      </p:sp>
    </p:spTree>
    <p:extLst>
      <p:ext uri="{BB962C8B-B14F-4D97-AF65-F5344CB8AC3E}">
        <p14:creationId xmlns:p14="http://schemas.microsoft.com/office/powerpoint/2010/main" val="145047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71117-A577-4172-989C-485D8A2CC8B7}"/>
              </a:ext>
            </a:extLst>
          </p:cNvPr>
          <p:cNvSpPr>
            <a:spLocks noGrp="1"/>
          </p:cNvSpPr>
          <p:nvPr>
            <p:ph type="title"/>
          </p:nvPr>
        </p:nvSpPr>
        <p:spPr/>
        <p:txBody>
          <a:bodyPr/>
          <a:lstStyle/>
          <a:p>
            <a:r>
              <a:rPr lang="en-GB" dirty="0"/>
              <a:t>Use in the USA – when is it required?</a:t>
            </a:r>
          </a:p>
        </p:txBody>
      </p:sp>
      <p:sp>
        <p:nvSpPr>
          <p:cNvPr id="3" name="Content Placeholder 2">
            <a:extLst>
              <a:ext uri="{FF2B5EF4-FFF2-40B4-BE49-F238E27FC236}">
                <a16:creationId xmlns:a16="http://schemas.microsoft.com/office/drawing/2014/main" id="{6B24A032-FEAD-45BC-B056-0792AB564816}"/>
              </a:ext>
            </a:extLst>
          </p:cNvPr>
          <p:cNvSpPr>
            <a:spLocks noGrp="1"/>
          </p:cNvSpPr>
          <p:nvPr>
            <p:ph idx="1"/>
          </p:nvPr>
        </p:nvSpPr>
        <p:spPr/>
        <p:txBody>
          <a:bodyPr>
            <a:normAutofit fontScale="70000" lnSpcReduction="20000"/>
          </a:bodyPr>
          <a:lstStyle/>
          <a:p>
            <a:r>
              <a:rPr lang="en-GB" dirty="0"/>
              <a:t>Application filed on </a:t>
            </a:r>
            <a:r>
              <a:rPr lang="en-GB" dirty="0">
                <a:solidFill>
                  <a:srgbClr val="0070C0"/>
                </a:solidFill>
              </a:rPr>
              <a:t>Section 1(a)</a:t>
            </a:r>
            <a:r>
              <a:rPr lang="en-GB" dirty="0"/>
              <a:t> ‘Use in Commerce’ basis – use to be included in application</a:t>
            </a:r>
          </a:p>
          <a:p>
            <a:r>
              <a:rPr lang="en-GB" dirty="0"/>
              <a:t>Application filed on </a:t>
            </a:r>
            <a:r>
              <a:rPr lang="en-GB" dirty="0">
                <a:solidFill>
                  <a:srgbClr val="0070C0"/>
                </a:solidFill>
              </a:rPr>
              <a:t>Section 1(b)</a:t>
            </a:r>
            <a:r>
              <a:rPr lang="en-GB" dirty="0"/>
              <a:t> ‘Intent to Use’ basis – use needed to secure registration once Notice of Allowance issued (six months - extendable)</a:t>
            </a:r>
          </a:p>
          <a:p>
            <a:r>
              <a:rPr lang="en-GB" dirty="0">
                <a:solidFill>
                  <a:srgbClr val="FF0000"/>
                </a:solidFill>
              </a:rPr>
              <a:t>NOTE: Section 44(e) ‘Foreign Registration’ and Section 66(a) ‘Application based on the Madrid Protocol’</a:t>
            </a:r>
            <a:r>
              <a:rPr lang="en-GB" dirty="0"/>
              <a:t> </a:t>
            </a:r>
            <a:r>
              <a:rPr lang="en-GB" dirty="0">
                <a:solidFill>
                  <a:srgbClr val="FF0000"/>
                </a:solidFill>
              </a:rPr>
              <a:t>= no use needed</a:t>
            </a:r>
          </a:p>
          <a:p>
            <a:r>
              <a:rPr lang="en-GB" dirty="0"/>
              <a:t>Section 44(d) is a priority claim and, usually, gets converted to a 44(e) basis when the priority application registers</a:t>
            </a:r>
          </a:p>
          <a:p>
            <a:r>
              <a:rPr lang="en-GB" dirty="0"/>
              <a:t>Under </a:t>
            </a:r>
            <a:r>
              <a:rPr lang="en-GB" dirty="0">
                <a:solidFill>
                  <a:srgbClr val="0070C0"/>
                </a:solidFill>
              </a:rPr>
              <a:t>Section 8</a:t>
            </a:r>
            <a:r>
              <a:rPr lang="en-GB" dirty="0"/>
              <a:t> and </a:t>
            </a:r>
            <a:r>
              <a:rPr lang="en-GB" dirty="0">
                <a:solidFill>
                  <a:srgbClr val="0070C0"/>
                </a:solidFill>
              </a:rPr>
              <a:t>Section 71 </a:t>
            </a:r>
            <a:r>
              <a:rPr lang="en-GB" dirty="0"/>
              <a:t>(our focus this afternoon)</a:t>
            </a:r>
          </a:p>
          <a:p>
            <a:r>
              <a:rPr lang="en-GB" dirty="0"/>
              <a:t>Use = providing the date of first use of the mark anywhere and the date of first use of the mark in commerce (application) or confirming use in commerce (registration), as well as submitting a specimen (example) per class showing how the mark is actually used in commerce</a:t>
            </a:r>
          </a:p>
          <a:p>
            <a:r>
              <a:rPr lang="en-GB" dirty="0"/>
              <a:t>Filed with </a:t>
            </a:r>
            <a:r>
              <a:rPr lang="en-GB" dirty="0">
                <a:solidFill>
                  <a:srgbClr val="0070C0"/>
                </a:solidFill>
              </a:rPr>
              <a:t>U</a:t>
            </a:r>
            <a:r>
              <a:rPr lang="en-GB" dirty="0">
                <a:solidFill>
                  <a:srgbClr val="FF0000"/>
                </a:solidFill>
              </a:rPr>
              <a:t>S</a:t>
            </a:r>
            <a:r>
              <a:rPr lang="en-GB" dirty="0">
                <a:solidFill>
                  <a:srgbClr val="0070C0"/>
                </a:solidFill>
              </a:rPr>
              <a:t>P</a:t>
            </a:r>
            <a:r>
              <a:rPr lang="en-GB" dirty="0">
                <a:solidFill>
                  <a:srgbClr val="FF0000"/>
                </a:solidFill>
              </a:rPr>
              <a:t>T</a:t>
            </a:r>
            <a:r>
              <a:rPr lang="en-GB" dirty="0">
                <a:solidFill>
                  <a:srgbClr val="0070C0"/>
                </a:solidFill>
              </a:rPr>
              <a:t>O </a:t>
            </a:r>
            <a:r>
              <a:rPr lang="en-GB" dirty="0"/>
              <a:t>(nationals and IRs)</a:t>
            </a:r>
          </a:p>
        </p:txBody>
      </p:sp>
    </p:spTree>
    <p:extLst>
      <p:ext uri="{BB962C8B-B14F-4D97-AF65-F5344CB8AC3E}">
        <p14:creationId xmlns:p14="http://schemas.microsoft.com/office/powerpoint/2010/main" val="185795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2DBC2-178D-43D5-B30D-B53BDD65CDD7}"/>
              </a:ext>
            </a:extLst>
          </p:cNvPr>
          <p:cNvSpPr>
            <a:spLocks noGrp="1"/>
          </p:cNvSpPr>
          <p:nvPr>
            <p:ph type="title"/>
          </p:nvPr>
        </p:nvSpPr>
        <p:spPr/>
        <p:txBody>
          <a:bodyPr/>
          <a:lstStyle/>
          <a:p>
            <a:r>
              <a:rPr lang="en-GB" dirty="0"/>
              <a:t>Over to Kane and then over to you…</a:t>
            </a:r>
          </a:p>
        </p:txBody>
      </p:sp>
      <p:sp>
        <p:nvSpPr>
          <p:cNvPr id="3" name="Text Placeholder 2">
            <a:extLst>
              <a:ext uri="{FF2B5EF4-FFF2-40B4-BE49-F238E27FC236}">
                <a16:creationId xmlns:a16="http://schemas.microsoft.com/office/drawing/2014/main" id="{3EC606E4-7A2C-4CC6-86F3-B1EDDD0D889C}"/>
              </a:ext>
            </a:extLst>
          </p:cNvPr>
          <p:cNvSpPr>
            <a:spLocks noGrp="1"/>
          </p:cNvSpPr>
          <p:nvPr>
            <p:ph type="body" idx="1"/>
          </p:nvPr>
        </p:nvSpPr>
        <p:spPr/>
        <p:txBody>
          <a:bodyPr/>
          <a:lstStyle/>
          <a:p>
            <a:r>
              <a:rPr lang="en-GB" dirty="0">
                <a:solidFill>
                  <a:srgbClr val="0070C0"/>
                </a:solidFill>
              </a:rPr>
              <a:t>USA</a:t>
            </a:r>
          </a:p>
        </p:txBody>
      </p:sp>
      <p:sp>
        <p:nvSpPr>
          <p:cNvPr id="4" name="Content Placeholder 3">
            <a:extLst>
              <a:ext uri="{FF2B5EF4-FFF2-40B4-BE49-F238E27FC236}">
                <a16:creationId xmlns:a16="http://schemas.microsoft.com/office/drawing/2014/main" id="{069DD642-49DD-4BED-B88F-BF8695C4CEF0}"/>
              </a:ext>
            </a:extLst>
          </p:cNvPr>
          <p:cNvSpPr>
            <a:spLocks noGrp="1"/>
          </p:cNvSpPr>
          <p:nvPr>
            <p:ph sz="half" idx="2"/>
          </p:nvPr>
        </p:nvSpPr>
        <p:spPr/>
        <p:txBody>
          <a:bodyPr/>
          <a:lstStyle/>
          <a:p>
            <a:r>
              <a:rPr lang="en-GB" dirty="0"/>
              <a:t>Questions?</a:t>
            </a:r>
          </a:p>
          <a:p>
            <a:r>
              <a:rPr lang="en-GB" dirty="0"/>
              <a:t>Comments?</a:t>
            </a:r>
          </a:p>
          <a:p>
            <a:r>
              <a:rPr lang="en-GB" dirty="0"/>
              <a:t>Suggestions?</a:t>
            </a:r>
          </a:p>
          <a:p>
            <a:r>
              <a:rPr lang="en-GB" dirty="0"/>
              <a:t>Your best practice </a:t>
            </a:r>
            <a:r>
              <a:rPr lang="en-GB"/>
              <a:t>recommendations?</a:t>
            </a:r>
            <a:endParaRPr lang="en-GB" dirty="0"/>
          </a:p>
        </p:txBody>
      </p:sp>
      <p:sp>
        <p:nvSpPr>
          <p:cNvPr id="5" name="Text Placeholder 4">
            <a:extLst>
              <a:ext uri="{FF2B5EF4-FFF2-40B4-BE49-F238E27FC236}">
                <a16:creationId xmlns:a16="http://schemas.microsoft.com/office/drawing/2014/main" id="{42E7ACB6-0E69-466C-B366-F2C0F7EFDFD7}"/>
              </a:ext>
            </a:extLst>
          </p:cNvPr>
          <p:cNvSpPr>
            <a:spLocks noGrp="1"/>
          </p:cNvSpPr>
          <p:nvPr>
            <p:ph type="body" sz="quarter" idx="3"/>
          </p:nvPr>
        </p:nvSpPr>
        <p:spPr/>
        <p:txBody>
          <a:bodyPr/>
          <a:lstStyle/>
          <a:p>
            <a:r>
              <a:rPr lang="en-GB" dirty="0">
                <a:solidFill>
                  <a:srgbClr val="FFC000"/>
                </a:solidFill>
              </a:rPr>
              <a:t>Removing ‘deadwood’ in EU/UK</a:t>
            </a:r>
          </a:p>
        </p:txBody>
      </p:sp>
      <p:sp>
        <p:nvSpPr>
          <p:cNvPr id="6" name="Content Placeholder 5">
            <a:extLst>
              <a:ext uri="{FF2B5EF4-FFF2-40B4-BE49-F238E27FC236}">
                <a16:creationId xmlns:a16="http://schemas.microsoft.com/office/drawing/2014/main" id="{088DA253-C01E-4D86-945E-37D4DD4E891A}"/>
              </a:ext>
            </a:extLst>
          </p:cNvPr>
          <p:cNvSpPr>
            <a:spLocks noGrp="1"/>
          </p:cNvSpPr>
          <p:nvPr>
            <p:ph sz="quarter" idx="4"/>
          </p:nvPr>
        </p:nvSpPr>
        <p:spPr/>
        <p:txBody>
          <a:bodyPr/>
          <a:lstStyle/>
          <a:p>
            <a:r>
              <a:rPr lang="en-GB" dirty="0"/>
              <a:t>Shorter non-use period?</a:t>
            </a:r>
          </a:p>
          <a:p>
            <a:r>
              <a:rPr lang="en-GB" dirty="0"/>
              <a:t>Shorter registration terms?</a:t>
            </a:r>
          </a:p>
          <a:p>
            <a:r>
              <a:rPr lang="en-GB" dirty="0"/>
              <a:t>Mandatory use of TM to renew/maintain?</a:t>
            </a:r>
          </a:p>
          <a:p>
            <a:r>
              <a:rPr lang="en-GB" dirty="0"/>
              <a:t>Relative grounds examination?</a:t>
            </a:r>
          </a:p>
        </p:txBody>
      </p:sp>
    </p:spTree>
    <p:extLst>
      <p:ext uri="{BB962C8B-B14F-4D97-AF65-F5344CB8AC3E}">
        <p14:creationId xmlns:p14="http://schemas.microsoft.com/office/powerpoint/2010/main" val="1571652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 calcmode="lin" valueType="num">
                                      <p:cBhvr additive="base">
                                        <p:cTn id="2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0" end="0"/>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6">
                                            <p:txEl>
                                              <p:pRg st="1" end="1"/>
                                            </p:txEl>
                                          </p:spTgt>
                                        </p:tgtEl>
                                        <p:attrNameLst>
                                          <p:attrName>style.visibility</p:attrName>
                                        </p:attrNameLst>
                                      </p:cBhvr>
                                      <p:to>
                                        <p:strVal val="visible"/>
                                      </p:to>
                                    </p:set>
                                    <p:anim calcmode="lin" valueType="num">
                                      <p:cBhvr additive="base">
                                        <p:cTn id="3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1" end="1"/>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anim calcmode="lin" valueType="num">
                                      <p:cBhvr additive="base">
                                        <p:cTn id="3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2" end="2"/>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6">
                                            <p:txEl>
                                              <p:pRg st="3" end="3"/>
                                            </p:txEl>
                                          </p:spTgt>
                                        </p:tgtEl>
                                        <p:attrNameLst>
                                          <p:attrName>style.visibility</p:attrName>
                                        </p:attrNameLst>
                                      </p:cBhvr>
                                      <p:to>
                                        <p:strVal val="visible"/>
                                      </p:to>
                                    </p:set>
                                    <p:anim calcmode="lin" valueType="num">
                                      <p:cBhvr additive="base">
                                        <p:cTn id="4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36B02-844B-499F-BC33-D298D6C6E876}"/>
              </a:ext>
            </a:extLst>
          </p:cNvPr>
          <p:cNvSpPr>
            <a:spLocks noGrp="1"/>
          </p:cNvSpPr>
          <p:nvPr>
            <p:ph type="title"/>
          </p:nvPr>
        </p:nvSpPr>
        <p:spPr/>
        <p:txBody>
          <a:bodyPr/>
          <a:lstStyle/>
          <a:p>
            <a:r>
              <a:rPr lang="en-GB" dirty="0"/>
              <a:t>Sections 8 and 71</a:t>
            </a:r>
          </a:p>
        </p:txBody>
      </p:sp>
      <p:sp>
        <p:nvSpPr>
          <p:cNvPr id="3" name="Content Placeholder 2">
            <a:extLst>
              <a:ext uri="{FF2B5EF4-FFF2-40B4-BE49-F238E27FC236}">
                <a16:creationId xmlns:a16="http://schemas.microsoft.com/office/drawing/2014/main" id="{D45701BF-F0CA-49B6-9DEF-182C2E0700BC}"/>
              </a:ext>
            </a:extLst>
          </p:cNvPr>
          <p:cNvSpPr>
            <a:spLocks noGrp="1"/>
          </p:cNvSpPr>
          <p:nvPr>
            <p:ph idx="1"/>
          </p:nvPr>
        </p:nvSpPr>
        <p:spPr/>
        <p:txBody>
          <a:bodyPr>
            <a:normAutofit fontScale="70000" lnSpcReduction="20000"/>
          </a:bodyPr>
          <a:lstStyle/>
          <a:p>
            <a:r>
              <a:rPr lang="en-GB" dirty="0"/>
              <a:t>Between the </a:t>
            </a:r>
            <a:r>
              <a:rPr lang="en-GB" u="sng" dirty="0"/>
              <a:t>fifth and sixth year</a:t>
            </a:r>
            <a:r>
              <a:rPr lang="en-GB" dirty="0"/>
              <a:t> of the anniversary of </a:t>
            </a:r>
            <a:r>
              <a:rPr lang="en-GB" u="sng" dirty="0"/>
              <a:t>registration</a:t>
            </a:r>
          </a:p>
          <a:p>
            <a:r>
              <a:rPr lang="en-GB" dirty="0"/>
              <a:t>Between the </a:t>
            </a:r>
            <a:r>
              <a:rPr lang="en-GB" u="sng" dirty="0"/>
              <a:t>ninth and tenth year*</a:t>
            </a:r>
            <a:r>
              <a:rPr lang="en-GB" dirty="0"/>
              <a:t> of the anniversary of </a:t>
            </a:r>
            <a:r>
              <a:rPr lang="en-GB" u="sng" dirty="0"/>
              <a:t>registration</a:t>
            </a:r>
          </a:p>
          <a:p>
            <a:r>
              <a:rPr lang="en-GB" dirty="0"/>
              <a:t>Between the </a:t>
            </a:r>
            <a:r>
              <a:rPr lang="en-GB" u="sng" dirty="0"/>
              <a:t>19</a:t>
            </a:r>
            <a:r>
              <a:rPr lang="en-GB" u="sng" baseline="30000" dirty="0"/>
              <a:t>th</a:t>
            </a:r>
            <a:r>
              <a:rPr lang="en-GB" u="sng" dirty="0"/>
              <a:t> and 20</a:t>
            </a:r>
            <a:r>
              <a:rPr lang="en-GB" u="sng" baseline="30000" dirty="0"/>
              <a:t>th</a:t>
            </a:r>
            <a:r>
              <a:rPr lang="en-GB" u="sng" dirty="0"/>
              <a:t> year*</a:t>
            </a:r>
            <a:r>
              <a:rPr lang="en-GB" dirty="0"/>
              <a:t> of the anniversary of </a:t>
            </a:r>
            <a:r>
              <a:rPr lang="en-GB" u="sng" dirty="0"/>
              <a:t>registration</a:t>
            </a:r>
            <a:r>
              <a:rPr lang="en-GB" dirty="0"/>
              <a:t>, and so on</a:t>
            </a:r>
          </a:p>
          <a:p>
            <a:r>
              <a:rPr lang="en-GB" dirty="0"/>
              <a:t>Grace period = six months</a:t>
            </a:r>
          </a:p>
          <a:p>
            <a:r>
              <a:rPr lang="en-GB" dirty="0">
                <a:solidFill>
                  <a:srgbClr val="0070C0"/>
                </a:solidFill>
              </a:rPr>
              <a:t>Section 8</a:t>
            </a:r>
            <a:r>
              <a:rPr lang="en-GB" dirty="0"/>
              <a:t> = for </a:t>
            </a:r>
            <a:r>
              <a:rPr lang="en-GB" dirty="0">
                <a:solidFill>
                  <a:srgbClr val="0070C0"/>
                </a:solidFill>
              </a:rPr>
              <a:t>national</a:t>
            </a:r>
            <a:r>
              <a:rPr lang="en-GB" dirty="0"/>
              <a:t> registrations</a:t>
            </a:r>
          </a:p>
          <a:p>
            <a:r>
              <a:rPr lang="en-GB" dirty="0"/>
              <a:t>Combined with Section 9 when mark is due for renewal *</a:t>
            </a:r>
          </a:p>
          <a:p>
            <a:r>
              <a:rPr lang="en-GB" dirty="0">
                <a:solidFill>
                  <a:srgbClr val="FF0000"/>
                </a:solidFill>
              </a:rPr>
              <a:t>Section 71</a:t>
            </a:r>
            <a:r>
              <a:rPr lang="en-GB" dirty="0"/>
              <a:t> = for US designations of </a:t>
            </a:r>
            <a:r>
              <a:rPr lang="en-GB" dirty="0">
                <a:solidFill>
                  <a:srgbClr val="FF0000"/>
                </a:solidFill>
              </a:rPr>
              <a:t>International Registrations</a:t>
            </a:r>
          </a:p>
          <a:p>
            <a:r>
              <a:rPr lang="en-GB" dirty="0"/>
              <a:t>For IRs, </a:t>
            </a:r>
            <a:r>
              <a:rPr lang="en-GB" u="sng" dirty="0"/>
              <a:t>renew at WIPO</a:t>
            </a:r>
            <a:r>
              <a:rPr lang="en-GB" dirty="0"/>
              <a:t> (N.B. IR renewal calculated from different date, the IR registration date) so never combined with Section 9</a:t>
            </a:r>
          </a:p>
          <a:p>
            <a:r>
              <a:rPr lang="en-GB" dirty="0"/>
              <a:t>When there’s five years continuous use, can file a </a:t>
            </a:r>
            <a:r>
              <a:rPr lang="en-GB" u="sng" dirty="0"/>
              <a:t>Section 15 Declaration of Incontestability</a:t>
            </a:r>
            <a:r>
              <a:rPr lang="en-GB" dirty="0"/>
              <a:t> (nationals and IRs) – simple statement, no evidence – combined Sections 8 &amp; 15 and 71 &amp; 15 forms available</a:t>
            </a:r>
          </a:p>
        </p:txBody>
      </p:sp>
    </p:spTree>
    <p:extLst>
      <p:ext uri="{BB962C8B-B14F-4D97-AF65-F5344CB8AC3E}">
        <p14:creationId xmlns:p14="http://schemas.microsoft.com/office/powerpoint/2010/main" val="3120721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A50A6-2819-428C-8C67-6DDEFAE45A9B}"/>
              </a:ext>
            </a:extLst>
          </p:cNvPr>
          <p:cNvSpPr>
            <a:spLocks noGrp="1"/>
          </p:cNvSpPr>
          <p:nvPr>
            <p:ph type="title"/>
          </p:nvPr>
        </p:nvSpPr>
        <p:spPr/>
        <p:txBody>
          <a:bodyPr/>
          <a:lstStyle/>
          <a:p>
            <a:r>
              <a:rPr lang="en-GB" dirty="0"/>
              <a:t>Excusable </a:t>
            </a:r>
            <a:r>
              <a:rPr lang="en-GB" dirty="0" err="1"/>
              <a:t>nonuse</a:t>
            </a:r>
            <a:r>
              <a:rPr lang="en-GB" dirty="0"/>
              <a:t> under Sections 8 and 71</a:t>
            </a:r>
          </a:p>
        </p:txBody>
      </p:sp>
      <p:sp>
        <p:nvSpPr>
          <p:cNvPr id="3" name="Content Placeholder 2">
            <a:extLst>
              <a:ext uri="{FF2B5EF4-FFF2-40B4-BE49-F238E27FC236}">
                <a16:creationId xmlns:a16="http://schemas.microsoft.com/office/drawing/2014/main" id="{C6BDB446-5F1A-4AC2-A344-37ED62714522}"/>
              </a:ext>
            </a:extLst>
          </p:cNvPr>
          <p:cNvSpPr>
            <a:spLocks noGrp="1"/>
          </p:cNvSpPr>
          <p:nvPr>
            <p:ph idx="1"/>
          </p:nvPr>
        </p:nvSpPr>
        <p:spPr/>
        <p:txBody>
          <a:bodyPr>
            <a:normAutofit fontScale="92500"/>
          </a:bodyPr>
          <a:lstStyle/>
          <a:p>
            <a:r>
              <a:rPr lang="en-GB" dirty="0"/>
              <a:t>The purpose of Sections 8 and 71 are to remove </a:t>
            </a:r>
            <a:r>
              <a:rPr lang="en-GB" dirty="0">
                <a:solidFill>
                  <a:schemeClr val="accent4">
                    <a:lumMod val="50000"/>
                  </a:schemeClr>
                </a:solidFill>
              </a:rPr>
              <a:t>'deadwood'</a:t>
            </a:r>
            <a:r>
              <a:rPr lang="en-GB" dirty="0"/>
              <a:t> registrations from the Register. They are not intended, however, to cancel registrations because of a </a:t>
            </a:r>
            <a:r>
              <a:rPr lang="en-GB" u="sng" dirty="0"/>
              <a:t>temporary</a:t>
            </a:r>
            <a:r>
              <a:rPr lang="en-GB" dirty="0"/>
              <a:t> interruption in the use of the mark due to circumstances </a:t>
            </a:r>
            <a:r>
              <a:rPr lang="en-GB" u="sng" dirty="0"/>
              <a:t>beyond the control </a:t>
            </a:r>
            <a:r>
              <a:rPr lang="en-GB" dirty="0"/>
              <a:t>of the owner</a:t>
            </a:r>
          </a:p>
          <a:p>
            <a:r>
              <a:rPr lang="en-GB" dirty="0"/>
              <a:t>If a mark is not in use in commerce but the owner believes the registration should not be cancelled, they can file an affidavit or declaration showing that </a:t>
            </a:r>
            <a:r>
              <a:rPr lang="en-GB" dirty="0" err="1"/>
              <a:t>nonuse</a:t>
            </a:r>
            <a:r>
              <a:rPr lang="en-GB" dirty="0"/>
              <a:t> is due to </a:t>
            </a:r>
            <a:r>
              <a:rPr lang="en-GB" u="sng" dirty="0"/>
              <a:t>special circumstances</a:t>
            </a:r>
            <a:r>
              <a:rPr lang="en-GB" dirty="0"/>
              <a:t> that excuse the </a:t>
            </a:r>
            <a:r>
              <a:rPr lang="en-GB" dirty="0" err="1"/>
              <a:t>nonuse</a:t>
            </a:r>
            <a:r>
              <a:rPr lang="en-GB" dirty="0"/>
              <a:t> and not due to any intention to abandon the mark</a:t>
            </a:r>
          </a:p>
          <a:p>
            <a:r>
              <a:rPr lang="en-GB" dirty="0"/>
              <a:t>Showing = </a:t>
            </a:r>
            <a:r>
              <a:rPr lang="en-GB" u="sng" dirty="0"/>
              <a:t>prove</a:t>
            </a:r>
            <a:r>
              <a:rPr lang="en-GB" dirty="0"/>
              <a:t>; a mere statement is not sufficient </a:t>
            </a:r>
          </a:p>
        </p:txBody>
      </p:sp>
    </p:spTree>
    <p:extLst>
      <p:ext uri="{BB962C8B-B14F-4D97-AF65-F5344CB8AC3E}">
        <p14:creationId xmlns:p14="http://schemas.microsoft.com/office/powerpoint/2010/main" val="4262212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A35DF-0DDC-4720-B2F0-35954C636AF7}"/>
              </a:ext>
            </a:extLst>
          </p:cNvPr>
          <p:cNvSpPr>
            <a:spLocks noGrp="1"/>
          </p:cNvSpPr>
          <p:nvPr>
            <p:ph type="title"/>
          </p:nvPr>
        </p:nvSpPr>
        <p:spPr/>
        <p:txBody>
          <a:bodyPr/>
          <a:lstStyle/>
          <a:p>
            <a:r>
              <a:rPr lang="en-GB" dirty="0"/>
              <a:t>Excusable </a:t>
            </a:r>
            <a:r>
              <a:rPr lang="en-GB" dirty="0" err="1"/>
              <a:t>nonuse</a:t>
            </a:r>
            <a:r>
              <a:rPr lang="en-GB" dirty="0"/>
              <a:t> under Sections 8 and 71</a:t>
            </a:r>
          </a:p>
        </p:txBody>
      </p:sp>
      <p:sp>
        <p:nvSpPr>
          <p:cNvPr id="3" name="Content Placeholder 2">
            <a:extLst>
              <a:ext uri="{FF2B5EF4-FFF2-40B4-BE49-F238E27FC236}">
                <a16:creationId xmlns:a16="http://schemas.microsoft.com/office/drawing/2014/main" id="{301BE071-246F-425C-92BF-43E28C480648}"/>
              </a:ext>
            </a:extLst>
          </p:cNvPr>
          <p:cNvSpPr>
            <a:spLocks noGrp="1"/>
          </p:cNvSpPr>
          <p:nvPr>
            <p:ph idx="1"/>
          </p:nvPr>
        </p:nvSpPr>
        <p:spPr/>
        <p:txBody>
          <a:bodyPr>
            <a:normAutofit fontScale="85000" lnSpcReduction="20000"/>
          </a:bodyPr>
          <a:lstStyle/>
          <a:p>
            <a:r>
              <a:rPr lang="en-GB" dirty="0"/>
              <a:t>The affidavit or declaration must state when use in commerce stopped and give the approximate date when use is expected to resume</a:t>
            </a:r>
          </a:p>
          <a:p>
            <a:r>
              <a:rPr lang="en-GB" dirty="0"/>
              <a:t>If the mark was registered under Sections 44(e) or 66(a) and the owner was unable to commence use due to special circumstances beyond their control that excuse the </a:t>
            </a:r>
            <a:r>
              <a:rPr lang="en-GB" dirty="0" err="1"/>
              <a:t>nonuse</a:t>
            </a:r>
            <a:r>
              <a:rPr lang="en-GB" dirty="0"/>
              <a:t>, the owner should state that the mark was never in use and give the approximate date when use is expected to begin</a:t>
            </a:r>
          </a:p>
          <a:p>
            <a:r>
              <a:rPr lang="en-GB" dirty="0"/>
              <a:t>Affidavits or declarations should also specify the reason for </a:t>
            </a:r>
            <a:r>
              <a:rPr lang="en-GB" dirty="0" err="1"/>
              <a:t>nonuse</a:t>
            </a:r>
            <a:r>
              <a:rPr lang="en-GB" dirty="0"/>
              <a:t>, the specific steps being taken to put the mark back in use, and any other relevant facts to support a finding of excusable </a:t>
            </a:r>
            <a:r>
              <a:rPr lang="en-GB" dirty="0" err="1"/>
              <a:t>nonuse</a:t>
            </a:r>
            <a:endParaRPr lang="en-GB" dirty="0"/>
          </a:p>
          <a:p>
            <a:r>
              <a:rPr lang="en-GB" dirty="0"/>
              <a:t>Sufficient facts must demonstrate clearly that </a:t>
            </a:r>
            <a:r>
              <a:rPr lang="en-GB" dirty="0" err="1"/>
              <a:t>nonuse</a:t>
            </a:r>
            <a:r>
              <a:rPr lang="en-GB" dirty="0"/>
              <a:t> is "forced by outside causes"</a:t>
            </a:r>
          </a:p>
        </p:txBody>
      </p:sp>
    </p:spTree>
    <p:extLst>
      <p:ext uri="{BB962C8B-B14F-4D97-AF65-F5344CB8AC3E}">
        <p14:creationId xmlns:p14="http://schemas.microsoft.com/office/powerpoint/2010/main" val="4279489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B211E-AAE6-484F-8F55-3288B28D37F4}"/>
              </a:ext>
            </a:extLst>
          </p:cNvPr>
          <p:cNvSpPr>
            <a:spLocks noGrp="1"/>
          </p:cNvSpPr>
          <p:nvPr>
            <p:ph type="title"/>
          </p:nvPr>
        </p:nvSpPr>
        <p:spPr/>
        <p:txBody>
          <a:bodyPr/>
          <a:lstStyle/>
          <a:p>
            <a:r>
              <a:rPr lang="en-GB" dirty="0"/>
              <a:t>Special circumstances</a:t>
            </a:r>
          </a:p>
        </p:txBody>
      </p:sp>
      <p:sp>
        <p:nvSpPr>
          <p:cNvPr id="3" name="Content Placeholder 2">
            <a:extLst>
              <a:ext uri="{FF2B5EF4-FFF2-40B4-BE49-F238E27FC236}">
                <a16:creationId xmlns:a16="http://schemas.microsoft.com/office/drawing/2014/main" id="{19D157E0-3B14-48D0-ACBB-41F8A9E29542}"/>
              </a:ext>
            </a:extLst>
          </p:cNvPr>
          <p:cNvSpPr>
            <a:spLocks noGrp="1"/>
          </p:cNvSpPr>
          <p:nvPr>
            <p:ph sz="half" idx="1"/>
          </p:nvPr>
        </p:nvSpPr>
        <p:spPr/>
        <p:txBody>
          <a:bodyPr>
            <a:normAutofit fontScale="77500" lnSpcReduction="20000"/>
          </a:bodyPr>
          <a:lstStyle/>
          <a:p>
            <a:r>
              <a:rPr lang="en-GB" dirty="0"/>
              <a:t>Use in foreign country</a:t>
            </a:r>
          </a:p>
          <a:p>
            <a:r>
              <a:rPr lang="en-GB" dirty="0"/>
              <a:t>Use on different </a:t>
            </a:r>
            <a:r>
              <a:rPr lang="en-GB" dirty="0" err="1"/>
              <a:t>g+s</a:t>
            </a:r>
            <a:endParaRPr lang="en-GB" dirty="0"/>
          </a:p>
          <a:p>
            <a:r>
              <a:rPr lang="en-GB" dirty="0"/>
              <a:t>Use of mark in another form</a:t>
            </a:r>
          </a:p>
          <a:p>
            <a:r>
              <a:rPr lang="en-GB" dirty="0"/>
              <a:t>Negotiations with distributors</a:t>
            </a:r>
          </a:p>
          <a:p>
            <a:r>
              <a:rPr lang="en-GB" dirty="0"/>
              <a:t>Business decision</a:t>
            </a:r>
          </a:p>
          <a:p>
            <a:r>
              <a:rPr lang="en-GB" dirty="0"/>
              <a:t>Decreased demand</a:t>
            </a:r>
          </a:p>
          <a:p>
            <a:r>
              <a:rPr lang="en-GB" dirty="0"/>
              <a:t>Retooling</a:t>
            </a:r>
          </a:p>
          <a:p>
            <a:r>
              <a:rPr lang="en-GB" dirty="0"/>
              <a:t>Illness, fire &amp; other catastrophes</a:t>
            </a:r>
          </a:p>
          <a:p>
            <a:r>
              <a:rPr lang="en-GB" dirty="0"/>
              <a:t>Orders in hand</a:t>
            </a:r>
          </a:p>
          <a:p>
            <a:r>
              <a:rPr lang="en-GB" dirty="0"/>
              <a:t>Sale of business</a:t>
            </a:r>
          </a:p>
          <a:p>
            <a:r>
              <a:rPr lang="en-GB" dirty="0"/>
              <a:t>Trade embargo</a:t>
            </a:r>
          </a:p>
        </p:txBody>
      </p:sp>
      <p:sp>
        <p:nvSpPr>
          <p:cNvPr id="4" name="Content Placeholder 3">
            <a:extLst>
              <a:ext uri="{FF2B5EF4-FFF2-40B4-BE49-F238E27FC236}">
                <a16:creationId xmlns:a16="http://schemas.microsoft.com/office/drawing/2014/main" id="{3E0B9EA1-180B-4F62-969E-5177437B69C8}"/>
              </a:ext>
            </a:extLst>
          </p:cNvPr>
          <p:cNvSpPr>
            <a:spLocks noGrp="1"/>
          </p:cNvSpPr>
          <p:nvPr>
            <p:ph sz="half" idx="2"/>
          </p:nvPr>
        </p:nvSpPr>
        <p:spPr/>
        <p:txBody>
          <a:bodyPr>
            <a:normAutofit fontScale="77500" lnSpcReduction="20000"/>
          </a:bodyPr>
          <a:lstStyle/>
          <a:p>
            <a:pPr marL="0" indent="0">
              <a:buNone/>
            </a:pPr>
            <a:r>
              <a:rPr lang="en-GB" dirty="0">
                <a:solidFill>
                  <a:srgbClr val="FF0000"/>
                </a:solidFill>
              </a:rPr>
              <a:t>No</a:t>
            </a:r>
          </a:p>
          <a:p>
            <a:pPr marL="0" indent="0">
              <a:buNone/>
            </a:pPr>
            <a:r>
              <a:rPr lang="en-GB" dirty="0">
                <a:solidFill>
                  <a:srgbClr val="FF0000"/>
                </a:solidFill>
              </a:rPr>
              <a:t>No</a:t>
            </a:r>
          </a:p>
          <a:p>
            <a:pPr marL="0" indent="0">
              <a:buNone/>
            </a:pPr>
            <a:r>
              <a:rPr lang="en-GB" dirty="0">
                <a:solidFill>
                  <a:srgbClr val="FF0000"/>
                </a:solidFill>
              </a:rPr>
              <a:t>No</a:t>
            </a:r>
          </a:p>
          <a:p>
            <a:pPr marL="0" indent="0">
              <a:buNone/>
            </a:pPr>
            <a:r>
              <a:rPr lang="en-GB" dirty="0">
                <a:solidFill>
                  <a:srgbClr val="FF0000"/>
                </a:solidFill>
              </a:rPr>
              <a:t>No</a:t>
            </a:r>
          </a:p>
          <a:p>
            <a:pPr marL="0" indent="0">
              <a:buNone/>
            </a:pPr>
            <a:r>
              <a:rPr lang="en-GB" dirty="0">
                <a:solidFill>
                  <a:srgbClr val="FF0000"/>
                </a:solidFill>
              </a:rPr>
              <a:t>No</a:t>
            </a:r>
          </a:p>
          <a:p>
            <a:pPr marL="0" indent="0">
              <a:buNone/>
            </a:pPr>
            <a:r>
              <a:rPr lang="en-GB" dirty="0">
                <a:solidFill>
                  <a:srgbClr val="FF0000"/>
                </a:solidFill>
              </a:rPr>
              <a:t>No</a:t>
            </a:r>
          </a:p>
          <a:p>
            <a:pPr marL="0" indent="0">
              <a:buNone/>
            </a:pPr>
            <a:r>
              <a:rPr lang="en-GB" dirty="0">
                <a:solidFill>
                  <a:srgbClr val="FFC000"/>
                </a:solidFill>
              </a:rPr>
              <a:t>Yes…</a:t>
            </a:r>
          </a:p>
          <a:p>
            <a:pPr marL="0" indent="0">
              <a:buNone/>
            </a:pPr>
            <a:r>
              <a:rPr lang="en-GB" dirty="0">
                <a:solidFill>
                  <a:srgbClr val="FFC000"/>
                </a:solidFill>
              </a:rPr>
              <a:t>Yes…</a:t>
            </a:r>
          </a:p>
          <a:p>
            <a:pPr marL="0" indent="0">
              <a:buNone/>
            </a:pPr>
            <a:r>
              <a:rPr lang="en-GB" dirty="0">
                <a:solidFill>
                  <a:srgbClr val="FFC000"/>
                </a:solidFill>
              </a:rPr>
              <a:t>Yes…</a:t>
            </a:r>
          </a:p>
          <a:p>
            <a:pPr marL="0" indent="0">
              <a:buNone/>
            </a:pPr>
            <a:r>
              <a:rPr lang="en-GB" dirty="0">
                <a:solidFill>
                  <a:srgbClr val="FFC000"/>
                </a:solidFill>
              </a:rPr>
              <a:t>Yes…</a:t>
            </a:r>
          </a:p>
          <a:p>
            <a:pPr marL="0" indent="0">
              <a:buNone/>
            </a:pPr>
            <a:r>
              <a:rPr lang="en-GB" dirty="0">
                <a:solidFill>
                  <a:srgbClr val="FFC000"/>
                </a:solidFill>
              </a:rPr>
              <a:t>Yes…</a:t>
            </a:r>
          </a:p>
        </p:txBody>
      </p:sp>
    </p:spTree>
    <p:extLst>
      <p:ext uri="{BB962C8B-B14F-4D97-AF65-F5344CB8AC3E}">
        <p14:creationId xmlns:p14="http://schemas.microsoft.com/office/powerpoint/2010/main" val="36213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 calcmode="lin" valueType="num">
                                      <p:cBhvr additive="base">
                                        <p:cTn id="2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1" end="1"/>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 calcmode="lin" valueType="num">
                                      <p:cBhvr additive="base">
                                        <p:cTn id="3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additive="base">
                                        <p:cTn id="3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additive="base">
                                        <p:cTn id="4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4">
                                            <p:txEl>
                                              <p:pRg st="3" end="3"/>
                                            </p:txEl>
                                          </p:spTgt>
                                        </p:tgtEl>
                                        <p:attrNameLst>
                                          <p:attrName>style.visibility</p:attrName>
                                        </p:attrNameLst>
                                      </p:cBhvr>
                                      <p:to>
                                        <p:strVal val="visible"/>
                                      </p:to>
                                    </p:set>
                                    <p:anim calcmode="lin" valueType="num">
                                      <p:cBhvr additive="base">
                                        <p:cTn id="5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txEl>
                                              <p:pRg st="3" end="3"/>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4">
                                            <p:txEl>
                                              <p:pRg st="4" end="4"/>
                                            </p:txEl>
                                          </p:spTgt>
                                        </p:tgtEl>
                                        <p:attrNameLst>
                                          <p:attrName>style.visibility</p:attrName>
                                        </p:attrNameLst>
                                      </p:cBhvr>
                                      <p:to>
                                        <p:strVal val="visible"/>
                                      </p:to>
                                    </p:set>
                                    <p:anim calcmode="lin" valueType="num">
                                      <p:cBhvr additive="base">
                                        <p:cTn id="5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4">
                                            <p:txEl>
                                              <p:pRg st="5" end="5"/>
                                            </p:txEl>
                                          </p:spTgt>
                                        </p:tgtEl>
                                        <p:attrNameLst>
                                          <p:attrName>style.visibility</p:attrName>
                                        </p:attrNameLst>
                                      </p:cBhvr>
                                      <p:to>
                                        <p:strVal val="visible"/>
                                      </p:to>
                                    </p:set>
                                    <p:anim calcmode="lin" valueType="num">
                                      <p:cBhvr additive="base">
                                        <p:cTn id="6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 calcmode="lin" valueType="num">
                                      <p:cBhvr additive="base">
                                        <p:cTn id="6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3">
                                            <p:txEl>
                                              <p:pRg st="7" end="7"/>
                                            </p:txEl>
                                          </p:spTgt>
                                        </p:tgtEl>
                                        <p:attrNameLst>
                                          <p:attrName>style.visibility</p:attrName>
                                        </p:attrNameLst>
                                      </p:cBhvr>
                                      <p:to>
                                        <p:strVal val="visible"/>
                                      </p:to>
                                    </p:set>
                                    <p:anim calcmode="lin" valueType="num">
                                      <p:cBhvr additive="base">
                                        <p:cTn id="7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3">
                                            <p:txEl>
                                              <p:pRg st="8" end="8"/>
                                            </p:txEl>
                                          </p:spTgt>
                                        </p:tgtEl>
                                        <p:attrNameLst>
                                          <p:attrName>style.visibility</p:attrName>
                                        </p:attrNameLst>
                                      </p:cBhvr>
                                      <p:to>
                                        <p:strVal val="visible"/>
                                      </p:to>
                                    </p:set>
                                    <p:anim calcmode="lin" valueType="num">
                                      <p:cBhvr additive="base">
                                        <p:cTn id="7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3">
                                            <p:txEl>
                                              <p:pRg st="9" end="9"/>
                                            </p:txEl>
                                          </p:spTgt>
                                        </p:tgtEl>
                                        <p:attrNameLst>
                                          <p:attrName>style.visibility</p:attrName>
                                        </p:attrNameLst>
                                      </p:cBhvr>
                                      <p:to>
                                        <p:strVal val="visible"/>
                                      </p:to>
                                    </p:set>
                                    <p:anim calcmode="lin" valueType="num">
                                      <p:cBhvr additive="base">
                                        <p:cTn id="7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81" presetID="2" presetClass="entr" presetSubtype="4" fill="hold" nodeType="withEffect">
                                  <p:stCondLst>
                                    <p:cond delay="0"/>
                                  </p:stCondLst>
                                  <p:childTnLst>
                                    <p:set>
                                      <p:cBhvr>
                                        <p:cTn id="82" dur="1" fill="hold">
                                          <p:stCondLst>
                                            <p:cond delay="0"/>
                                          </p:stCondLst>
                                        </p:cTn>
                                        <p:tgtEl>
                                          <p:spTgt spid="3">
                                            <p:txEl>
                                              <p:pRg st="10" end="10"/>
                                            </p:txEl>
                                          </p:spTgt>
                                        </p:tgtEl>
                                        <p:attrNameLst>
                                          <p:attrName>style.visibility</p:attrName>
                                        </p:attrNameLst>
                                      </p:cBhvr>
                                      <p:to>
                                        <p:strVal val="visible"/>
                                      </p:to>
                                    </p:set>
                                    <p:anim calcmode="lin" valueType="num">
                                      <p:cBhvr additive="base">
                                        <p:cTn id="8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4">
                                            <p:txEl>
                                              <p:pRg st="6" end="6"/>
                                            </p:txEl>
                                          </p:spTgt>
                                        </p:tgtEl>
                                        <p:attrNameLst>
                                          <p:attrName>style.visibility</p:attrName>
                                        </p:attrNameLst>
                                      </p:cBhvr>
                                      <p:to>
                                        <p:strVal val="visible"/>
                                      </p:to>
                                    </p:set>
                                    <p:anim calcmode="lin" valueType="num">
                                      <p:cBhvr additive="base">
                                        <p:cTn id="8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1" presetID="2" presetClass="entr" presetSubtype="4" fill="hold" nodeType="withEffect">
                                  <p:stCondLst>
                                    <p:cond delay="0"/>
                                  </p:stCondLst>
                                  <p:childTnLst>
                                    <p:set>
                                      <p:cBhvr>
                                        <p:cTn id="92" dur="1" fill="hold">
                                          <p:stCondLst>
                                            <p:cond delay="0"/>
                                          </p:stCondLst>
                                        </p:cTn>
                                        <p:tgtEl>
                                          <p:spTgt spid="4">
                                            <p:txEl>
                                              <p:pRg st="7" end="7"/>
                                            </p:txEl>
                                          </p:spTgt>
                                        </p:tgtEl>
                                        <p:attrNameLst>
                                          <p:attrName>style.visibility</p:attrName>
                                        </p:attrNameLst>
                                      </p:cBhvr>
                                      <p:to>
                                        <p:strVal val="visible"/>
                                      </p:to>
                                    </p:set>
                                    <p:anim calcmode="lin" valueType="num">
                                      <p:cBhvr additive="base">
                                        <p:cTn id="9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5" presetID="2" presetClass="entr" presetSubtype="4" fill="hold" nodeType="withEffect">
                                  <p:stCondLst>
                                    <p:cond delay="0"/>
                                  </p:stCondLst>
                                  <p:childTnLst>
                                    <p:set>
                                      <p:cBhvr>
                                        <p:cTn id="96" dur="1" fill="hold">
                                          <p:stCondLst>
                                            <p:cond delay="0"/>
                                          </p:stCondLst>
                                        </p:cTn>
                                        <p:tgtEl>
                                          <p:spTgt spid="4">
                                            <p:txEl>
                                              <p:pRg st="8" end="8"/>
                                            </p:txEl>
                                          </p:spTgt>
                                        </p:tgtEl>
                                        <p:attrNameLst>
                                          <p:attrName>style.visibility</p:attrName>
                                        </p:attrNameLst>
                                      </p:cBhvr>
                                      <p:to>
                                        <p:strVal val="visible"/>
                                      </p:to>
                                    </p:set>
                                    <p:anim calcmode="lin" valueType="num">
                                      <p:cBhvr additive="base">
                                        <p:cTn id="9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99" presetID="2" presetClass="entr" presetSubtype="4" fill="hold" nodeType="withEffect">
                                  <p:stCondLst>
                                    <p:cond delay="0"/>
                                  </p:stCondLst>
                                  <p:childTnLst>
                                    <p:set>
                                      <p:cBhvr>
                                        <p:cTn id="100" dur="1" fill="hold">
                                          <p:stCondLst>
                                            <p:cond delay="0"/>
                                          </p:stCondLst>
                                        </p:cTn>
                                        <p:tgtEl>
                                          <p:spTgt spid="4">
                                            <p:txEl>
                                              <p:pRg st="9" end="9"/>
                                            </p:txEl>
                                          </p:spTgt>
                                        </p:tgtEl>
                                        <p:attrNameLst>
                                          <p:attrName>style.visibility</p:attrName>
                                        </p:attrNameLst>
                                      </p:cBhvr>
                                      <p:to>
                                        <p:strVal val="visible"/>
                                      </p:to>
                                    </p:set>
                                    <p:anim calcmode="lin" valueType="num">
                                      <p:cBhvr additive="base">
                                        <p:cTn id="10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0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03" presetID="2" presetClass="entr" presetSubtype="4" fill="hold" nodeType="withEffect">
                                  <p:stCondLst>
                                    <p:cond delay="0"/>
                                  </p:stCondLst>
                                  <p:childTnLst>
                                    <p:set>
                                      <p:cBhvr>
                                        <p:cTn id="104" dur="1" fill="hold">
                                          <p:stCondLst>
                                            <p:cond delay="0"/>
                                          </p:stCondLst>
                                        </p:cTn>
                                        <p:tgtEl>
                                          <p:spTgt spid="4">
                                            <p:txEl>
                                              <p:pRg st="10" end="10"/>
                                            </p:txEl>
                                          </p:spTgt>
                                        </p:tgtEl>
                                        <p:attrNameLst>
                                          <p:attrName>style.visibility</p:attrName>
                                        </p:attrNameLst>
                                      </p:cBhvr>
                                      <p:to>
                                        <p:strVal val="visible"/>
                                      </p:to>
                                    </p:set>
                                    <p:anim calcmode="lin" valueType="num">
                                      <p:cBhvr additive="base">
                                        <p:cTn id="10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0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7070B-9A79-432F-833A-0CEF3904DE17}"/>
              </a:ext>
            </a:extLst>
          </p:cNvPr>
          <p:cNvSpPr>
            <a:spLocks noGrp="1"/>
          </p:cNvSpPr>
          <p:nvPr>
            <p:ph type="title"/>
          </p:nvPr>
        </p:nvSpPr>
        <p:spPr/>
        <p:txBody>
          <a:bodyPr/>
          <a:lstStyle/>
          <a:p>
            <a:r>
              <a:rPr lang="en-GB" dirty="0"/>
              <a:t>Use in commerce</a:t>
            </a:r>
          </a:p>
        </p:txBody>
      </p:sp>
      <p:sp>
        <p:nvSpPr>
          <p:cNvPr id="3" name="Content Placeholder 2">
            <a:extLst>
              <a:ext uri="{FF2B5EF4-FFF2-40B4-BE49-F238E27FC236}">
                <a16:creationId xmlns:a16="http://schemas.microsoft.com/office/drawing/2014/main" id="{4EDE3078-1CCE-4CF6-9D8D-F487EF8E5F2B}"/>
              </a:ext>
            </a:extLst>
          </p:cNvPr>
          <p:cNvSpPr>
            <a:spLocks noGrp="1"/>
          </p:cNvSpPr>
          <p:nvPr>
            <p:ph idx="1"/>
          </p:nvPr>
        </p:nvSpPr>
        <p:spPr/>
        <p:txBody>
          <a:bodyPr>
            <a:normAutofit fontScale="70000" lnSpcReduction="20000"/>
          </a:bodyPr>
          <a:lstStyle/>
          <a:p>
            <a:pPr marL="0" indent="0">
              <a:buNone/>
            </a:pPr>
            <a:r>
              <a:rPr lang="en-GB" i="1" dirty="0"/>
              <a:t>Section 45 of the Trademarks Act defines </a:t>
            </a:r>
            <a:r>
              <a:rPr lang="en-GB" i="1" dirty="0">
                <a:solidFill>
                  <a:srgbClr val="FF0000"/>
                </a:solidFill>
              </a:rPr>
              <a:t>"use in commerce" </a:t>
            </a:r>
            <a:r>
              <a:rPr lang="en-GB" i="1" dirty="0"/>
              <a:t>as follows:</a:t>
            </a:r>
          </a:p>
          <a:p>
            <a:pPr marL="0" indent="0">
              <a:buNone/>
            </a:pPr>
            <a:r>
              <a:rPr lang="en-GB" i="1" dirty="0"/>
              <a:t>The term "use in commerce" means the bona fide use of a mark in the ordinary course of trade, and not made merely to reserve a right in a mark.  For purposes of this Act, a mark shall be deemed to be in use in commerce--</a:t>
            </a:r>
          </a:p>
          <a:p>
            <a:pPr marL="0" indent="0">
              <a:buNone/>
            </a:pPr>
            <a:r>
              <a:rPr lang="en-GB" i="1" dirty="0"/>
              <a:t>(1) on goods when—</a:t>
            </a:r>
          </a:p>
          <a:p>
            <a:pPr marL="0" indent="0">
              <a:buNone/>
            </a:pPr>
            <a:r>
              <a:rPr lang="en-GB" i="1" dirty="0"/>
              <a:t>(A) it is placed in any manner on the goods or their containers or the displays associated therewith or on the tags or labels affixed thereto, or if the nature of the goods makes such placement impracticable, then on documents associated with the goods or their sale, and</a:t>
            </a:r>
          </a:p>
          <a:p>
            <a:pPr marL="0" indent="0">
              <a:buNone/>
            </a:pPr>
            <a:r>
              <a:rPr lang="en-GB" i="1" dirty="0"/>
              <a:t>(B) the goods are sold or transported in commerce, and</a:t>
            </a:r>
          </a:p>
          <a:p>
            <a:pPr marL="0" indent="0">
              <a:buNone/>
            </a:pPr>
            <a:r>
              <a:rPr lang="en-GB" i="1" dirty="0"/>
              <a:t>(2) on services when it is used or displayed in the sale or advertising of services and the services are rendered in commerce, or the services are rendered in more than one State or in the United States and a foreign country and the person rendering the services is engaged in commerce in connection with the services.</a:t>
            </a:r>
          </a:p>
        </p:txBody>
      </p:sp>
    </p:spTree>
    <p:extLst>
      <p:ext uri="{BB962C8B-B14F-4D97-AF65-F5344CB8AC3E}">
        <p14:creationId xmlns:p14="http://schemas.microsoft.com/office/powerpoint/2010/main" val="1843450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3C365-04DC-47B4-8CD9-72F63447FF2B}"/>
              </a:ext>
            </a:extLst>
          </p:cNvPr>
          <p:cNvSpPr>
            <a:spLocks noGrp="1"/>
          </p:cNvSpPr>
          <p:nvPr>
            <p:ph type="title"/>
          </p:nvPr>
        </p:nvSpPr>
        <p:spPr/>
        <p:txBody>
          <a:bodyPr/>
          <a:lstStyle/>
          <a:p>
            <a:r>
              <a:rPr lang="en-GB" dirty="0"/>
              <a:t>Use in commerce</a:t>
            </a:r>
          </a:p>
        </p:txBody>
      </p:sp>
      <p:sp>
        <p:nvSpPr>
          <p:cNvPr id="3" name="Content Placeholder 2">
            <a:extLst>
              <a:ext uri="{FF2B5EF4-FFF2-40B4-BE49-F238E27FC236}">
                <a16:creationId xmlns:a16="http://schemas.microsoft.com/office/drawing/2014/main" id="{4BAFE699-0D23-47A8-A2FB-D02D82A4DF89}"/>
              </a:ext>
            </a:extLst>
          </p:cNvPr>
          <p:cNvSpPr>
            <a:spLocks noGrp="1"/>
          </p:cNvSpPr>
          <p:nvPr>
            <p:ph idx="1"/>
          </p:nvPr>
        </p:nvSpPr>
        <p:spPr/>
        <p:txBody>
          <a:bodyPr>
            <a:normAutofit fontScale="92500" lnSpcReduction="10000"/>
          </a:bodyPr>
          <a:lstStyle/>
          <a:p>
            <a:r>
              <a:rPr lang="en-GB" dirty="0"/>
              <a:t>Must be interstate, territorial, or </a:t>
            </a:r>
            <a:r>
              <a:rPr lang="en-GB" dirty="0">
                <a:highlight>
                  <a:srgbClr val="FFFF00"/>
                </a:highlight>
              </a:rPr>
              <a:t>between the United States and a foreign country</a:t>
            </a:r>
          </a:p>
          <a:p>
            <a:r>
              <a:rPr lang="en-GB" dirty="0"/>
              <a:t>Intrastate use (i.e. in a single state) not accepted as such, but can be. For example, automotive service station located in one state was providing services “in commerce” because services were available to customers travelling interstate on federal highways</a:t>
            </a:r>
          </a:p>
          <a:p>
            <a:r>
              <a:rPr lang="en-GB" dirty="0"/>
              <a:t>Territorial refers to US territories (e.g. Puerto Rico)</a:t>
            </a:r>
          </a:p>
          <a:p>
            <a:r>
              <a:rPr lang="en-GB" dirty="0"/>
              <a:t>Offering services via the Internet has been held to constitute use in commerce, since the services are available to a national and international audience who must use interstate telephone lines to access a website</a:t>
            </a:r>
          </a:p>
        </p:txBody>
      </p:sp>
    </p:spTree>
    <p:extLst>
      <p:ext uri="{BB962C8B-B14F-4D97-AF65-F5344CB8AC3E}">
        <p14:creationId xmlns:p14="http://schemas.microsoft.com/office/powerpoint/2010/main" val="2853160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6B89C-FE0B-48BC-9B5B-E6FA7CFE7371}"/>
              </a:ext>
            </a:extLst>
          </p:cNvPr>
          <p:cNvSpPr>
            <a:spLocks noGrp="1"/>
          </p:cNvSpPr>
          <p:nvPr>
            <p:ph type="title"/>
          </p:nvPr>
        </p:nvSpPr>
        <p:spPr/>
        <p:txBody>
          <a:bodyPr/>
          <a:lstStyle/>
          <a:p>
            <a:r>
              <a:rPr lang="en-GB" dirty="0"/>
              <a:t>Specimens</a:t>
            </a:r>
          </a:p>
        </p:txBody>
      </p:sp>
      <p:pic>
        <p:nvPicPr>
          <p:cNvPr id="5" name="Online Media 4">
            <a:hlinkClick r:id="" action="ppaction://media"/>
            <a:extLst>
              <a:ext uri="{FF2B5EF4-FFF2-40B4-BE49-F238E27FC236}">
                <a16:creationId xmlns:a16="http://schemas.microsoft.com/office/drawing/2014/main" id="{5A429693-3643-4BAD-9B7C-660C54CC443E}"/>
              </a:ext>
            </a:extLst>
          </p:cNvPr>
          <p:cNvPicPr>
            <a:picLocks noGrp="1" noRot="1" noChangeAspect="1"/>
          </p:cNvPicPr>
          <p:nvPr>
            <p:ph idx="1"/>
            <a:videoFile r:link="rId1"/>
          </p:nvPr>
        </p:nvPicPr>
        <p:blipFill>
          <a:blip r:embed="rId3"/>
          <a:stretch>
            <a:fillRect/>
          </a:stretch>
        </p:blipFill>
        <p:spPr>
          <a:xfrm>
            <a:off x="1066800" y="1577917"/>
            <a:ext cx="7010400" cy="3943350"/>
          </a:xfrm>
          <a:prstGeom prst="rect">
            <a:avLst/>
          </a:prstGeom>
        </p:spPr>
      </p:pic>
    </p:spTree>
    <p:extLst>
      <p:ext uri="{BB962C8B-B14F-4D97-AF65-F5344CB8AC3E}">
        <p14:creationId xmlns:p14="http://schemas.microsoft.com/office/powerpoint/2010/main" val="760848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449</TotalTime>
  <Words>1892</Words>
  <Application>Microsoft Office PowerPoint</Application>
  <PresentationFormat>On-screen Show (4:3)</PresentationFormat>
  <Paragraphs>147</Paragraphs>
  <Slides>20</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Symbol</vt:lpstr>
      <vt:lpstr>Office Theme</vt:lpstr>
      <vt:lpstr>US Sections 8 (and 9 and 15) and 71 - practice, audit program, fake specimens</vt:lpstr>
      <vt:lpstr>Use in the USA – when is it required?</vt:lpstr>
      <vt:lpstr>Sections 8 and 71</vt:lpstr>
      <vt:lpstr>Excusable nonuse under Sections 8 and 71</vt:lpstr>
      <vt:lpstr>Excusable nonuse under Sections 8 and 71</vt:lpstr>
      <vt:lpstr>Special circumstances</vt:lpstr>
      <vt:lpstr>Use in commerce</vt:lpstr>
      <vt:lpstr>Use in commerce</vt:lpstr>
      <vt:lpstr>Specimens</vt:lpstr>
      <vt:lpstr>Use should be on ALL goods/services</vt:lpstr>
      <vt:lpstr>PowerPoint Presentation</vt:lpstr>
      <vt:lpstr>Pilot program</vt:lpstr>
      <vt:lpstr>Post Registration Proof of Use Audit Program</vt:lpstr>
      <vt:lpstr>Proof of use is different from a specimen</vt:lpstr>
      <vt:lpstr>Responding to the Office Action</vt:lpstr>
      <vt:lpstr>Practice point</vt:lpstr>
      <vt:lpstr>Fake specimens</vt:lpstr>
      <vt:lpstr>Fake specimens</vt:lpstr>
      <vt:lpstr>Fake specimens</vt:lpstr>
      <vt:lpstr>Over to Kane and then over to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Sections 8 (and 9), 15 and 71 - practice, pilot programme, fake specimens</dc:title>
  <dc:creator>Dan Smart</dc:creator>
  <cp:lastModifiedBy>Dan Smart</cp:lastModifiedBy>
  <cp:revision>40</cp:revision>
  <dcterms:created xsi:type="dcterms:W3CDTF">2018-07-26T09:55:29Z</dcterms:created>
  <dcterms:modified xsi:type="dcterms:W3CDTF">2018-10-05T13:22:16Z</dcterms:modified>
</cp:coreProperties>
</file>