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9"/>
  </p:notesMasterIdLst>
  <p:handoutMasterIdLst>
    <p:handoutMasterId r:id="rId30"/>
  </p:handoutMasterIdLst>
  <p:sldIdLst>
    <p:sldId id="256" r:id="rId2"/>
    <p:sldId id="258" r:id="rId3"/>
    <p:sldId id="257" r:id="rId4"/>
    <p:sldId id="259" r:id="rId5"/>
    <p:sldId id="260" r:id="rId6"/>
    <p:sldId id="261" r:id="rId7"/>
    <p:sldId id="262" r:id="rId8"/>
    <p:sldId id="263" r:id="rId9"/>
    <p:sldId id="264" r:id="rId10"/>
    <p:sldId id="265" r:id="rId11"/>
    <p:sldId id="266" r:id="rId12"/>
    <p:sldId id="269" r:id="rId13"/>
    <p:sldId id="270" r:id="rId14"/>
    <p:sldId id="271" r:id="rId15"/>
    <p:sldId id="274" r:id="rId16"/>
    <p:sldId id="272" r:id="rId17"/>
    <p:sldId id="273" r:id="rId18"/>
    <p:sldId id="275" r:id="rId19"/>
    <p:sldId id="276" r:id="rId20"/>
    <p:sldId id="277" r:id="rId21"/>
    <p:sldId id="278" r:id="rId22"/>
    <p:sldId id="279" r:id="rId23"/>
    <p:sldId id="280" r:id="rId24"/>
    <p:sldId id="281" r:id="rId25"/>
    <p:sldId id="282" r:id="rId26"/>
    <p:sldId id="283"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an Bartlett" initials="IB" lastIdx="4" clrIdx="0">
    <p:extLst>
      <p:ext uri="{19B8F6BF-5375-455C-9EA6-DF929625EA0E}">
        <p15:presenceInfo xmlns:p15="http://schemas.microsoft.com/office/powerpoint/2012/main" userId="f76875289dc0e5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B620C-7BF7-4803-BDAC-CF59BFF885C7}" v="5" dt="2019-10-14T22:47:52.1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autoAdjust="0"/>
  </p:normalViewPr>
  <p:slideViewPr>
    <p:cSldViewPr snapToGrid="0">
      <p:cViewPr varScale="1">
        <p:scale>
          <a:sx n="154" d="100"/>
          <a:sy n="154" d="100"/>
        </p:scale>
        <p:origin x="582" y="13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3" d="100"/>
          <a:sy n="123" d="100"/>
        </p:scale>
        <p:origin x="412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0-09T23:48:56.628" idx="1">
    <p:pos x="1758" y="457"/>
    <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5E74EB-0E04-48F3-AE66-B6DB0A4C27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59CF2609-7CAD-4C2C-8CD3-5EA7270A52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5C0D07-513C-4705-83EA-3B34EBF8E6CC}" type="datetimeFigureOut">
              <a:rPr lang="en-GB" smtClean="0"/>
              <a:t>15/10/2019</a:t>
            </a:fld>
            <a:endParaRPr lang="en-GB"/>
          </a:p>
        </p:txBody>
      </p:sp>
      <p:sp>
        <p:nvSpPr>
          <p:cNvPr id="4" name="Footer Placeholder 3">
            <a:extLst>
              <a:ext uri="{FF2B5EF4-FFF2-40B4-BE49-F238E27FC236}">
                <a16:creationId xmlns:a16="http://schemas.microsoft.com/office/drawing/2014/main" id="{37447870-3D5E-41E2-A18F-456CA1F107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4DE0F7E-B2FB-49BF-A3F9-F6D724A8379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E7F1EB-74DE-4F8A-A7CB-F1B5BD541BD3}" type="slidenum">
              <a:rPr lang="en-GB" smtClean="0"/>
              <a:t>‹#›</a:t>
            </a:fld>
            <a:endParaRPr lang="en-GB"/>
          </a:p>
        </p:txBody>
      </p:sp>
    </p:spTree>
    <p:extLst>
      <p:ext uri="{BB962C8B-B14F-4D97-AF65-F5344CB8AC3E}">
        <p14:creationId xmlns:p14="http://schemas.microsoft.com/office/powerpoint/2010/main" val="18740361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976FF-4463-4461-985F-28A66AAD9753}" type="datetimeFigureOut">
              <a:rPr lang="en-GB" smtClean="0"/>
              <a:t>14/10/2019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876CC2-94EE-4C59-A128-6511F7CE38CF}" type="slidenum">
              <a:rPr lang="en-GB" smtClean="0"/>
              <a:t>‹#›</a:t>
            </a:fld>
            <a:endParaRPr lang="en-GB"/>
          </a:p>
        </p:txBody>
      </p:sp>
    </p:spTree>
    <p:extLst>
      <p:ext uri="{BB962C8B-B14F-4D97-AF65-F5344CB8AC3E}">
        <p14:creationId xmlns:p14="http://schemas.microsoft.com/office/powerpoint/2010/main" val="328903046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B876CC2-94EE-4C59-A128-6511F7CE38CF}" type="slidenum">
              <a:rPr lang="en-GB" smtClean="0"/>
              <a:t>1</a:t>
            </a:fld>
            <a:endParaRPr lang="en-GB"/>
          </a:p>
        </p:txBody>
      </p:sp>
      <p:sp>
        <p:nvSpPr>
          <p:cNvPr id="5" name="Footer Placeholder 4">
            <a:extLst>
              <a:ext uri="{FF2B5EF4-FFF2-40B4-BE49-F238E27FC236}">
                <a16:creationId xmlns:a16="http://schemas.microsoft.com/office/drawing/2014/main" id="{A9C7F1A7-36B7-4DB1-A8C1-8D56D2C35975}"/>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942592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22</a:t>
            </a:fld>
            <a:endParaRPr lang="en-GB"/>
          </a:p>
        </p:txBody>
      </p:sp>
      <p:sp>
        <p:nvSpPr>
          <p:cNvPr id="5" name="Footer Placeholder 4">
            <a:extLst>
              <a:ext uri="{FF2B5EF4-FFF2-40B4-BE49-F238E27FC236}">
                <a16:creationId xmlns:a16="http://schemas.microsoft.com/office/drawing/2014/main" id="{2346874C-9D84-42D6-BA84-681BB7BC123F}"/>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560072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2</a:t>
            </a:fld>
            <a:endParaRPr lang="en-GB"/>
          </a:p>
        </p:txBody>
      </p:sp>
      <p:sp>
        <p:nvSpPr>
          <p:cNvPr id="5" name="Footer Placeholder 4">
            <a:extLst>
              <a:ext uri="{FF2B5EF4-FFF2-40B4-BE49-F238E27FC236}">
                <a16:creationId xmlns:a16="http://schemas.microsoft.com/office/drawing/2014/main" id="{7CB876A8-8254-4908-87BB-24E0995FE8C5}"/>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29260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B876CC2-94EE-4C59-A128-6511F7CE38CF}" type="slidenum">
              <a:rPr lang="en-GB" smtClean="0"/>
              <a:t>3</a:t>
            </a:fld>
            <a:endParaRPr lang="en-GB"/>
          </a:p>
        </p:txBody>
      </p:sp>
      <p:sp>
        <p:nvSpPr>
          <p:cNvPr id="5" name="Footer Placeholder 4">
            <a:extLst>
              <a:ext uri="{FF2B5EF4-FFF2-40B4-BE49-F238E27FC236}">
                <a16:creationId xmlns:a16="http://schemas.microsoft.com/office/drawing/2014/main" id="{331806A6-59D3-4C8D-9AAE-79044189BAE9}"/>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691285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B876CC2-94EE-4C59-A128-6511F7CE38CF}" type="slidenum">
              <a:rPr lang="en-GB" smtClean="0"/>
              <a:t>4</a:t>
            </a:fld>
            <a:endParaRPr lang="en-GB"/>
          </a:p>
        </p:txBody>
      </p:sp>
      <p:sp>
        <p:nvSpPr>
          <p:cNvPr id="5" name="Footer Placeholder 4">
            <a:extLst>
              <a:ext uri="{FF2B5EF4-FFF2-40B4-BE49-F238E27FC236}">
                <a16:creationId xmlns:a16="http://schemas.microsoft.com/office/drawing/2014/main" id="{07AE99EF-6DFA-4012-AF2F-501CA57FB7FF}"/>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600516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5</a:t>
            </a:fld>
            <a:endParaRPr lang="en-GB"/>
          </a:p>
        </p:txBody>
      </p:sp>
      <p:sp>
        <p:nvSpPr>
          <p:cNvPr id="5" name="Footer Placeholder 4">
            <a:extLst>
              <a:ext uri="{FF2B5EF4-FFF2-40B4-BE49-F238E27FC236}">
                <a16:creationId xmlns:a16="http://schemas.microsoft.com/office/drawing/2014/main" id="{03DFDED3-9183-451C-84F3-E159783A2DF9}"/>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92852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think you can breath a sigh of relief at this stage.  But no.  </a:t>
            </a:r>
          </a:p>
        </p:txBody>
      </p:sp>
      <p:sp>
        <p:nvSpPr>
          <p:cNvPr id="4" name="Slide Number Placeholder 3"/>
          <p:cNvSpPr>
            <a:spLocks noGrp="1"/>
          </p:cNvSpPr>
          <p:nvPr>
            <p:ph type="sldNum" sz="quarter" idx="5"/>
          </p:nvPr>
        </p:nvSpPr>
        <p:spPr/>
        <p:txBody>
          <a:bodyPr/>
          <a:lstStyle/>
          <a:p>
            <a:fld id="{BB876CC2-94EE-4C59-A128-6511F7CE38CF}" type="slidenum">
              <a:rPr lang="en-GB" smtClean="0"/>
              <a:t>6</a:t>
            </a:fld>
            <a:endParaRPr lang="en-GB"/>
          </a:p>
        </p:txBody>
      </p:sp>
      <p:sp>
        <p:nvSpPr>
          <p:cNvPr id="5" name="Footer Placeholder 4">
            <a:extLst>
              <a:ext uri="{FF2B5EF4-FFF2-40B4-BE49-F238E27FC236}">
                <a16:creationId xmlns:a16="http://schemas.microsoft.com/office/drawing/2014/main" id="{5159D83D-B69A-4B26-AE95-E94338453710}"/>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300665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7</a:t>
            </a:fld>
            <a:endParaRPr lang="en-GB"/>
          </a:p>
        </p:txBody>
      </p:sp>
      <p:sp>
        <p:nvSpPr>
          <p:cNvPr id="5" name="Footer Placeholder 4">
            <a:extLst>
              <a:ext uri="{FF2B5EF4-FFF2-40B4-BE49-F238E27FC236}">
                <a16:creationId xmlns:a16="http://schemas.microsoft.com/office/drawing/2014/main" id="{2905A657-9189-4FC5-9CBF-ACA8EE1F6B54}"/>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866333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8</a:t>
            </a:fld>
            <a:endParaRPr lang="en-GB"/>
          </a:p>
        </p:txBody>
      </p:sp>
      <p:sp>
        <p:nvSpPr>
          <p:cNvPr id="5" name="Footer Placeholder 4">
            <a:extLst>
              <a:ext uri="{FF2B5EF4-FFF2-40B4-BE49-F238E27FC236}">
                <a16:creationId xmlns:a16="http://schemas.microsoft.com/office/drawing/2014/main" id="{AAB40780-2CD3-4166-98E3-F5C97D9E78A8}"/>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363653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B876CC2-94EE-4C59-A128-6511F7CE38CF}" type="slidenum">
              <a:rPr lang="en-GB" smtClean="0"/>
              <a:t>9</a:t>
            </a:fld>
            <a:endParaRPr lang="en-GB"/>
          </a:p>
        </p:txBody>
      </p:sp>
      <p:sp>
        <p:nvSpPr>
          <p:cNvPr id="5" name="Footer Placeholder 4">
            <a:extLst>
              <a:ext uri="{FF2B5EF4-FFF2-40B4-BE49-F238E27FC236}">
                <a16:creationId xmlns:a16="http://schemas.microsoft.com/office/drawing/2014/main" id="{01FB20DC-B49D-48CD-84D2-8A67C6D41B9E}"/>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445663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7CB93-32C9-4B9D-9471-1367FE2DA7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2941BF-3FCD-4D0D-8AF0-5DC61D1DDC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C99C71-0001-4A85-AED6-10904DE2EF87}"/>
              </a:ext>
            </a:extLst>
          </p:cNvPr>
          <p:cNvSpPr>
            <a:spLocks noGrp="1"/>
          </p:cNvSpPr>
          <p:nvPr>
            <p:ph type="dt" sz="half" idx="10"/>
          </p:nvPr>
        </p:nvSpPr>
        <p:spPr/>
        <p:txBody>
          <a:bodyPr/>
          <a:lstStyle>
            <a:lvl1pPr>
              <a:defRPr/>
            </a:lvl1pPr>
          </a:lstStyle>
          <a:p>
            <a:fld id="{8D5A32EE-A604-4B62-B192-01685B9A8698}" type="datetime1">
              <a:rPr lang="en-GB" smtClean="0"/>
              <a:t>15/10/2019</a:t>
            </a:fld>
            <a:endParaRPr lang="en-GB" dirty="0"/>
          </a:p>
        </p:txBody>
      </p:sp>
      <p:sp>
        <p:nvSpPr>
          <p:cNvPr id="5" name="Footer Placeholder 4">
            <a:extLst>
              <a:ext uri="{FF2B5EF4-FFF2-40B4-BE49-F238E27FC236}">
                <a16:creationId xmlns:a16="http://schemas.microsoft.com/office/drawing/2014/main" id="{F1636BC7-C437-484F-BB70-464ED8B30DB5}"/>
              </a:ext>
            </a:extLst>
          </p:cNvPr>
          <p:cNvSpPr>
            <a:spLocks noGrp="1"/>
          </p:cNvSpPr>
          <p:nvPr>
            <p:ph type="ftr" sz="quarter" idx="11"/>
          </p:nvPr>
        </p:nvSpPr>
        <p:spPr/>
        <p:txBody>
          <a:bodyPr/>
          <a:lstStyle/>
          <a:p>
            <a:r>
              <a:rPr lang="en-GB"/>
              <a:t>© Beck Greener LLP</a:t>
            </a:r>
            <a:endParaRPr lang="en-GB" dirty="0"/>
          </a:p>
        </p:txBody>
      </p:sp>
      <p:sp>
        <p:nvSpPr>
          <p:cNvPr id="6" name="Slide Number Placeholder 5">
            <a:extLst>
              <a:ext uri="{FF2B5EF4-FFF2-40B4-BE49-F238E27FC236}">
                <a16:creationId xmlns:a16="http://schemas.microsoft.com/office/drawing/2014/main" id="{02865FEE-6F31-4795-9986-F7F4D40EAEA9}"/>
              </a:ext>
            </a:extLst>
          </p:cNvPr>
          <p:cNvSpPr>
            <a:spLocks noGrp="1"/>
          </p:cNvSpPr>
          <p:nvPr>
            <p:ph type="sldNum" sz="quarter" idx="12"/>
          </p:nvPr>
        </p:nvSpPr>
        <p:spPr/>
        <p:txBody>
          <a:bodyPr/>
          <a:lstStyle>
            <a:lvl1pPr>
              <a:defRPr/>
            </a:lvl1pPr>
          </a:lstStyle>
          <a:p>
            <a:fld id="{1C3D0094-A56F-4957-BE39-69046A5828E1}" type="slidenum">
              <a:rPr lang="en-GB" smtClean="0"/>
              <a:pPr/>
              <a:t>‹#›</a:t>
            </a:fld>
            <a:endParaRPr lang="en-GB" dirty="0"/>
          </a:p>
        </p:txBody>
      </p:sp>
    </p:spTree>
    <p:extLst>
      <p:ext uri="{BB962C8B-B14F-4D97-AF65-F5344CB8AC3E}">
        <p14:creationId xmlns:p14="http://schemas.microsoft.com/office/powerpoint/2010/main" val="3488617581"/>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0474-C4EB-436E-B66A-47168FA81A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8D4DDF-F865-4DA8-9D64-C7B2623F3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53F6B3-68BF-42D6-BC5C-51C156B90B44}"/>
              </a:ext>
            </a:extLst>
          </p:cNvPr>
          <p:cNvSpPr>
            <a:spLocks noGrp="1"/>
          </p:cNvSpPr>
          <p:nvPr>
            <p:ph type="dt" sz="half" idx="10"/>
          </p:nvPr>
        </p:nvSpPr>
        <p:spPr/>
        <p:txBody>
          <a:bodyPr/>
          <a:lstStyle/>
          <a:p>
            <a:fld id="{E7A60C74-607E-4BE2-AD4D-9FAC237C2B00}" type="datetime1">
              <a:rPr lang="en-GB" smtClean="0"/>
              <a:t>15/10/2019</a:t>
            </a:fld>
            <a:endParaRPr lang="en-GB"/>
          </a:p>
        </p:txBody>
      </p:sp>
      <p:sp>
        <p:nvSpPr>
          <p:cNvPr id="5" name="Footer Placeholder 4">
            <a:extLst>
              <a:ext uri="{FF2B5EF4-FFF2-40B4-BE49-F238E27FC236}">
                <a16:creationId xmlns:a16="http://schemas.microsoft.com/office/drawing/2014/main" id="{F6FA16E1-5BC3-4B96-A5C3-97324E6D52C6}"/>
              </a:ext>
            </a:extLst>
          </p:cNvPr>
          <p:cNvSpPr>
            <a:spLocks noGrp="1"/>
          </p:cNvSpPr>
          <p:nvPr>
            <p:ph type="ftr" sz="quarter" idx="11"/>
          </p:nvPr>
        </p:nvSpPr>
        <p:spPr/>
        <p:txBody>
          <a:bodyPr/>
          <a:lstStyle/>
          <a:p>
            <a:r>
              <a:rPr lang="en-GB"/>
              <a:t>© Beck Greener LLP</a:t>
            </a:r>
          </a:p>
        </p:txBody>
      </p:sp>
      <p:sp>
        <p:nvSpPr>
          <p:cNvPr id="6" name="Slide Number Placeholder 5">
            <a:extLst>
              <a:ext uri="{FF2B5EF4-FFF2-40B4-BE49-F238E27FC236}">
                <a16:creationId xmlns:a16="http://schemas.microsoft.com/office/drawing/2014/main" id="{52DE45C7-675E-4D7B-A16D-347F538D2DF4}"/>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1674659033"/>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72FD99-D847-4003-9690-2EA7BF1151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E9C4DB-83FE-423E-A653-BB39DABEC2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BABB61-16C1-4093-B45D-EE51FBAEB478}"/>
              </a:ext>
            </a:extLst>
          </p:cNvPr>
          <p:cNvSpPr>
            <a:spLocks noGrp="1"/>
          </p:cNvSpPr>
          <p:nvPr>
            <p:ph type="dt" sz="half" idx="10"/>
          </p:nvPr>
        </p:nvSpPr>
        <p:spPr/>
        <p:txBody>
          <a:bodyPr/>
          <a:lstStyle/>
          <a:p>
            <a:fld id="{A6B4BA2D-2C8E-4566-B97E-6F58007A5A9B}" type="datetime1">
              <a:rPr lang="en-GB" smtClean="0"/>
              <a:t>15/10/2019</a:t>
            </a:fld>
            <a:endParaRPr lang="en-GB"/>
          </a:p>
        </p:txBody>
      </p:sp>
      <p:sp>
        <p:nvSpPr>
          <p:cNvPr id="5" name="Footer Placeholder 4">
            <a:extLst>
              <a:ext uri="{FF2B5EF4-FFF2-40B4-BE49-F238E27FC236}">
                <a16:creationId xmlns:a16="http://schemas.microsoft.com/office/drawing/2014/main" id="{BC6EE967-1710-47E1-9F99-A8F1248AF0DA}"/>
              </a:ext>
            </a:extLst>
          </p:cNvPr>
          <p:cNvSpPr>
            <a:spLocks noGrp="1"/>
          </p:cNvSpPr>
          <p:nvPr>
            <p:ph type="ftr" sz="quarter" idx="11"/>
          </p:nvPr>
        </p:nvSpPr>
        <p:spPr/>
        <p:txBody>
          <a:bodyPr/>
          <a:lstStyle/>
          <a:p>
            <a:r>
              <a:rPr lang="en-GB"/>
              <a:t>© Beck Greener LLP</a:t>
            </a:r>
          </a:p>
        </p:txBody>
      </p:sp>
      <p:sp>
        <p:nvSpPr>
          <p:cNvPr id="6" name="Slide Number Placeholder 5">
            <a:extLst>
              <a:ext uri="{FF2B5EF4-FFF2-40B4-BE49-F238E27FC236}">
                <a16:creationId xmlns:a16="http://schemas.microsoft.com/office/drawing/2014/main" id="{CCFBE3F6-336E-4C2E-9D65-0EDAEEFF3A91}"/>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39246078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5F1B8-6862-429E-B1F8-9E49214E86AC}"/>
              </a:ext>
            </a:extLst>
          </p:cNvPr>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564479CC-1316-4323-8D4B-CEFA9FA34341}"/>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B1ED7BD-D235-4C02-A08D-5B40A3C31635}"/>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8DAC4028-55D8-4904-B268-243B072A60D6}" type="datetime1">
              <a:rPr lang="en-GB" smtClean="0"/>
              <a:t>15/10/2019</a:t>
            </a:fld>
            <a:endParaRPr lang="en-GB"/>
          </a:p>
        </p:txBody>
      </p:sp>
      <p:sp>
        <p:nvSpPr>
          <p:cNvPr id="5" name="Footer Placeholder 4">
            <a:extLst>
              <a:ext uri="{FF2B5EF4-FFF2-40B4-BE49-F238E27FC236}">
                <a16:creationId xmlns:a16="http://schemas.microsoft.com/office/drawing/2014/main" id="{B98B216E-1964-4684-A1F8-47A64F0B8D8C}"/>
              </a:ext>
            </a:extLst>
          </p:cNvPr>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r>
              <a:rPr lang="en-GB" dirty="0"/>
              <a:t>© Beck Greener LLP</a:t>
            </a:r>
          </a:p>
        </p:txBody>
      </p:sp>
      <p:sp>
        <p:nvSpPr>
          <p:cNvPr id="6" name="Slide Number Placeholder 5">
            <a:extLst>
              <a:ext uri="{FF2B5EF4-FFF2-40B4-BE49-F238E27FC236}">
                <a16:creationId xmlns:a16="http://schemas.microsoft.com/office/drawing/2014/main" id="{068435DF-45F2-4484-8E15-55D491CA4FE2}"/>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endParaRPr lang="en-GB" dirty="0"/>
          </a:p>
        </p:txBody>
      </p:sp>
    </p:spTree>
    <p:extLst>
      <p:ext uri="{BB962C8B-B14F-4D97-AF65-F5344CB8AC3E}">
        <p14:creationId xmlns:p14="http://schemas.microsoft.com/office/powerpoint/2010/main" val="1179693014"/>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0FE61-62FF-430C-8BD9-0186C3B566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D03850-E390-4642-863C-C52E59B645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2BDB95-3788-4D70-98E1-CF51A086FE38}"/>
              </a:ext>
            </a:extLst>
          </p:cNvPr>
          <p:cNvSpPr>
            <a:spLocks noGrp="1"/>
          </p:cNvSpPr>
          <p:nvPr>
            <p:ph type="dt" sz="half" idx="10"/>
          </p:nvPr>
        </p:nvSpPr>
        <p:spPr/>
        <p:txBody>
          <a:bodyPr/>
          <a:lstStyle/>
          <a:p>
            <a:fld id="{6D8F8644-D31E-4B41-8296-0F9ADB872FE1}" type="datetime1">
              <a:rPr lang="en-GB" smtClean="0"/>
              <a:t>15/10/2019</a:t>
            </a:fld>
            <a:endParaRPr lang="en-GB"/>
          </a:p>
        </p:txBody>
      </p:sp>
      <p:sp>
        <p:nvSpPr>
          <p:cNvPr id="5" name="Footer Placeholder 4">
            <a:extLst>
              <a:ext uri="{FF2B5EF4-FFF2-40B4-BE49-F238E27FC236}">
                <a16:creationId xmlns:a16="http://schemas.microsoft.com/office/drawing/2014/main" id="{7D0D71F3-4275-4959-81EE-B09A7EE38381}"/>
              </a:ext>
            </a:extLst>
          </p:cNvPr>
          <p:cNvSpPr>
            <a:spLocks noGrp="1"/>
          </p:cNvSpPr>
          <p:nvPr>
            <p:ph type="ftr" sz="quarter" idx="11"/>
          </p:nvPr>
        </p:nvSpPr>
        <p:spPr/>
        <p:txBody>
          <a:bodyPr/>
          <a:lstStyle/>
          <a:p>
            <a:r>
              <a:rPr lang="en-GB"/>
              <a:t>© Beck Greener LLP</a:t>
            </a:r>
          </a:p>
        </p:txBody>
      </p:sp>
      <p:sp>
        <p:nvSpPr>
          <p:cNvPr id="6" name="Slide Number Placeholder 5">
            <a:extLst>
              <a:ext uri="{FF2B5EF4-FFF2-40B4-BE49-F238E27FC236}">
                <a16:creationId xmlns:a16="http://schemas.microsoft.com/office/drawing/2014/main" id="{6ED43C4F-2DCF-48E8-B397-E185A0A62C80}"/>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2307446901"/>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4CBC-1F74-4021-A4CC-5AB24FD238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26423C-9FA1-4160-A935-8684F99E7E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FE65115-41B2-40F8-93C1-E25BA2A5B8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9DE1A79-5657-43AB-B231-86050F5AD03E}"/>
              </a:ext>
            </a:extLst>
          </p:cNvPr>
          <p:cNvSpPr>
            <a:spLocks noGrp="1"/>
          </p:cNvSpPr>
          <p:nvPr>
            <p:ph type="dt" sz="half" idx="10"/>
          </p:nvPr>
        </p:nvSpPr>
        <p:spPr/>
        <p:txBody>
          <a:bodyPr/>
          <a:lstStyle/>
          <a:p>
            <a:fld id="{2D5E0AE5-8AB4-442C-8CA8-51D9D84CEE96}" type="datetime1">
              <a:rPr lang="en-GB" smtClean="0"/>
              <a:t>15/10/2019</a:t>
            </a:fld>
            <a:endParaRPr lang="en-GB"/>
          </a:p>
        </p:txBody>
      </p:sp>
      <p:sp>
        <p:nvSpPr>
          <p:cNvPr id="6" name="Footer Placeholder 5">
            <a:extLst>
              <a:ext uri="{FF2B5EF4-FFF2-40B4-BE49-F238E27FC236}">
                <a16:creationId xmlns:a16="http://schemas.microsoft.com/office/drawing/2014/main" id="{B21EC63E-40B7-4BC1-A066-1E71C573851E}"/>
              </a:ext>
            </a:extLst>
          </p:cNvPr>
          <p:cNvSpPr>
            <a:spLocks noGrp="1"/>
          </p:cNvSpPr>
          <p:nvPr>
            <p:ph type="ftr" sz="quarter" idx="11"/>
          </p:nvPr>
        </p:nvSpPr>
        <p:spPr/>
        <p:txBody>
          <a:bodyPr/>
          <a:lstStyle/>
          <a:p>
            <a:r>
              <a:rPr lang="en-GB"/>
              <a:t>© Beck Greener LLP</a:t>
            </a:r>
          </a:p>
        </p:txBody>
      </p:sp>
      <p:sp>
        <p:nvSpPr>
          <p:cNvPr id="7" name="Slide Number Placeholder 6">
            <a:extLst>
              <a:ext uri="{FF2B5EF4-FFF2-40B4-BE49-F238E27FC236}">
                <a16:creationId xmlns:a16="http://schemas.microsoft.com/office/drawing/2014/main" id="{FF0872D2-5BA7-48A6-A20A-CB3DC71ECCA5}"/>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1579917860"/>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29CAE-0076-4BA3-B7C4-F487D5B71EE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207F1C-9324-45C5-AC56-97D6428742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4725A-C22F-457B-B85C-6FB9846D55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BD8A67F-0261-4A52-8BCB-2DD36D4C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2BFB2E-66E9-4F8B-88C4-F433DB073C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88F4F64-0E82-4F02-90FD-F935EC818C23}"/>
              </a:ext>
            </a:extLst>
          </p:cNvPr>
          <p:cNvSpPr>
            <a:spLocks noGrp="1"/>
          </p:cNvSpPr>
          <p:nvPr>
            <p:ph type="dt" sz="half" idx="10"/>
          </p:nvPr>
        </p:nvSpPr>
        <p:spPr/>
        <p:txBody>
          <a:bodyPr/>
          <a:lstStyle/>
          <a:p>
            <a:fld id="{E48D78F7-79DD-48DB-85C4-31965881CC2B}" type="datetime1">
              <a:rPr lang="en-GB" smtClean="0"/>
              <a:t>15/10/2019</a:t>
            </a:fld>
            <a:endParaRPr lang="en-GB"/>
          </a:p>
        </p:txBody>
      </p:sp>
      <p:sp>
        <p:nvSpPr>
          <p:cNvPr id="8" name="Footer Placeholder 7">
            <a:extLst>
              <a:ext uri="{FF2B5EF4-FFF2-40B4-BE49-F238E27FC236}">
                <a16:creationId xmlns:a16="http://schemas.microsoft.com/office/drawing/2014/main" id="{609A327D-0481-4EE3-94FD-EE28FEC90E08}"/>
              </a:ext>
            </a:extLst>
          </p:cNvPr>
          <p:cNvSpPr>
            <a:spLocks noGrp="1"/>
          </p:cNvSpPr>
          <p:nvPr>
            <p:ph type="ftr" sz="quarter" idx="11"/>
          </p:nvPr>
        </p:nvSpPr>
        <p:spPr/>
        <p:txBody>
          <a:bodyPr/>
          <a:lstStyle/>
          <a:p>
            <a:r>
              <a:rPr lang="en-GB"/>
              <a:t>© Beck Greener LLP</a:t>
            </a:r>
          </a:p>
        </p:txBody>
      </p:sp>
      <p:sp>
        <p:nvSpPr>
          <p:cNvPr id="9" name="Slide Number Placeholder 8">
            <a:extLst>
              <a:ext uri="{FF2B5EF4-FFF2-40B4-BE49-F238E27FC236}">
                <a16:creationId xmlns:a16="http://schemas.microsoft.com/office/drawing/2014/main" id="{E6B19F6F-01AD-4BBB-8EAF-1248B9179F7D}"/>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1492896902"/>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8F30-81F5-4C53-9698-5013A7A3AE2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89D37F3-0352-4C07-A8C2-3C00399D9928}"/>
              </a:ext>
            </a:extLst>
          </p:cNvPr>
          <p:cNvSpPr>
            <a:spLocks noGrp="1"/>
          </p:cNvSpPr>
          <p:nvPr>
            <p:ph type="dt" sz="half" idx="10"/>
          </p:nvPr>
        </p:nvSpPr>
        <p:spPr/>
        <p:txBody>
          <a:bodyPr/>
          <a:lstStyle/>
          <a:p>
            <a:fld id="{996F46D3-BE46-4854-8BE5-D70A906B7D5C}" type="datetime1">
              <a:rPr lang="en-GB" smtClean="0"/>
              <a:t>15/10/2019</a:t>
            </a:fld>
            <a:endParaRPr lang="en-GB"/>
          </a:p>
        </p:txBody>
      </p:sp>
      <p:sp>
        <p:nvSpPr>
          <p:cNvPr id="4" name="Footer Placeholder 3">
            <a:extLst>
              <a:ext uri="{FF2B5EF4-FFF2-40B4-BE49-F238E27FC236}">
                <a16:creationId xmlns:a16="http://schemas.microsoft.com/office/drawing/2014/main" id="{CF34A452-6D33-452F-AA02-EF5E929578F6}"/>
              </a:ext>
            </a:extLst>
          </p:cNvPr>
          <p:cNvSpPr>
            <a:spLocks noGrp="1"/>
          </p:cNvSpPr>
          <p:nvPr>
            <p:ph type="ftr" sz="quarter" idx="11"/>
          </p:nvPr>
        </p:nvSpPr>
        <p:spPr/>
        <p:txBody>
          <a:bodyPr/>
          <a:lstStyle/>
          <a:p>
            <a:r>
              <a:rPr lang="en-GB"/>
              <a:t>© Beck Greener LLP</a:t>
            </a:r>
          </a:p>
        </p:txBody>
      </p:sp>
      <p:sp>
        <p:nvSpPr>
          <p:cNvPr id="5" name="Slide Number Placeholder 4">
            <a:extLst>
              <a:ext uri="{FF2B5EF4-FFF2-40B4-BE49-F238E27FC236}">
                <a16:creationId xmlns:a16="http://schemas.microsoft.com/office/drawing/2014/main" id="{7C5B4DCD-DE72-4069-B772-16B0F4BBB8DA}"/>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2345704573"/>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4844C1-8543-417E-B73B-6F2B6FD0DE50}"/>
              </a:ext>
            </a:extLst>
          </p:cNvPr>
          <p:cNvSpPr>
            <a:spLocks noGrp="1"/>
          </p:cNvSpPr>
          <p:nvPr>
            <p:ph type="dt" sz="half" idx="10"/>
          </p:nvPr>
        </p:nvSpPr>
        <p:spPr/>
        <p:txBody>
          <a:bodyPr/>
          <a:lstStyle/>
          <a:p>
            <a:fld id="{E07AEBCE-AC57-438C-AF6A-2EA778C308DF}" type="datetime1">
              <a:rPr lang="en-GB" smtClean="0"/>
              <a:t>15/10/2019</a:t>
            </a:fld>
            <a:endParaRPr lang="en-GB"/>
          </a:p>
        </p:txBody>
      </p:sp>
      <p:sp>
        <p:nvSpPr>
          <p:cNvPr id="3" name="Footer Placeholder 2">
            <a:extLst>
              <a:ext uri="{FF2B5EF4-FFF2-40B4-BE49-F238E27FC236}">
                <a16:creationId xmlns:a16="http://schemas.microsoft.com/office/drawing/2014/main" id="{76A04D4D-EC2B-4E15-9998-4CE09B4A6E54}"/>
              </a:ext>
            </a:extLst>
          </p:cNvPr>
          <p:cNvSpPr>
            <a:spLocks noGrp="1"/>
          </p:cNvSpPr>
          <p:nvPr>
            <p:ph type="ftr" sz="quarter" idx="11"/>
          </p:nvPr>
        </p:nvSpPr>
        <p:spPr/>
        <p:txBody>
          <a:bodyPr/>
          <a:lstStyle/>
          <a:p>
            <a:r>
              <a:rPr lang="en-GB"/>
              <a:t>© Beck Greener LLP</a:t>
            </a:r>
          </a:p>
        </p:txBody>
      </p:sp>
      <p:sp>
        <p:nvSpPr>
          <p:cNvPr id="4" name="Slide Number Placeholder 3">
            <a:extLst>
              <a:ext uri="{FF2B5EF4-FFF2-40B4-BE49-F238E27FC236}">
                <a16:creationId xmlns:a16="http://schemas.microsoft.com/office/drawing/2014/main" id="{6D020725-B60D-4106-AF39-EE5357D9FED0}"/>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174902656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B3621-B850-4B27-9B51-7C6F47A865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F35D66A-7A55-4102-AE6B-FE94B06865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2C24873-7A8D-4887-AFC5-E53A87BD3C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3DA141-333F-49D9-A0B3-FFE770F95C9E}"/>
              </a:ext>
            </a:extLst>
          </p:cNvPr>
          <p:cNvSpPr>
            <a:spLocks noGrp="1"/>
          </p:cNvSpPr>
          <p:nvPr>
            <p:ph type="dt" sz="half" idx="10"/>
          </p:nvPr>
        </p:nvSpPr>
        <p:spPr/>
        <p:txBody>
          <a:bodyPr/>
          <a:lstStyle/>
          <a:p>
            <a:fld id="{17430AE4-11E6-4728-9093-F356AEC95FCD}" type="datetime1">
              <a:rPr lang="en-GB" smtClean="0"/>
              <a:t>15/10/2019</a:t>
            </a:fld>
            <a:endParaRPr lang="en-GB"/>
          </a:p>
        </p:txBody>
      </p:sp>
      <p:sp>
        <p:nvSpPr>
          <p:cNvPr id="6" name="Footer Placeholder 5">
            <a:extLst>
              <a:ext uri="{FF2B5EF4-FFF2-40B4-BE49-F238E27FC236}">
                <a16:creationId xmlns:a16="http://schemas.microsoft.com/office/drawing/2014/main" id="{9B9C5D72-4169-4D81-8EF6-23C39D0EC9B1}"/>
              </a:ext>
            </a:extLst>
          </p:cNvPr>
          <p:cNvSpPr>
            <a:spLocks noGrp="1"/>
          </p:cNvSpPr>
          <p:nvPr>
            <p:ph type="ftr" sz="quarter" idx="11"/>
          </p:nvPr>
        </p:nvSpPr>
        <p:spPr/>
        <p:txBody>
          <a:bodyPr/>
          <a:lstStyle/>
          <a:p>
            <a:r>
              <a:rPr lang="en-GB"/>
              <a:t>© Beck Greener LLP</a:t>
            </a:r>
          </a:p>
        </p:txBody>
      </p:sp>
      <p:sp>
        <p:nvSpPr>
          <p:cNvPr id="7" name="Slide Number Placeholder 6">
            <a:extLst>
              <a:ext uri="{FF2B5EF4-FFF2-40B4-BE49-F238E27FC236}">
                <a16:creationId xmlns:a16="http://schemas.microsoft.com/office/drawing/2014/main" id="{2A0EFEA4-FFDE-4051-9BCB-48C971111859}"/>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3955026337"/>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41208-ACF8-48E8-A9E6-E6F6257D99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5AC0284-A05B-4801-B3FA-B6ADB813E5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4676ECC-1C1A-4D02-8D65-17C5B06646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95E546-8D62-4161-8E22-5F0C7555F0D6}"/>
              </a:ext>
            </a:extLst>
          </p:cNvPr>
          <p:cNvSpPr>
            <a:spLocks noGrp="1"/>
          </p:cNvSpPr>
          <p:nvPr>
            <p:ph type="dt" sz="half" idx="10"/>
          </p:nvPr>
        </p:nvSpPr>
        <p:spPr/>
        <p:txBody>
          <a:bodyPr/>
          <a:lstStyle/>
          <a:p>
            <a:fld id="{435E0F33-399A-4EC3-889E-27EC0A4817E5}" type="datetime1">
              <a:rPr lang="en-GB" smtClean="0"/>
              <a:t>15/10/2019</a:t>
            </a:fld>
            <a:endParaRPr lang="en-GB"/>
          </a:p>
        </p:txBody>
      </p:sp>
      <p:sp>
        <p:nvSpPr>
          <p:cNvPr id="6" name="Footer Placeholder 5">
            <a:extLst>
              <a:ext uri="{FF2B5EF4-FFF2-40B4-BE49-F238E27FC236}">
                <a16:creationId xmlns:a16="http://schemas.microsoft.com/office/drawing/2014/main" id="{49886C77-F328-4B89-8438-9AA6B269A04F}"/>
              </a:ext>
            </a:extLst>
          </p:cNvPr>
          <p:cNvSpPr>
            <a:spLocks noGrp="1"/>
          </p:cNvSpPr>
          <p:nvPr>
            <p:ph type="ftr" sz="quarter" idx="11"/>
          </p:nvPr>
        </p:nvSpPr>
        <p:spPr/>
        <p:txBody>
          <a:bodyPr/>
          <a:lstStyle/>
          <a:p>
            <a:r>
              <a:rPr lang="en-GB"/>
              <a:t>© Beck Greener LLP</a:t>
            </a:r>
          </a:p>
        </p:txBody>
      </p:sp>
      <p:sp>
        <p:nvSpPr>
          <p:cNvPr id="7" name="Slide Number Placeholder 6">
            <a:extLst>
              <a:ext uri="{FF2B5EF4-FFF2-40B4-BE49-F238E27FC236}">
                <a16:creationId xmlns:a16="http://schemas.microsoft.com/office/drawing/2014/main" id="{C2EF0271-9036-4168-BECA-032E2D9A0F0C}"/>
              </a:ext>
            </a:extLst>
          </p:cNvPr>
          <p:cNvSpPr>
            <a:spLocks noGrp="1"/>
          </p:cNvSpPr>
          <p:nvPr>
            <p:ph type="sldNum" sz="quarter" idx="12"/>
          </p:nvPr>
        </p:nvSpPr>
        <p:spPr/>
        <p:txBody>
          <a:bodyPr/>
          <a:lstStyle/>
          <a:p>
            <a:fld id="{1D83FA4B-48A8-4383-8B50-58A6705435BB}" type="slidenum">
              <a:rPr lang="en-GB" smtClean="0"/>
              <a:t>‹#›</a:t>
            </a:fld>
            <a:endParaRPr lang="en-GB"/>
          </a:p>
        </p:txBody>
      </p:sp>
    </p:spTree>
    <p:extLst>
      <p:ext uri="{BB962C8B-B14F-4D97-AF65-F5344CB8AC3E}">
        <p14:creationId xmlns:p14="http://schemas.microsoft.com/office/powerpoint/2010/main" val="3744857667"/>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DC65F-0A6A-480C-AE2B-22C8309F5D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861F77D4-5301-411C-A7C1-1CD0173D14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6462A5-7F97-4531-9C78-30230C9A6D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1E151-1C5E-406F-BB29-B64399C77380}" type="datetime1">
              <a:rPr lang="en-GB" smtClean="0"/>
              <a:t>15/10/2019</a:t>
            </a:fld>
            <a:endParaRPr lang="en-GB" dirty="0"/>
          </a:p>
        </p:txBody>
      </p:sp>
      <p:sp>
        <p:nvSpPr>
          <p:cNvPr id="5" name="Footer Placeholder 4">
            <a:extLst>
              <a:ext uri="{FF2B5EF4-FFF2-40B4-BE49-F238E27FC236}">
                <a16:creationId xmlns:a16="http://schemas.microsoft.com/office/drawing/2014/main" id="{89FA26CB-D76A-4801-AD8D-0C9A5A0376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 Beck Greener LLP</a:t>
            </a:r>
          </a:p>
        </p:txBody>
      </p:sp>
      <p:sp>
        <p:nvSpPr>
          <p:cNvPr id="6" name="Slide Number Placeholder 5">
            <a:extLst>
              <a:ext uri="{FF2B5EF4-FFF2-40B4-BE49-F238E27FC236}">
                <a16:creationId xmlns:a16="http://schemas.microsoft.com/office/drawing/2014/main" id="{751D369C-AB64-4E5E-87BC-A33E3BA8CE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97D445-A7F6-40C4-BAD5-253281285092}" type="slidenum">
              <a:rPr lang="en-GB" smtClean="0"/>
              <a:pPr/>
              <a:t>‹#›</a:t>
            </a:fld>
            <a:endParaRPr lang="en-GB" dirty="0"/>
          </a:p>
        </p:txBody>
      </p:sp>
    </p:spTree>
    <p:extLst>
      <p:ext uri="{BB962C8B-B14F-4D97-AF65-F5344CB8AC3E}">
        <p14:creationId xmlns:p14="http://schemas.microsoft.com/office/powerpoint/2010/main" val="69507950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spd="slow">
    <p:push dir="u"/>
  </p:transition>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lstStyle/>
          <a:p>
            <a:r>
              <a:rPr lang="en-US" dirty="0"/>
              <a:t>“Why are you here?”</a:t>
            </a:r>
            <a:endParaRPr lang="en-GB" dirty="0"/>
          </a:p>
        </p:txBody>
      </p:sp>
      <p:sp>
        <p:nvSpPr>
          <p:cNvPr id="3" name="Subtitle 2"/>
          <p:cNvSpPr>
            <a:spLocks noGrp="1"/>
          </p:cNvSpPr>
          <p:nvPr>
            <p:ph type="subTitle" idx="1"/>
          </p:nvPr>
        </p:nvSpPr>
        <p:spPr>
          <a:xfrm>
            <a:off x="1524000" y="3602038"/>
            <a:ext cx="9144000" cy="1655762"/>
          </a:xfrm>
        </p:spPr>
        <p:txBody>
          <a:bodyPr/>
          <a:lstStyle/>
          <a:p>
            <a:r>
              <a:rPr lang="en-US"/>
              <a:t>Appeals to the Court from the IPO tribunal</a:t>
            </a:r>
            <a:endParaRPr lang="en-GB" dirty="0"/>
          </a:p>
        </p:txBody>
      </p:sp>
    </p:spTree>
    <p:extLst>
      <p:ext uri="{BB962C8B-B14F-4D97-AF65-F5344CB8AC3E}">
        <p14:creationId xmlns:p14="http://schemas.microsoft.com/office/powerpoint/2010/main" val="355302315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42C48-AAEB-4C59-894D-7CA0AD6EE3A3}"/>
              </a:ext>
            </a:extLst>
          </p:cNvPr>
          <p:cNvSpPr>
            <a:spLocks noGrp="1"/>
          </p:cNvSpPr>
          <p:nvPr>
            <p:ph type="title"/>
          </p:nvPr>
        </p:nvSpPr>
        <p:spPr/>
        <p:txBody>
          <a:bodyPr/>
          <a:lstStyle/>
          <a:p>
            <a:pPr algn="ctr"/>
            <a:r>
              <a:rPr lang="en-US" dirty="0">
                <a:solidFill>
                  <a:prstClr val="black"/>
                </a:solidFill>
                <a:cs typeface="Calibri Light"/>
              </a:rPr>
              <a:t>Respondent's Notice II</a:t>
            </a:r>
            <a:endParaRPr lang="en-GB" dirty="0"/>
          </a:p>
        </p:txBody>
      </p:sp>
      <p:sp>
        <p:nvSpPr>
          <p:cNvPr id="3" name="Content Placeholder 2">
            <a:extLst>
              <a:ext uri="{FF2B5EF4-FFF2-40B4-BE49-F238E27FC236}">
                <a16:creationId xmlns:a16="http://schemas.microsoft.com/office/drawing/2014/main" id="{A1EA33F2-B682-41EB-963C-439CCA873292}"/>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en-GB" sz="2600" dirty="0"/>
              <a:t>The Respondent’s Notice is filed with form N162 and must be accompanied by:</a:t>
            </a:r>
          </a:p>
          <a:p>
            <a:pPr marL="0" indent="0">
              <a:buNone/>
            </a:pPr>
            <a:endParaRPr lang="en-GB" sz="2600" dirty="0"/>
          </a:p>
          <a:p>
            <a:pPr lvl="1"/>
            <a:r>
              <a:rPr lang="en-GB" sz="2600" dirty="0"/>
              <a:t>A statement of case setting out the additional or alternative reasons by which the Hearing Officer’s decision should be upheld. </a:t>
            </a:r>
          </a:p>
          <a:p>
            <a:pPr marL="457200" lvl="1" indent="0">
              <a:buNone/>
            </a:pPr>
            <a:endParaRPr lang="en-GB" sz="2600" dirty="0"/>
          </a:p>
          <a:p>
            <a:pPr lvl="1"/>
            <a:r>
              <a:rPr lang="en-GB" sz="2600" dirty="0">
                <a:latin typeface="Arial"/>
                <a:cs typeface="Arial"/>
              </a:rPr>
              <a:t>A skeleton argument if justified by the complexity of the case (or you should file and serve it within 14 days)  (PD52B Rule 8.3).</a:t>
            </a:r>
          </a:p>
          <a:p>
            <a:pPr marL="457200" lvl="1" indent="0">
              <a:buNone/>
            </a:pPr>
            <a:endParaRPr lang="en-GB" sz="2600" dirty="0"/>
          </a:p>
          <a:p>
            <a:pPr lvl="1"/>
            <a:r>
              <a:rPr lang="en-GB" sz="2600" dirty="0"/>
              <a:t>Details of any applications for interim orders the Respondent is intending to make.</a:t>
            </a:r>
          </a:p>
          <a:p>
            <a:pPr marL="457200" lvl="1" indent="0">
              <a:buNone/>
            </a:pPr>
            <a:endParaRPr lang="en-GB" sz="2600" dirty="0"/>
          </a:p>
          <a:p>
            <a:pPr marL="0" indent="0">
              <a:buNone/>
            </a:pPr>
            <a:r>
              <a:rPr lang="en-GB" sz="2600" dirty="0"/>
              <a:t>You should serve the Respondent’s Notice on the Appellant (and the IPO) within 7 days. </a:t>
            </a:r>
          </a:p>
          <a:p>
            <a:pPr marL="0" indent="0">
              <a:buNone/>
            </a:pPr>
            <a:endParaRPr lang="en-GB" sz="2600" dirty="0"/>
          </a:p>
          <a:p>
            <a:pPr marL="0" indent="0">
              <a:buNone/>
            </a:pPr>
            <a:r>
              <a:rPr lang="en-GB" sz="2600" dirty="0"/>
              <a:t>If you can’t agree the Appeal Bundle, you should file a Respondent’s Supplemental Bundle containing the additional documents you think the Court should have.  (PD52B, Rule 8.2)</a:t>
            </a:r>
          </a:p>
          <a:p>
            <a:endParaRPr lang="en-GB" dirty="0"/>
          </a:p>
        </p:txBody>
      </p:sp>
      <p:sp>
        <p:nvSpPr>
          <p:cNvPr id="4" name="Footer Placeholder 3">
            <a:extLst>
              <a:ext uri="{FF2B5EF4-FFF2-40B4-BE49-F238E27FC236}">
                <a16:creationId xmlns:a16="http://schemas.microsoft.com/office/drawing/2014/main" id="{70D84FEC-DD4F-4125-91AB-34EB8B9ABF1A}"/>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C9705FD3-B8AB-41E8-A93A-02831933CD96}"/>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51432508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74191-6482-42E3-90D2-0E3A8D14177C}"/>
              </a:ext>
            </a:extLst>
          </p:cNvPr>
          <p:cNvSpPr>
            <a:spLocks noGrp="1"/>
          </p:cNvSpPr>
          <p:nvPr>
            <p:ph type="title"/>
          </p:nvPr>
        </p:nvSpPr>
        <p:spPr/>
        <p:txBody>
          <a:bodyPr/>
          <a:lstStyle/>
          <a:p>
            <a:pPr algn="ctr"/>
            <a:r>
              <a:rPr lang="en-GB" dirty="0"/>
              <a:t>What happens next?</a:t>
            </a:r>
          </a:p>
        </p:txBody>
      </p:sp>
      <p:sp>
        <p:nvSpPr>
          <p:cNvPr id="3" name="Content Placeholder 2">
            <a:extLst>
              <a:ext uri="{FF2B5EF4-FFF2-40B4-BE49-F238E27FC236}">
                <a16:creationId xmlns:a16="http://schemas.microsoft.com/office/drawing/2014/main" id="{C7354894-8AC2-4CAD-B947-4729ED32FD66}"/>
              </a:ext>
            </a:extLst>
          </p:cNvPr>
          <p:cNvSpPr>
            <a:spLocks noGrp="1"/>
          </p:cNvSpPr>
          <p:nvPr>
            <p:ph idx="1"/>
          </p:nvPr>
        </p:nvSpPr>
        <p:spPr/>
        <p:txBody>
          <a:bodyPr vert="horz" lIns="91440" tIns="45720" rIns="91440" bIns="45720" rtlCol="0" anchor="t">
            <a:normAutofit/>
          </a:bodyPr>
          <a:lstStyle/>
          <a:p>
            <a:r>
              <a:rPr lang="en-GB" dirty="0">
                <a:latin typeface="Arial"/>
                <a:cs typeface="Arial"/>
              </a:rPr>
              <a:t>Usually, the court will arrange a listings appointment for the proposed appeal hearing, and will notify the parties.   </a:t>
            </a:r>
            <a:endParaRPr lang="en-GB" dirty="0"/>
          </a:p>
          <a:p>
            <a:r>
              <a:rPr lang="en-GB" dirty="0">
                <a:latin typeface="Arial"/>
                <a:cs typeface="Arial"/>
              </a:rPr>
              <a:t>The parties can either attend the listings appointment in person.  Or they can inform the court of those dates for the Appeal hearing on which they could not attend.</a:t>
            </a:r>
          </a:p>
          <a:p>
            <a:r>
              <a:rPr lang="en-GB" dirty="0">
                <a:latin typeface="Arial"/>
                <a:cs typeface="Arial"/>
              </a:rPr>
              <a:t>The court should next issue a letter listing the Appeal Hearing (usually during a 3 day window.)</a:t>
            </a:r>
          </a:p>
        </p:txBody>
      </p:sp>
      <p:sp>
        <p:nvSpPr>
          <p:cNvPr id="4" name="Footer Placeholder 3">
            <a:extLst>
              <a:ext uri="{FF2B5EF4-FFF2-40B4-BE49-F238E27FC236}">
                <a16:creationId xmlns:a16="http://schemas.microsoft.com/office/drawing/2014/main" id="{05CAC62B-EA0B-427A-B343-0447A524ECC4}"/>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5C6D5BD8-E441-4E19-946D-5501092477FE}"/>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33980183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98641-764B-42B9-889D-9FC7C8C8DCC0}"/>
              </a:ext>
            </a:extLst>
          </p:cNvPr>
          <p:cNvSpPr>
            <a:spLocks noGrp="1"/>
          </p:cNvSpPr>
          <p:nvPr>
            <p:ph type="title"/>
          </p:nvPr>
        </p:nvSpPr>
        <p:spPr/>
        <p:txBody>
          <a:bodyPr/>
          <a:lstStyle/>
          <a:p>
            <a:pPr algn="ctr"/>
            <a:r>
              <a:rPr lang="en-GB" dirty="0"/>
              <a:t>The Main Hearing</a:t>
            </a:r>
          </a:p>
        </p:txBody>
      </p:sp>
      <p:sp>
        <p:nvSpPr>
          <p:cNvPr id="3" name="Content Placeholder 2">
            <a:extLst>
              <a:ext uri="{FF2B5EF4-FFF2-40B4-BE49-F238E27FC236}">
                <a16:creationId xmlns:a16="http://schemas.microsoft.com/office/drawing/2014/main" id="{15D8D84F-0970-4CDE-A361-BA3ACF5F4F62}"/>
              </a:ext>
            </a:extLst>
          </p:cNvPr>
          <p:cNvSpPr>
            <a:spLocks noGrp="1"/>
          </p:cNvSpPr>
          <p:nvPr>
            <p:ph idx="1"/>
          </p:nvPr>
        </p:nvSpPr>
        <p:spPr/>
        <p:txBody>
          <a:bodyPr vert="horz" lIns="91440" tIns="45720" rIns="91440" bIns="45720" rtlCol="0" anchor="t">
            <a:normAutofit fontScale="92500" lnSpcReduction="20000"/>
          </a:bodyPr>
          <a:lstStyle/>
          <a:p>
            <a:r>
              <a:rPr lang="en-GB" dirty="0">
                <a:latin typeface="Arial"/>
                <a:cs typeface="Arial"/>
              </a:rPr>
              <a:t>The parties will already have advised the court as to the expected length of the hearing and advised the judge of the anticipated reading-in time.  </a:t>
            </a:r>
            <a:endParaRPr lang="en-GB" dirty="0"/>
          </a:p>
          <a:p>
            <a:r>
              <a:rPr lang="en-GB" dirty="0">
                <a:latin typeface="Arial"/>
                <a:cs typeface="Arial"/>
              </a:rPr>
              <a:t>A half day to a one day hearing is usual for a TM appeal plus perhaps 2 hours reading in. </a:t>
            </a:r>
            <a:endParaRPr lang="en-GB" dirty="0"/>
          </a:p>
          <a:p>
            <a:r>
              <a:rPr lang="en-GB" dirty="0">
                <a:latin typeface="Arial"/>
                <a:cs typeface="Arial"/>
              </a:rPr>
              <a:t>Before the appeal hearing the parties should file skeleton arguments, their authorities, and the documents the Court should read ahead of the hearing. </a:t>
            </a:r>
          </a:p>
          <a:p>
            <a:r>
              <a:rPr lang="en-GB" dirty="0">
                <a:latin typeface="Arial"/>
                <a:cs typeface="Arial"/>
              </a:rPr>
              <a:t>The Appellant should also update the Appeal Bundle (with the Respondent’s agreement where possible).  </a:t>
            </a:r>
            <a:endParaRPr lang="en-GB" dirty="0"/>
          </a:p>
          <a:p>
            <a:r>
              <a:rPr lang="en-GB" dirty="0">
                <a:latin typeface="Arial"/>
                <a:cs typeface="Arial"/>
              </a:rPr>
              <a:t>The Chancery Guide sets out the micro-procedure.  See for instance section on  “bundles” (21.34 to 21.72) and “skeleton arguments and authorities” (21.73 to 21.89).</a:t>
            </a:r>
          </a:p>
          <a:p>
            <a:pPr marL="0" indent="0">
              <a:buNone/>
            </a:pPr>
            <a:endParaRPr lang="en-GB"/>
          </a:p>
          <a:p>
            <a:endParaRPr lang="en-GB" dirty="0"/>
          </a:p>
        </p:txBody>
      </p:sp>
      <p:sp>
        <p:nvSpPr>
          <p:cNvPr id="4" name="Footer Placeholder 3">
            <a:extLst>
              <a:ext uri="{FF2B5EF4-FFF2-40B4-BE49-F238E27FC236}">
                <a16:creationId xmlns:a16="http://schemas.microsoft.com/office/drawing/2014/main" id="{57806A8F-9F63-4174-9718-BFFB405452E4}"/>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05DB4603-DA7A-456E-A043-FC72EB698556}"/>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19498510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7F624-EB34-4BDA-8763-12976A03E944}"/>
              </a:ext>
            </a:extLst>
          </p:cNvPr>
          <p:cNvSpPr>
            <a:spLocks noGrp="1"/>
          </p:cNvSpPr>
          <p:nvPr>
            <p:ph type="title"/>
          </p:nvPr>
        </p:nvSpPr>
        <p:spPr/>
        <p:txBody>
          <a:bodyPr/>
          <a:lstStyle/>
          <a:p>
            <a:pPr algn="ctr"/>
            <a:r>
              <a:rPr lang="en-GB" dirty="0"/>
              <a:t>Handing Down	</a:t>
            </a:r>
          </a:p>
        </p:txBody>
      </p:sp>
      <p:sp>
        <p:nvSpPr>
          <p:cNvPr id="3" name="Content Placeholder 2">
            <a:extLst>
              <a:ext uri="{FF2B5EF4-FFF2-40B4-BE49-F238E27FC236}">
                <a16:creationId xmlns:a16="http://schemas.microsoft.com/office/drawing/2014/main" id="{3532A780-BFED-48DD-9B9A-579E93073889}"/>
              </a:ext>
            </a:extLst>
          </p:cNvPr>
          <p:cNvSpPr>
            <a:spLocks noGrp="1"/>
          </p:cNvSpPr>
          <p:nvPr>
            <p:ph idx="1"/>
          </p:nvPr>
        </p:nvSpPr>
        <p:spPr/>
        <p:txBody>
          <a:bodyPr vert="horz" lIns="91440" tIns="45720" rIns="91440" bIns="45720" rtlCol="0" anchor="t">
            <a:normAutofit fontScale="92500" lnSpcReduction="10000"/>
          </a:bodyPr>
          <a:lstStyle/>
          <a:p>
            <a:r>
              <a:rPr lang="en-GB" dirty="0">
                <a:latin typeface="Arial"/>
                <a:cs typeface="Arial"/>
              </a:rPr>
              <a:t>The parties will receive a confidential draft judgment and will be invited by the judge to correct any typographical or factual errors.  </a:t>
            </a:r>
            <a:endParaRPr lang="en-GB" dirty="0"/>
          </a:p>
          <a:p>
            <a:r>
              <a:rPr lang="en-GB" dirty="0">
                <a:latin typeface="Arial"/>
                <a:cs typeface="Arial"/>
              </a:rPr>
              <a:t>The finalised judgment will be handed down in open a court several days later and become public. </a:t>
            </a:r>
            <a:endParaRPr lang="en-GB" dirty="0"/>
          </a:p>
          <a:p>
            <a:r>
              <a:rPr lang="en-GB" dirty="0">
                <a:latin typeface="Arial"/>
                <a:cs typeface="Arial"/>
              </a:rPr>
              <a:t>The court will deal at handing down with any consequential orders that might be required,  including, for instance, in relation to costs. </a:t>
            </a:r>
            <a:endParaRPr lang="en-GB" dirty="0"/>
          </a:p>
          <a:p>
            <a:r>
              <a:rPr lang="en-GB" dirty="0">
                <a:latin typeface="Arial"/>
                <a:cs typeface="Arial"/>
              </a:rPr>
              <a:t>For hearings no longer than a day the Court is entitled to assess costs on a summary basis, that is without detailed assessment. (PD44 9.5).  But a party seeking its costs must prepare a proper costs schedule in advance (on form N260) and file it with the court and serve it on the other party at least 24 hours in advance of the (handing down) hearing. </a:t>
            </a:r>
            <a:endParaRPr lang="en-GB" dirty="0"/>
          </a:p>
        </p:txBody>
      </p:sp>
      <p:sp>
        <p:nvSpPr>
          <p:cNvPr id="4" name="Footer Placeholder 3">
            <a:extLst>
              <a:ext uri="{FF2B5EF4-FFF2-40B4-BE49-F238E27FC236}">
                <a16:creationId xmlns:a16="http://schemas.microsoft.com/office/drawing/2014/main" id="{EC8C7F04-2CAA-4A6B-B00C-C19CDD9B62C6}"/>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FB019131-E7E6-4DD3-B591-641988DF70FB}"/>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1831552812"/>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D013C-1DB7-4A1F-824C-CF07641871DD}"/>
              </a:ext>
            </a:extLst>
          </p:cNvPr>
          <p:cNvSpPr>
            <a:spLocks noGrp="1"/>
          </p:cNvSpPr>
          <p:nvPr>
            <p:ph type="title"/>
          </p:nvPr>
        </p:nvSpPr>
        <p:spPr/>
        <p:txBody>
          <a:bodyPr>
            <a:normAutofit fontScale="90000"/>
          </a:bodyPr>
          <a:lstStyle/>
          <a:p>
            <a:pPr algn="ctr"/>
            <a:r>
              <a:rPr lang="en-GB" dirty="0">
                <a:latin typeface="Arial"/>
                <a:cs typeface="Arial"/>
              </a:rPr>
              <a:t>Illustrative case - </a:t>
            </a:r>
            <a:br>
              <a:rPr lang="en-GB" dirty="0">
                <a:latin typeface="Arial"/>
                <a:cs typeface="Arial"/>
              </a:rPr>
            </a:br>
            <a:r>
              <a:rPr lang="en-GB" dirty="0">
                <a:latin typeface="Arial"/>
                <a:cs typeface="Arial"/>
              </a:rPr>
              <a:t>Trump International v DTTM Operations</a:t>
            </a:r>
            <a:br>
              <a:rPr lang="en-GB" dirty="0"/>
            </a:br>
            <a:r>
              <a:rPr lang="en-GB" dirty="0">
                <a:latin typeface="Arial"/>
                <a:cs typeface="Arial"/>
              </a:rPr>
              <a:t>Background </a:t>
            </a:r>
          </a:p>
        </p:txBody>
      </p:sp>
      <p:sp>
        <p:nvSpPr>
          <p:cNvPr id="3" name="Content Placeholder 2">
            <a:extLst>
              <a:ext uri="{FF2B5EF4-FFF2-40B4-BE49-F238E27FC236}">
                <a16:creationId xmlns:a16="http://schemas.microsoft.com/office/drawing/2014/main" id="{5EEB3349-75F3-4555-8970-05A4B1D9CAC9}"/>
              </a:ext>
            </a:extLst>
          </p:cNvPr>
          <p:cNvSpPr>
            <a:spLocks noGrp="1"/>
          </p:cNvSpPr>
          <p:nvPr>
            <p:ph idx="1"/>
          </p:nvPr>
        </p:nvSpPr>
        <p:spPr>
          <a:xfrm>
            <a:off x="838200" y="2132541"/>
            <a:ext cx="10515600" cy="4044422"/>
          </a:xfrm>
        </p:spPr>
        <p:txBody>
          <a:bodyPr vert="horz" lIns="91440" tIns="45720" rIns="91440" bIns="45720" rtlCol="0" anchor="t">
            <a:normAutofit fontScale="70000" lnSpcReduction="20000"/>
          </a:bodyPr>
          <a:lstStyle/>
          <a:p>
            <a:r>
              <a:rPr lang="en-GB" dirty="0">
                <a:latin typeface="Arial"/>
                <a:cs typeface="Arial"/>
              </a:rPr>
              <a:t>Trump International  incorporated by Michael </a:t>
            </a:r>
            <a:r>
              <a:rPr lang="en-GB" dirty="0" err="1">
                <a:latin typeface="Arial"/>
                <a:cs typeface="Arial"/>
              </a:rPr>
              <a:t>Gleissner</a:t>
            </a:r>
            <a:r>
              <a:rPr lang="en-GB" dirty="0">
                <a:latin typeface="Arial"/>
                <a:cs typeface="Arial"/>
              </a:rPr>
              <a:t> and he was sole director and </a:t>
            </a:r>
            <a:r>
              <a:rPr lang="en-GB" dirty="0" err="1">
                <a:latin typeface="Arial"/>
                <a:cs typeface="Arial"/>
              </a:rPr>
              <a:t>share holder</a:t>
            </a:r>
            <a:r>
              <a:rPr lang="en-GB" dirty="0">
                <a:latin typeface="Arial"/>
                <a:cs typeface="Arial"/>
              </a:rPr>
              <a:t>.  </a:t>
            </a:r>
            <a:endParaRPr lang="en-GB" dirty="0"/>
          </a:p>
          <a:p>
            <a:r>
              <a:rPr lang="en-GB" dirty="0">
                <a:latin typeface="Arial"/>
                <a:cs typeface="Arial"/>
              </a:rPr>
              <a:t>It applied to register the mark TRUMP TV for various class 38 and class 41 services including broadcast of TV programmes and TV entertainment.</a:t>
            </a:r>
          </a:p>
          <a:p>
            <a:r>
              <a:rPr lang="en-GB" dirty="0">
                <a:latin typeface="Arial"/>
                <a:cs typeface="Arial"/>
              </a:rPr>
              <a:t>DTTM Operations owned the IP rights relating to the US President Donald J Trump.  It opposed the application including on the basis of :</a:t>
            </a:r>
            <a:endParaRPr lang="en-GB" dirty="0"/>
          </a:p>
          <a:p>
            <a:pPr lvl="1"/>
            <a:r>
              <a:rPr lang="en-GB" dirty="0">
                <a:latin typeface="Arial"/>
                <a:cs typeface="Arial"/>
              </a:rPr>
              <a:t>section 5.2, </a:t>
            </a:r>
          </a:p>
          <a:p>
            <a:pPr lvl="1"/>
            <a:r>
              <a:rPr lang="en-GB" dirty="0">
                <a:latin typeface="Arial"/>
                <a:cs typeface="Arial"/>
              </a:rPr>
              <a:t>Section 5.3, </a:t>
            </a:r>
            <a:endParaRPr lang="en-GB" dirty="0"/>
          </a:p>
          <a:p>
            <a:pPr lvl="1"/>
            <a:r>
              <a:rPr lang="en-GB" dirty="0">
                <a:latin typeface="Arial"/>
                <a:cs typeface="Arial"/>
              </a:rPr>
              <a:t>Section 5.4 </a:t>
            </a:r>
            <a:endParaRPr lang="en-GB" dirty="0"/>
          </a:p>
          <a:p>
            <a:pPr lvl="1"/>
            <a:r>
              <a:rPr lang="en-GB" dirty="0">
                <a:latin typeface="Arial"/>
                <a:cs typeface="Arial"/>
              </a:rPr>
              <a:t>Bad Faith I (intention to disrupt a legitimate business)</a:t>
            </a:r>
          </a:p>
          <a:p>
            <a:pPr lvl="1"/>
            <a:r>
              <a:rPr lang="en-GB" dirty="0">
                <a:latin typeface="Arial"/>
                <a:cs typeface="Arial"/>
              </a:rPr>
              <a:t>Bad faith II (lack of any bona fide intention to use) </a:t>
            </a:r>
          </a:p>
          <a:p>
            <a:pPr lvl="1"/>
            <a:r>
              <a:rPr lang="en-GB" dirty="0">
                <a:latin typeface="Arial"/>
                <a:cs typeface="Arial"/>
              </a:rPr>
              <a:t>Bad faith III (non-existence of applicant when application filed).</a:t>
            </a:r>
            <a:endParaRPr lang="en-GB" dirty="0"/>
          </a:p>
          <a:p>
            <a:r>
              <a:rPr lang="en-GB" dirty="0">
                <a:latin typeface="Arial"/>
                <a:cs typeface="Arial"/>
              </a:rPr>
              <a:t>The opposition wholly succeeded at first instance on the basis of "Bad Faith I". No decision reached on the other grounds. </a:t>
            </a:r>
            <a:endParaRPr lang="en-GB" dirty="0"/>
          </a:p>
          <a:p>
            <a:r>
              <a:rPr lang="en-GB" dirty="0">
                <a:latin typeface="Arial"/>
                <a:cs typeface="Arial"/>
              </a:rPr>
              <a:t>Trump International ordered to pay indemnity costs to DTTM (£15k).</a:t>
            </a:r>
          </a:p>
          <a:p>
            <a:endParaRPr lang="en-GB" dirty="0"/>
          </a:p>
        </p:txBody>
      </p:sp>
      <p:sp>
        <p:nvSpPr>
          <p:cNvPr id="4" name="Footer Placeholder 3">
            <a:extLst>
              <a:ext uri="{FF2B5EF4-FFF2-40B4-BE49-F238E27FC236}">
                <a16:creationId xmlns:a16="http://schemas.microsoft.com/office/drawing/2014/main" id="{B96F9B82-5257-489D-A5C5-C20C5A20B2AC}"/>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801A2F1B-CDBF-4391-BA42-E0D7C6DD0B01}"/>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67737415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5991C-0BF9-4D43-9D54-34904F897B2D}"/>
              </a:ext>
            </a:extLst>
          </p:cNvPr>
          <p:cNvSpPr>
            <a:spLocks noGrp="1"/>
          </p:cNvSpPr>
          <p:nvPr>
            <p:ph type="title"/>
          </p:nvPr>
        </p:nvSpPr>
        <p:spPr/>
        <p:txBody>
          <a:bodyPr/>
          <a:lstStyle/>
          <a:p>
            <a:pPr algn="ctr"/>
            <a:r>
              <a:rPr lang="en-GB" dirty="0">
                <a:solidFill>
                  <a:prstClr val="black"/>
                </a:solidFill>
              </a:rPr>
              <a:t>Trump International v DTTM Operations</a:t>
            </a:r>
            <a:br>
              <a:rPr lang="en-GB" dirty="0">
                <a:solidFill>
                  <a:prstClr val="black"/>
                </a:solidFill>
              </a:rPr>
            </a:br>
            <a:r>
              <a:rPr lang="en-GB" dirty="0">
                <a:solidFill>
                  <a:prstClr val="black"/>
                </a:solidFill>
              </a:rPr>
              <a:t>The trade mark application</a:t>
            </a:r>
            <a:endParaRPr lang="en-GB" dirty="0"/>
          </a:p>
        </p:txBody>
      </p:sp>
      <p:sp>
        <p:nvSpPr>
          <p:cNvPr id="3" name="Content Placeholder 2">
            <a:extLst>
              <a:ext uri="{FF2B5EF4-FFF2-40B4-BE49-F238E27FC236}">
                <a16:creationId xmlns:a16="http://schemas.microsoft.com/office/drawing/2014/main" id="{C0914630-4DFB-41CE-9A9C-4A7126C8522D}"/>
              </a:ext>
            </a:extLst>
          </p:cNvPr>
          <p:cNvSpPr>
            <a:spLocks noGrp="1"/>
          </p:cNvSpPr>
          <p:nvPr>
            <p:ph idx="1"/>
          </p:nvPr>
        </p:nvSpPr>
        <p:spPr/>
        <p:txBody>
          <a:bodyPr vert="horz" lIns="91440" tIns="45720" rIns="91440" bIns="45720" rtlCol="0" anchor="t">
            <a:normAutofit/>
          </a:bodyPr>
          <a:lstStyle/>
          <a:p>
            <a:r>
              <a:rPr lang="en-GB" dirty="0"/>
              <a:t>In the proceedings before the IPO, DTTM had filed substantial evidence, of the various disputes in which Mr. </a:t>
            </a:r>
            <a:r>
              <a:rPr lang="en-GB" dirty="0" err="1"/>
              <a:t>Gleissner</a:t>
            </a:r>
            <a:r>
              <a:rPr lang="en-GB" dirty="0"/>
              <a:t> and his companies had been involved.</a:t>
            </a:r>
          </a:p>
          <a:p>
            <a:r>
              <a:rPr lang="en-GB" dirty="0">
                <a:latin typeface="Arial"/>
                <a:cs typeface="Arial"/>
              </a:rPr>
              <a:t>Trump International had filed no evidence of its own but only brief submissions in support of the application. </a:t>
            </a:r>
            <a:endParaRPr lang="en-GB" dirty="0"/>
          </a:p>
        </p:txBody>
      </p:sp>
      <p:sp>
        <p:nvSpPr>
          <p:cNvPr id="4" name="Footer Placeholder 3">
            <a:extLst>
              <a:ext uri="{FF2B5EF4-FFF2-40B4-BE49-F238E27FC236}">
                <a16:creationId xmlns:a16="http://schemas.microsoft.com/office/drawing/2014/main" id="{C265B07B-ECC7-4744-80E1-713DBFDA2F9C}"/>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A99347CF-D3AE-40C2-A32B-B275B35F6FC5}"/>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890727289"/>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CED-0FDE-4FF2-BF4D-B625F94276F8}"/>
              </a:ext>
            </a:extLst>
          </p:cNvPr>
          <p:cNvSpPr>
            <a:spLocks noGrp="1"/>
          </p:cNvSpPr>
          <p:nvPr>
            <p:ph type="title"/>
          </p:nvPr>
        </p:nvSpPr>
        <p:spPr/>
        <p:txBody>
          <a:bodyPr/>
          <a:lstStyle/>
          <a:p>
            <a:pPr algn="ctr"/>
            <a:r>
              <a:rPr lang="en-GB" dirty="0"/>
              <a:t>Trump International’s Appeal</a:t>
            </a:r>
          </a:p>
        </p:txBody>
      </p:sp>
      <p:sp>
        <p:nvSpPr>
          <p:cNvPr id="3" name="Content Placeholder 2">
            <a:extLst>
              <a:ext uri="{FF2B5EF4-FFF2-40B4-BE49-F238E27FC236}">
                <a16:creationId xmlns:a16="http://schemas.microsoft.com/office/drawing/2014/main" id="{E6EB1359-1F8F-4937-8A06-E7C5701A9C7B}"/>
              </a:ext>
            </a:extLst>
          </p:cNvPr>
          <p:cNvSpPr>
            <a:spLocks noGrp="1"/>
          </p:cNvSpPr>
          <p:nvPr>
            <p:ph idx="1"/>
          </p:nvPr>
        </p:nvSpPr>
        <p:spPr/>
        <p:txBody>
          <a:bodyPr vert="horz" lIns="91440" tIns="45720" rIns="91440" bIns="45720" rtlCol="0" anchor="t">
            <a:normAutofit fontScale="92500" lnSpcReduction="20000"/>
          </a:bodyPr>
          <a:lstStyle/>
          <a:p>
            <a:r>
              <a:rPr lang="en-GB" dirty="0"/>
              <a:t>The Hearing Officer’s Decision issued July 2018.  </a:t>
            </a:r>
          </a:p>
          <a:p>
            <a:r>
              <a:rPr lang="en-GB" dirty="0">
                <a:latin typeface="Arial"/>
                <a:cs typeface="Arial"/>
              </a:rPr>
              <a:t>Trump International Appointed trade mark solicitors.  Appellant’s Notice filed and served August 2018.  </a:t>
            </a:r>
            <a:endParaRPr lang="en-GB" dirty="0"/>
          </a:p>
          <a:p>
            <a:r>
              <a:rPr lang="en-GB" dirty="0"/>
              <a:t>The grounds of appeal claimed:</a:t>
            </a:r>
          </a:p>
          <a:p>
            <a:pPr lvl="1"/>
            <a:r>
              <a:rPr lang="en-GB" dirty="0"/>
              <a:t>Trump International had not been legally represented at first instance and so had been at an unfair disadvantage.</a:t>
            </a:r>
          </a:p>
          <a:p>
            <a:pPr lvl="1"/>
            <a:r>
              <a:rPr lang="en-GB" dirty="0">
                <a:latin typeface="Arial"/>
                <a:cs typeface="Arial"/>
              </a:rPr>
              <a:t>The Hearing Officer had been biased in wrongly relying on past decisions against Mr. </a:t>
            </a:r>
            <a:r>
              <a:rPr lang="en-GB" dirty="0" err="1">
                <a:latin typeface="Arial"/>
                <a:cs typeface="Arial"/>
              </a:rPr>
              <a:t>Gleissner</a:t>
            </a:r>
            <a:r>
              <a:rPr lang="en-GB" dirty="0">
                <a:latin typeface="Arial"/>
                <a:cs typeface="Arial"/>
              </a:rPr>
              <a:t> and his companies including the decision of the IPO in </a:t>
            </a:r>
            <a:r>
              <a:rPr lang="en-GB" i="1" u="sng" dirty="0">
                <a:latin typeface="Arial"/>
                <a:cs typeface="Arial"/>
              </a:rPr>
              <a:t>Apple</a:t>
            </a:r>
            <a:r>
              <a:rPr lang="en-GB" dirty="0">
                <a:latin typeface="Arial"/>
                <a:cs typeface="Arial"/>
              </a:rPr>
              <a:t>, the decision of the IPO in </a:t>
            </a:r>
            <a:r>
              <a:rPr lang="en-GB" i="1" u="sng" dirty="0">
                <a:latin typeface="Arial"/>
                <a:cs typeface="Arial"/>
              </a:rPr>
              <a:t>Alexander</a:t>
            </a:r>
            <a:r>
              <a:rPr lang="en-GB" dirty="0">
                <a:latin typeface="Arial"/>
                <a:cs typeface="Arial"/>
              </a:rPr>
              <a:t> and the  corresponding decision of the Appointed Person in that case, as well as various decisions under the UDRP finding Mr. </a:t>
            </a:r>
            <a:r>
              <a:rPr lang="en-GB" dirty="0" err="1">
                <a:latin typeface="Arial"/>
                <a:cs typeface="Arial"/>
              </a:rPr>
              <a:t>Gleissner</a:t>
            </a:r>
            <a:r>
              <a:rPr lang="en-GB" dirty="0">
                <a:latin typeface="Arial"/>
                <a:cs typeface="Arial"/>
              </a:rPr>
              <a:t> and his companies liable for reverse domain name hijacking. </a:t>
            </a:r>
            <a:endParaRPr lang="en-GB" dirty="0"/>
          </a:p>
          <a:p>
            <a:pPr lvl="1"/>
            <a:r>
              <a:rPr lang="en-GB" dirty="0">
                <a:latin typeface="Arial"/>
                <a:cs typeface="Arial"/>
              </a:rPr>
              <a:t>For that reason, TI said, the Hearing Officer’s decision was wrong, unsafe and unsatisfactory.  </a:t>
            </a:r>
            <a:endParaRPr lang="en-GB" dirty="0"/>
          </a:p>
        </p:txBody>
      </p:sp>
      <p:sp>
        <p:nvSpPr>
          <p:cNvPr id="4" name="Footer Placeholder 3">
            <a:extLst>
              <a:ext uri="{FF2B5EF4-FFF2-40B4-BE49-F238E27FC236}">
                <a16:creationId xmlns:a16="http://schemas.microsoft.com/office/drawing/2014/main" id="{968CD08D-5228-4229-AB04-C4C77C724A2B}"/>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06223814-7B58-436B-AD9E-A72D43D53A1F}"/>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85464527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9C7E3-057F-4A4F-A3F1-A4EB80577F3F}"/>
              </a:ext>
            </a:extLst>
          </p:cNvPr>
          <p:cNvSpPr>
            <a:spLocks noGrp="1"/>
          </p:cNvSpPr>
          <p:nvPr>
            <p:ph type="title"/>
          </p:nvPr>
        </p:nvSpPr>
        <p:spPr/>
        <p:txBody>
          <a:bodyPr/>
          <a:lstStyle/>
          <a:p>
            <a:pPr algn="ctr"/>
            <a:r>
              <a:rPr lang="en-GB" dirty="0"/>
              <a:t>Trump International’s Application for the Admission of Additional Evidence.</a:t>
            </a:r>
          </a:p>
        </p:txBody>
      </p:sp>
      <p:sp>
        <p:nvSpPr>
          <p:cNvPr id="3" name="Content Placeholder 2">
            <a:extLst>
              <a:ext uri="{FF2B5EF4-FFF2-40B4-BE49-F238E27FC236}">
                <a16:creationId xmlns:a16="http://schemas.microsoft.com/office/drawing/2014/main" id="{E2A5B2AB-7472-4361-AF65-005831B8D3E3}"/>
              </a:ext>
            </a:extLst>
          </p:cNvPr>
          <p:cNvSpPr>
            <a:spLocks noGrp="1"/>
          </p:cNvSpPr>
          <p:nvPr>
            <p:ph idx="1"/>
          </p:nvPr>
        </p:nvSpPr>
        <p:spPr>
          <a:xfrm>
            <a:off x="838200" y="2333625"/>
            <a:ext cx="10515600" cy="3303588"/>
          </a:xfrm>
        </p:spPr>
        <p:txBody>
          <a:bodyPr vert="horz" lIns="91440" tIns="45720" rIns="91440" bIns="45720" rtlCol="0" anchor="t">
            <a:normAutofit/>
          </a:bodyPr>
          <a:lstStyle/>
          <a:p>
            <a:r>
              <a:rPr lang="en-GB" dirty="0">
                <a:latin typeface="Arial"/>
                <a:cs typeface="Arial"/>
              </a:rPr>
              <a:t>At the same time as its appeal, Trump International applied to the court for permission to file additional evidence, namely three witness statements: </a:t>
            </a:r>
            <a:r>
              <a:rPr lang="en-GB" dirty="0" err="1">
                <a:latin typeface="Arial"/>
                <a:cs typeface="Arial"/>
              </a:rPr>
              <a:t>Gleissner</a:t>
            </a:r>
            <a:r>
              <a:rPr lang="en-GB" dirty="0">
                <a:latin typeface="Arial"/>
                <a:cs typeface="Arial"/>
              </a:rPr>
              <a:t>, Popov and Samad.</a:t>
            </a:r>
          </a:p>
          <a:p>
            <a:r>
              <a:rPr lang="en-GB" dirty="0">
                <a:latin typeface="Arial"/>
                <a:cs typeface="Arial"/>
              </a:rPr>
              <a:t>Its grounds were, again, that Trump International had not been legally represented in the proceedings before the Hearing Officer and did not realise its defence was inadequate. </a:t>
            </a:r>
            <a:endParaRPr lang="en-GB" dirty="0"/>
          </a:p>
          <a:p>
            <a:pPr marL="0" indent="0">
              <a:buNone/>
            </a:pPr>
            <a:endParaRPr lang="en-GB" dirty="0"/>
          </a:p>
          <a:p>
            <a:pPr marL="0" indent="0">
              <a:buNone/>
            </a:pPr>
            <a:endParaRPr lang="en-GB" dirty="0"/>
          </a:p>
        </p:txBody>
      </p:sp>
      <p:sp>
        <p:nvSpPr>
          <p:cNvPr id="4" name="Footer Placeholder 3">
            <a:extLst>
              <a:ext uri="{FF2B5EF4-FFF2-40B4-BE49-F238E27FC236}">
                <a16:creationId xmlns:a16="http://schemas.microsoft.com/office/drawing/2014/main" id="{75F98BFA-2F24-49F3-8AEF-18B49D77A76C}"/>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9D6D9736-CD10-4DE0-A1B5-114CCCDE951E}"/>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957757774"/>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4F73E-31F8-4BCD-82E5-531A76876D69}"/>
              </a:ext>
            </a:extLst>
          </p:cNvPr>
          <p:cNvSpPr>
            <a:spLocks noGrp="1"/>
          </p:cNvSpPr>
          <p:nvPr>
            <p:ph type="title"/>
          </p:nvPr>
        </p:nvSpPr>
        <p:spPr/>
        <p:txBody>
          <a:bodyPr>
            <a:normAutofit/>
          </a:bodyPr>
          <a:lstStyle/>
          <a:p>
            <a:pPr algn="ctr"/>
            <a:br>
              <a:rPr lang="en-US" dirty="0"/>
            </a:br>
            <a:r>
              <a:rPr lang="en-US" dirty="0"/>
              <a:t>DTTM’s Respondent’s Notice</a:t>
            </a:r>
            <a:endParaRPr lang="en-GB" dirty="0"/>
          </a:p>
        </p:txBody>
      </p:sp>
      <p:sp>
        <p:nvSpPr>
          <p:cNvPr id="3" name="Content Placeholder 2">
            <a:extLst>
              <a:ext uri="{FF2B5EF4-FFF2-40B4-BE49-F238E27FC236}">
                <a16:creationId xmlns:a16="http://schemas.microsoft.com/office/drawing/2014/main" id="{0ECF4844-3990-4D61-B7BF-3B96741A45BA}"/>
              </a:ext>
            </a:extLst>
          </p:cNvPr>
          <p:cNvSpPr>
            <a:spLocks noGrp="1"/>
          </p:cNvSpPr>
          <p:nvPr>
            <p:ph idx="1"/>
          </p:nvPr>
        </p:nvSpPr>
        <p:spPr/>
        <p:txBody>
          <a:bodyPr vert="horz" lIns="91440" tIns="45720" rIns="91440" bIns="45720" rtlCol="0" anchor="t">
            <a:normAutofit lnSpcReduction="10000"/>
          </a:bodyPr>
          <a:lstStyle/>
          <a:p>
            <a:pPr marL="0" indent="0">
              <a:buNone/>
            </a:pPr>
            <a:r>
              <a:rPr lang="en-GB" dirty="0"/>
              <a:t>DTTM filed a Respondent’s Notice.  It said that:</a:t>
            </a:r>
          </a:p>
          <a:p>
            <a:pPr marL="0" indent="0">
              <a:buNone/>
            </a:pPr>
            <a:endParaRPr lang="en-GB" dirty="0"/>
          </a:p>
          <a:p>
            <a:pPr lvl="1"/>
            <a:r>
              <a:rPr lang="en-GB" dirty="0">
                <a:latin typeface="Arial"/>
                <a:cs typeface="Arial"/>
              </a:rPr>
              <a:t>The Hearing Officer was right to have refused the application and to have awarded indemnity costs, on the basis of bad faith.</a:t>
            </a:r>
          </a:p>
          <a:p>
            <a:pPr lvl="1"/>
            <a:endParaRPr lang="en-GB" dirty="0"/>
          </a:p>
          <a:p>
            <a:pPr lvl="1"/>
            <a:r>
              <a:rPr lang="en-GB" dirty="0"/>
              <a:t>But the Hearing Officer should </a:t>
            </a:r>
            <a:r>
              <a:rPr lang="en-GB" b="1" u="sng" dirty="0"/>
              <a:t>additionally</a:t>
            </a:r>
            <a:r>
              <a:rPr lang="en-GB" dirty="0"/>
              <a:t> have found that the application was objectionable under the other pleaded grounds. </a:t>
            </a:r>
          </a:p>
          <a:p>
            <a:pPr lvl="1"/>
            <a:endParaRPr lang="en-GB" dirty="0"/>
          </a:p>
          <a:p>
            <a:pPr lvl="1"/>
            <a:r>
              <a:rPr lang="en-GB" dirty="0">
                <a:latin typeface="Arial"/>
                <a:cs typeface="Arial"/>
              </a:rPr>
              <a:t>Trump International’s additional evidence should not be admitted.</a:t>
            </a:r>
          </a:p>
          <a:p>
            <a:pPr marL="457200" lvl="1" indent="0">
              <a:buNone/>
            </a:pPr>
            <a:endParaRPr lang="en-GB" dirty="0"/>
          </a:p>
          <a:p>
            <a:pPr lvl="1"/>
            <a:r>
              <a:rPr lang="en-GB" dirty="0"/>
              <a:t>DTTM intended to apply for security for its costs.</a:t>
            </a:r>
          </a:p>
        </p:txBody>
      </p:sp>
      <p:sp>
        <p:nvSpPr>
          <p:cNvPr id="4" name="Footer Placeholder 3">
            <a:extLst>
              <a:ext uri="{FF2B5EF4-FFF2-40B4-BE49-F238E27FC236}">
                <a16:creationId xmlns:a16="http://schemas.microsoft.com/office/drawing/2014/main" id="{E9A0B7F1-278F-4CE7-B2B1-61CF8D10FD7A}"/>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AE7ACA5E-7E4C-47FD-848C-95CF79B0F4A6}"/>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56835108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EDA3F-FA4B-47DC-84A2-254F392FDBBF}"/>
              </a:ext>
            </a:extLst>
          </p:cNvPr>
          <p:cNvSpPr>
            <a:spLocks noGrp="1"/>
          </p:cNvSpPr>
          <p:nvPr>
            <p:ph type="title"/>
          </p:nvPr>
        </p:nvSpPr>
        <p:spPr/>
        <p:txBody>
          <a:bodyPr/>
          <a:lstStyle/>
          <a:p>
            <a:pPr algn="ctr"/>
            <a:r>
              <a:rPr lang="en-GB" dirty="0"/>
              <a:t>DTTM’s application for security for its costs</a:t>
            </a:r>
          </a:p>
        </p:txBody>
      </p:sp>
      <p:sp>
        <p:nvSpPr>
          <p:cNvPr id="3" name="Content Placeholder 2">
            <a:extLst>
              <a:ext uri="{FF2B5EF4-FFF2-40B4-BE49-F238E27FC236}">
                <a16:creationId xmlns:a16="http://schemas.microsoft.com/office/drawing/2014/main" id="{F4834F8B-A41B-49EA-8164-4350E99032BA}"/>
              </a:ext>
            </a:extLst>
          </p:cNvPr>
          <p:cNvSpPr>
            <a:spLocks noGrp="1"/>
          </p:cNvSpPr>
          <p:nvPr>
            <p:ph idx="1"/>
          </p:nvPr>
        </p:nvSpPr>
        <p:spPr/>
        <p:txBody>
          <a:bodyPr vert="horz" lIns="91440" tIns="45720" rIns="91440" bIns="45720" rtlCol="0" anchor="t">
            <a:normAutofit fontScale="92500" lnSpcReduction="20000"/>
          </a:bodyPr>
          <a:lstStyle/>
          <a:p>
            <a:r>
              <a:rPr lang="en-GB" dirty="0"/>
              <a:t>DTTM sought security for its costs of £50k on the basis:</a:t>
            </a:r>
          </a:p>
          <a:p>
            <a:pPr marL="0" indent="0">
              <a:buNone/>
            </a:pPr>
            <a:endParaRPr lang="en-GB" dirty="0"/>
          </a:p>
          <a:p>
            <a:pPr lvl="1"/>
            <a:r>
              <a:rPr lang="en-GB" dirty="0"/>
              <a:t>Trump International Limited had no assets and apparently no means of paying any costs award.</a:t>
            </a:r>
          </a:p>
          <a:p>
            <a:pPr marL="457200" lvl="1" indent="0">
              <a:buNone/>
            </a:pPr>
            <a:endParaRPr lang="en-GB" dirty="0"/>
          </a:p>
          <a:p>
            <a:pPr lvl="1"/>
            <a:r>
              <a:rPr lang="en-GB" dirty="0">
                <a:latin typeface="Arial"/>
                <a:cs typeface="Arial"/>
              </a:rPr>
              <a:t>There was evidence that other companies controlled by Michael </a:t>
            </a:r>
            <a:r>
              <a:rPr lang="en-GB" dirty="0" err="1">
                <a:latin typeface="Arial"/>
                <a:cs typeface="Arial"/>
              </a:rPr>
              <a:t>Gleissner</a:t>
            </a:r>
            <a:r>
              <a:rPr lang="en-GB" dirty="0">
                <a:latin typeface="Arial"/>
                <a:cs typeface="Arial"/>
              </a:rPr>
              <a:t>, which had been involved in IPO proceedings, had not paid corresponding IPO costs orders made against them.</a:t>
            </a:r>
          </a:p>
          <a:p>
            <a:pPr lvl="1"/>
            <a:endParaRPr lang="en-GB" dirty="0"/>
          </a:p>
          <a:p>
            <a:r>
              <a:rPr lang="en-GB" dirty="0">
                <a:latin typeface="Arial"/>
                <a:cs typeface="Arial"/>
              </a:rPr>
              <a:t>After several exchanges of correspondence between the parties this was eventually agreed by way of a consent order requiring that within 7 days Trump International pay into Court the amount of £50k.  </a:t>
            </a:r>
            <a:endParaRPr lang="en-GB" dirty="0"/>
          </a:p>
        </p:txBody>
      </p:sp>
      <p:sp>
        <p:nvSpPr>
          <p:cNvPr id="4" name="Footer Placeholder 3">
            <a:extLst>
              <a:ext uri="{FF2B5EF4-FFF2-40B4-BE49-F238E27FC236}">
                <a16:creationId xmlns:a16="http://schemas.microsoft.com/office/drawing/2014/main" id="{C26A53F5-6AD1-4752-B374-5B081E75FE68}"/>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51B793A5-4854-43D9-89E6-76D58C8B5DAD}"/>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144053467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Six key differences between Court and Appointed Person appeals</a:t>
            </a:r>
          </a:p>
        </p:txBody>
      </p:sp>
      <p:sp>
        <p:nvSpPr>
          <p:cNvPr id="3" name="Content Placeholder 2"/>
          <p:cNvSpPr>
            <a:spLocks noGrp="1"/>
          </p:cNvSpPr>
          <p:nvPr>
            <p:ph idx="1"/>
          </p:nvPr>
        </p:nvSpPr>
        <p:spPr>
          <a:xfrm>
            <a:off x="1327354" y="1690688"/>
            <a:ext cx="10026445" cy="4485387"/>
          </a:xfrm>
        </p:spPr>
        <p:txBody>
          <a:bodyPr vert="horz" lIns="91440" tIns="45720" rIns="91440" bIns="45720" rtlCol="0" anchor="t">
            <a:normAutofit fontScale="85000" lnSpcReduction="10000"/>
          </a:bodyPr>
          <a:lstStyle/>
          <a:p>
            <a:r>
              <a:rPr lang="en-US" sz="2000" u="sng" dirty="0"/>
              <a:t>Costs</a:t>
            </a:r>
            <a:r>
              <a:rPr lang="en-US" sz="2000" dirty="0"/>
              <a:t> – Four or five times plus, more expensive than AP appeal </a:t>
            </a:r>
            <a:endParaRPr lang="en-US" sz="2000" dirty="0">
              <a:cs typeface="Calibri"/>
            </a:endParaRPr>
          </a:p>
          <a:p>
            <a:pPr marL="0" indent="0">
              <a:buNone/>
            </a:pPr>
            <a:r>
              <a:rPr lang="en-US" sz="2000" dirty="0"/>
              <a:t>	But may recover those costs if successful.</a:t>
            </a:r>
            <a:endParaRPr lang="en-US" sz="2000" dirty="0">
              <a:cs typeface="Calibri"/>
            </a:endParaRPr>
          </a:p>
          <a:p>
            <a:r>
              <a:rPr lang="en-US" sz="2000" u="sng" dirty="0"/>
              <a:t>Costs Liability </a:t>
            </a:r>
            <a:r>
              <a:rPr lang="en-US" sz="2000" dirty="0"/>
              <a:t>- Immediate and increasing liability to other party’s actual costs in HC.   </a:t>
            </a:r>
            <a:endParaRPr lang="en-US" sz="2000" dirty="0">
              <a:cs typeface="Calibri"/>
            </a:endParaRPr>
          </a:p>
          <a:p>
            <a:pPr marL="0" indent="0">
              <a:buNone/>
            </a:pPr>
            <a:r>
              <a:rPr lang="en-US" sz="2000" dirty="0"/>
              <a:t>	Whereas generally, only “token” costs awarded by AP.</a:t>
            </a:r>
            <a:endParaRPr lang="en-US" sz="2000" dirty="0">
              <a:cs typeface="Calibri"/>
            </a:endParaRPr>
          </a:p>
          <a:p>
            <a:r>
              <a:rPr lang="en-US" sz="2000" u="sng" dirty="0"/>
              <a:t>Procedure</a:t>
            </a:r>
            <a:r>
              <a:rPr lang="en-US" sz="2000" dirty="0"/>
              <a:t> - More complex in HC appeals and, sanctions for getting it wrong, greater.  </a:t>
            </a:r>
            <a:endParaRPr lang="en-US" sz="2000" dirty="0">
              <a:cs typeface="Calibri"/>
            </a:endParaRPr>
          </a:p>
          <a:p>
            <a:pPr marL="0" indent="0">
              <a:buNone/>
            </a:pPr>
            <a:r>
              <a:rPr lang="en-US" sz="2000" dirty="0"/>
              <a:t>	Whereas generally straightforward before AP.</a:t>
            </a:r>
            <a:endParaRPr lang="en-US" sz="2000" dirty="0">
              <a:cs typeface="Calibri"/>
            </a:endParaRPr>
          </a:p>
          <a:p>
            <a:r>
              <a:rPr lang="en-US" sz="2000" u="sng" dirty="0"/>
              <a:t>Further appeal </a:t>
            </a:r>
            <a:r>
              <a:rPr lang="en-US" sz="2000" dirty="0"/>
              <a:t>to Court of Appeal available, if leave granted, in HC proceedings. </a:t>
            </a:r>
            <a:endParaRPr lang="en-US" sz="2000" dirty="0">
              <a:cs typeface="Calibri"/>
            </a:endParaRPr>
          </a:p>
          <a:p>
            <a:pPr marL="0" indent="0">
              <a:buNone/>
            </a:pPr>
            <a:r>
              <a:rPr lang="en-US" sz="2000" dirty="0"/>
              <a:t>	Whereas not available in AP proceedings - decision final.</a:t>
            </a:r>
            <a:r>
              <a:rPr lang="en-US" sz="2000" u="sng" dirty="0"/>
              <a:t> </a:t>
            </a:r>
          </a:p>
          <a:p>
            <a:r>
              <a:rPr lang="en-US" sz="2000" u="sng" dirty="0"/>
              <a:t>Interim relief </a:t>
            </a:r>
            <a:r>
              <a:rPr lang="en-US" sz="2000" dirty="0"/>
              <a:t>available in HC proceedings.</a:t>
            </a:r>
            <a:endParaRPr lang="en-US" sz="2000" dirty="0">
              <a:cs typeface="Calibri"/>
            </a:endParaRPr>
          </a:p>
          <a:p>
            <a:pPr marL="457200" lvl="1" indent="0">
              <a:buNone/>
            </a:pPr>
            <a:r>
              <a:rPr lang="en-US" sz="2000" dirty="0"/>
              <a:t>	Whereas not always readily available or relevant in AP proceedings</a:t>
            </a:r>
            <a:endParaRPr lang="en-US" sz="2000" dirty="0">
              <a:cs typeface="Calibri"/>
            </a:endParaRPr>
          </a:p>
          <a:p>
            <a:r>
              <a:rPr lang="en-US" sz="2000" u="sng" dirty="0"/>
              <a:t>Representation</a:t>
            </a:r>
            <a:r>
              <a:rPr lang="en-US" sz="2000" dirty="0"/>
              <a:t> by independent counsel the norm in HC proceedings.</a:t>
            </a:r>
            <a:endParaRPr lang="en-US" sz="2000" dirty="0">
              <a:cs typeface="Calibri"/>
            </a:endParaRPr>
          </a:p>
          <a:p>
            <a:pPr marL="0" indent="0">
              <a:buNone/>
            </a:pPr>
            <a:r>
              <a:rPr lang="en-US" sz="2000" dirty="0"/>
              <a:t>	Not always in AP proceedings.</a:t>
            </a:r>
          </a:p>
          <a:p>
            <a:pPr marL="0" indent="0">
              <a:buNone/>
            </a:pPr>
            <a:r>
              <a:rPr lang="en-US" sz="2000" dirty="0">
                <a:latin typeface="Arial"/>
                <a:cs typeface="Calibri"/>
              </a:rPr>
              <a:t>BUT : Test before both tribunals is the same.  Appellant must demonstrate that the Hearing Officer was “WRONG” or there was a serious procedural or other regularity in the proceedings below. </a:t>
            </a:r>
            <a:endParaRPr lang="en-US" sz="2000" dirty="0">
              <a:cs typeface="Calibri"/>
            </a:endParaRPr>
          </a:p>
          <a:p>
            <a:endParaRPr lang="en-US" sz="2200"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054A55F4-51F0-48D9-9440-960318CA9643}"/>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28B079FA-FD70-4B4E-8FE3-E99282F1C12D}"/>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842932197"/>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0886C-C249-4561-A6C5-823E774A7B79}"/>
              </a:ext>
            </a:extLst>
          </p:cNvPr>
          <p:cNvSpPr>
            <a:spLocks noGrp="1"/>
          </p:cNvSpPr>
          <p:nvPr>
            <p:ph type="title"/>
          </p:nvPr>
        </p:nvSpPr>
        <p:spPr/>
        <p:txBody>
          <a:bodyPr/>
          <a:lstStyle/>
          <a:p>
            <a:pPr algn="ctr"/>
            <a:r>
              <a:rPr lang="en-GB" dirty="0"/>
              <a:t>Trump International’s </a:t>
            </a:r>
            <a:br>
              <a:rPr lang="en-GB" dirty="0"/>
            </a:br>
            <a:r>
              <a:rPr lang="en-GB" dirty="0"/>
              <a:t>Application for a stay of the appeal</a:t>
            </a:r>
          </a:p>
        </p:txBody>
      </p:sp>
      <p:sp>
        <p:nvSpPr>
          <p:cNvPr id="3" name="Content Placeholder 2">
            <a:extLst>
              <a:ext uri="{FF2B5EF4-FFF2-40B4-BE49-F238E27FC236}">
                <a16:creationId xmlns:a16="http://schemas.microsoft.com/office/drawing/2014/main" id="{6339AE49-DF17-4E39-8196-CD92C8ED9DBB}"/>
              </a:ext>
            </a:extLst>
          </p:cNvPr>
          <p:cNvSpPr>
            <a:spLocks noGrp="1"/>
          </p:cNvSpPr>
          <p:nvPr>
            <p:ph idx="1"/>
          </p:nvPr>
        </p:nvSpPr>
        <p:spPr/>
        <p:txBody>
          <a:bodyPr vert="horz" lIns="91440" tIns="45720" rIns="91440" bIns="45720" rtlCol="0" anchor="t">
            <a:normAutofit lnSpcReduction="10000"/>
          </a:bodyPr>
          <a:lstStyle/>
          <a:p>
            <a:r>
              <a:rPr lang="en-GB" b="1" dirty="0">
                <a:latin typeface="Arial"/>
                <a:cs typeface="Arial"/>
              </a:rPr>
              <a:t>October 2018</a:t>
            </a:r>
            <a:r>
              <a:rPr lang="en-GB" dirty="0">
                <a:latin typeface="Arial"/>
                <a:cs typeface="Arial"/>
              </a:rPr>
              <a:t> - Trump International sought consent from DTTM for a stay of the appeal proceedings pending outcome of the reference to the CJEU in </a:t>
            </a:r>
            <a:r>
              <a:rPr lang="en-GB" i="1" u="sng" dirty="0">
                <a:latin typeface="Arial"/>
                <a:cs typeface="Arial"/>
              </a:rPr>
              <a:t>Sky v </a:t>
            </a:r>
            <a:r>
              <a:rPr lang="en-GB" i="1" u="sng" dirty="0" err="1">
                <a:latin typeface="Arial"/>
                <a:cs typeface="Arial"/>
              </a:rPr>
              <a:t>Skykick</a:t>
            </a:r>
            <a:r>
              <a:rPr lang="en-GB" dirty="0">
                <a:latin typeface="Arial"/>
                <a:cs typeface="Arial"/>
              </a:rPr>
              <a:t>.  </a:t>
            </a:r>
            <a:endParaRPr lang="en-GB" dirty="0"/>
          </a:p>
          <a:p>
            <a:r>
              <a:rPr lang="en-GB" b="1" dirty="0">
                <a:latin typeface="Arial"/>
                <a:cs typeface="Arial"/>
              </a:rPr>
              <a:t>October 2018</a:t>
            </a:r>
            <a:r>
              <a:rPr lang="en-GB" dirty="0">
                <a:latin typeface="Arial"/>
                <a:cs typeface="Arial"/>
              </a:rPr>
              <a:t> - DTTM refused its consent on grounds that Hearing Officer’s decision was not based on lack of genuine intent to use ("Bad Faith II")  but wrongful intention to interfere in DTTM/Donald Trump’s business ("Bad Faith I")</a:t>
            </a:r>
          </a:p>
          <a:p>
            <a:r>
              <a:rPr lang="en-GB" b="1" dirty="0">
                <a:latin typeface="Arial"/>
                <a:cs typeface="Arial"/>
              </a:rPr>
              <a:t>October 2018</a:t>
            </a:r>
            <a:r>
              <a:rPr lang="en-GB" dirty="0">
                <a:latin typeface="Arial"/>
                <a:cs typeface="Arial"/>
              </a:rPr>
              <a:t> – Trump International instructed independent counsel.  It filed and served an interim application for a stay with its statement of case, supporting witness statement of its solicitor, and draft order.</a:t>
            </a:r>
          </a:p>
          <a:p>
            <a:pPr marL="0" indent="0">
              <a:buNone/>
            </a:pPr>
            <a:endParaRPr lang="en-GB" dirty="0"/>
          </a:p>
        </p:txBody>
      </p:sp>
      <p:sp>
        <p:nvSpPr>
          <p:cNvPr id="4" name="Footer Placeholder 3">
            <a:extLst>
              <a:ext uri="{FF2B5EF4-FFF2-40B4-BE49-F238E27FC236}">
                <a16:creationId xmlns:a16="http://schemas.microsoft.com/office/drawing/2014/main" id="{50042B3E-A146-45B9-9452-7FB0FC999232}"/>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C5EEE86B-4260-4971-9755-88624004F846}"/>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686899342"/>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E2A93-0954-4071-A0C1-BCCFFFBD4A9B}"/>
              </a:ext>
            </a:extLst>
          </p:cNvPr>
          <p:cNvSpPr>
            <a:spLocks noGrp="1"/>
          </p:cNvSpPr>
          <p:nvPr>
            <p:ph type="title"/>
          </p:nvPr>
        </p:nvSpPr>
        <p:spPr/>
        <p:txBody>
          <a:bodyPr/>
          <a:lstStyle/>
          <a:p>
            <a:pPr algn="ctr"/>
            <a:r>
              <a:rPr lang="en-GB" dirty="0"/>
              <a:t>The Hearing on the application </a:t>
            </a:r>
            <a:br>
              <a:rPr lang="en-GB" dirty="0"/>
            </a:br>
            <a:r>
              <a:rPr lang="en-GB" dirty="0"/>
              <a:t>for a stay I</a:t>
            </a:r>
          </a:p>
        </p:txBody>
      </p:sp>
      <p:sp>
        <p:nvSpPr>
          <p:cNvPr id="3" name="Content Placeholder 2">
            <a:extLst>
              <a:ext uri="{FF2B5EF4-FFF2-40B4-BE49-F238E27FC236}">
                <a16:creationId xmlns:a16="http://schemas.microsoft.com/office/drawing/2014/main" id="{E7D550E8-1D5D-4318-8686-DBEB182E19A9}"/>
              </a:ext>
            </a:extLst>
          </p:cNvPr>
          <p:cNvSpPr>
            <a:spLocks noGrp="1"/>
          </p:cNvSpPr>
          <p:nvPr>
            <p:ph idx="1"/>
          </p:nvPr>
        </p:nvSpPr>
        <p:spPr/>
        <p:txBody>
          <a:bodyPr vert="horz" lIns="91440" tIns="45720" rIns="91440" bIns="45720" rtlCol="0" anchor="t">
            <a:normAutofit fontScale="92500" lnSpcReduction="10000"/>
          </a:bodyPr>
          <a:lstStyle/>
          <a:p>
            <a:r>
              <a:rPr lang="en-GB" b="1" dirty="0">
                <a:latin typeface="Arial"/>
                <a:cs typeface="Arial"/>
              </a:rPr>
              <a:t>November 2018.</a:t>
            </a:r>
            <a:r>
              <a:rPr lang="en-GB" dirty="0">
                <a:latin typeface="Arial"/>
                <a:cs typeface="Arial"/>
              </a:rPr>
              <a:t>  The hearing on Trump International’s application for a stay listed for 17th December 2018 before a High Court judge with an estimate of 1.5 hours. </a:t>
            </a:r>
            <a:endParaRPr lang="en-GB" dirty="0"/>
          </a:p>
          <a:p>
            <a:r>
              <a:rPr lang="en-GB" b="1" dirty="0">
                <a:latin typeface="Arial"/>
                <a:cs typeface="Arial"/>
              </a:rPr>
              <a:t>November 2018</a:t>
            </a:r>
            <a:r>
              <a:rPr lang="en-GB" dirty="0">
                <a:latin typeface="Arial"/>
                <a:cs typeface="Arial"/>
              </a:rPr>
              <a:t>.  DTTM writes to the court ahead of the hearing confirming:</a:t>
            </a:r>
          </a:p>
          <a:p>
            <a:pPr lvl="1"/>
            <a:r>
              <a:rPr lang="en-GB" dirty="0"/>
              <a:t>It would resist the stay.</a:t>
            </a:r>
          </a:p>
          <a:p>
            <a:pPr lvl="1"/>
            <a:r>
              <a:rPr lang="en-GB" dirty="0"/>
              <a:t>It was content on the statements of case and the evidence already in the appeal.</a:t>
            </a:r>
          </a:p>
          <a:p>
            <a:r>
              <a:rPr lang="en-GB" b="1" dirty="0">
                <a:latin typeface="Arial"/>
                <a:cs typeface="Arial"/>
              </a:rPr>
              <a:t>December 2018</a:t>
            </a:r>
            <a:r>
              <a:rPr lang="en-GB" dirty="0">
                <a:latin typeface="Arial"/>
                <a:cs typeface="Arial"/>
              </a:rPr>
              <a:t>.  Mr. Justice Mann appointed to hear the application.</a:t>
            </a:r>
          </a:p>
          <a:p>
            <a:r>
              <a:rPr lang="en-GB" b="1" dirty="0">
                <a:latin typeface="Arial"/>
                <a:cs typeface="Arial"/>
              </a:rPr>
              <a:t>December 2018</a:t>
            </a:r>
            <a:r>
              <a:rPr lang="en-GB" dirty="0">
                <a:latin typeface="Arial"/>
                <a:cs typeface="Arial"/>
              </a:rPr>
              <a:t>.  Skeleton arguments exchanged and sent to Mr. Justice Mann’s clerk. </a:t>
            </a:r>
            <a:endParaRPr lang="en-GB" dirty="0"/>
          </a:p>
          <a:p>
            <a:endParaRPr lang="en-GB" dirty="0"/>
          </a:p>
        </p:txBody>
      </p:sp>
      <p:sp>
        <p:nvSpPr>
          <p:cNvPr id="4" name="Footer Placeholder 3">
            <a:extLst>
              <a:ext uri="{FF2B5EF4-FFF2-40B4-BE49-F238E27FC236}">
                <a16:creationId xmlns:a16="http://schemas.microsoft.com/office/drawing/2014/main" id="{05B47E58-88A2-4945-827C-54977DB6F80D}"/>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EF564AD8-7EB2-4B81-BBBB-E252B3A8AE6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570391345"/>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477CE-E968-402C-A954-BB068821F7AD}"/>
              </a:ext>
            </a:extLst>
          </p:cNvPr>
          <p:cNvSpPr>
            <a:spLocks noGrp="1"/>
          </p:cNvSpPr>
          <p:nvPr>
            <p:ph type="title"/>
          </p:nvPr>
        </p:nvSpPr>
        <p:spPr/>
        <p:txBody>
          <a:bodyPr/>
          <a:lstStyle/>
          <a:p>
            <a:pPr algn="ctr"/>
            <a:r>
              <a:rPr lang="en-GB" dirty="0"/>
              <a:t>The Hearing on the application </a:t>
            </a:r>
            <a:br>
              <a:rPr lang="en-GB" dirty="0"/>
            </a:br>
            <a:r>
              <a:rPr lang="en-GB" dirty="0"/>
              <a:t>for a stay II</a:t>
            </a:r>
          </a:p>
        </p:txBody>
      </p:sp>
      <p:sp>
        <p:nvSpPr>
          <p:cNvPr id="3" name="Content Placeholder 2">
            <a:extLst>
              <a:ext uri="{FF2B5EF4-FFF2-40B4-BE49-F238E27FC236}">
                <a16:creationId xmlns:a16="http://schemas.microsoft.com/office/drawing/2014/main" id="{B6671153-80A0-4740-A9DF-F419495B2D8A}"/>
              </a:ext>
            </a:extLst>
          </p:cNvPr>
          <p:cNvSpPr>
            <a:spLocks noGrp="1"/>
          </p:cNvSpPr>
          <p:nvPr>
            <p:ph idx="1"/>
          </p:nvPr>
        </p:nvSpPr>
        <p:spPr/>
        <p:txBody>
          <a:bodyPr vert="horz" lIns="91440" tIns="45720" rIns="91440" bIns="45720" rtlCol="0" anchor="t">
            <a:normAutofit/>
          </a:bodyPr>
          <a:lstStyle/>
          <a:p>
            <a:r>
              <a:rPr lang="en-GB" dirty="0">
                <a:latin typeface="Arial"/>
                <a:cs typeface="Arial"/>
              </a:rPr>
              <a:t>17 December 2018:  Hearing takes place before HH Deputy Judge Caddick in morning.  </a:t>
            </a:r>
            <a:endParaRPr lang="en-GB"/>
          </a:p>
          <a:p>
            <a:r>
              <a:rPr lang="en-GB" dirty="0">
                <a:latin typeface="Arial"/>
                <a:cs typeface="Arial"/>
              </a:rPr>
              <a:t>Caddick DJ calls back the parties in the afternoon and gives ex-tempore judgment refusing stay on basis that </a:t>
            </a:r>
            <a:r>
              <a:rPr lang="en-GB" u="sng" dirty="0">
                <a:latin typeface="Arial"/>
                <a:cs typeface="Arial"/>
              </a:rPr>
              <a:t>Sky v </a:t>
            </a:r>
            <a:r>
              <a:rPr lang="en-GB" u="sng" dirty="0" err="1">
                <a:latin typeface="Arial"/>
                <a:cs typeface="Arial"/>
              </a:rPr>
              <a:t>Skykick</a:t>
            </a:r>
            <a:r>
              <a:rPr lang="en-GB" u="sng" dirty="0">
                <a:latin typeface="Arial"/>
                <a:cs typeface="Arial"/>
              </a:rPr>
              <a:t> </a:t>
            </a:r>
            <a:r>
              <a:rPr lang="en-GB" dirty="0">
                <a:latin typeface="Arial"/>
                <a:cs typeface="Arial"/>
              </a:rPr>
              <a:t>not relevant to determination of the appeal. </a:t>
            </a:r>
            <a:endParaRPr lang="en-GB" dirty="0"/>
          </a:p>
          <a:p>
            <a:r>
              <a:rPr lang="en-GB" dirty="0">
                <a:latin typeface="Arial"/>
                <a:cs typeface="Arial"/>
              </a:rPr>
              <a:t>DTTM asks for and is awarded summary assessment of costs in amount of £6k.</a:t>
            </a:r>
          </a:p>
          <a:p>
            <a:r>
              <a:rPr lang="en-GB" dirty="0">
                <a:latin typeface="Arial"/>
                <a:cs typeface="Arial"/>
              </a:rPr>
              <a:t>TI prepares and agrees corresponding order with DTTM.</a:t>
            </a:r>
          </a:p>
          <a:p>
            <a:endParaRPr lang="en-GB" dirty="0"/>
          </a:p>
        </p:txBody>
      </p:sp>
      <p:sp>
        <p:nvSpPr>
          <p:cNvPr id="4" name="Footer Placeholder 3">
            <a:extLst>
              <a:ext uri="{FF2B5EF4-FFF2-40B4-BE49-F238E27FC236}">
                <a16:creationId xmlns:a16="http://schemas.microsoft.com/office/drawing/2014/main" id="{BF035EE6-74F8-41DC-B31B-7E079AA2C981}"/>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81B3F704-9B7A-41EF-9559-E288194C4F3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95996474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C679B-C793-4FB7-BFB6-174A720554D5}"/>
              </a:ext>
            </a:extLst>
          </p:cNvPr>
          <p:cNvSpPr>
            <a:spLocks noGrp="1"/>
          </p:cNvSpPr>
          <p:nvPr>
            <p:ph type="title"/>
          </p:nvPr>
        </p:nvSpPr>
        <p:spPr/>
        <p:txBody>
          <a:bodyPr/>
          <a:lstStyle/>
          <a:p>
            <a:pPr algn="ctr"/>
            <a:r>
              <a:rPr lang="en-GB" dirty="0"/>
              <a:t>Listing of appeal hearing and IPO’s intervention</a:t>
            </a:r>
          </a:p>
        </p:txBody>
      </p:sp>
      <p:sp>
        <p:nvSpPr>
          <p:cNvPr id="3" name="Content Placeholder 2">
            <a:extLst>
              <a:ext uri="{FF2B5EF4-FFF2-40B4-BE49-F238E27FC236}">
                <a16:creationId xmlns:a16="http://schemas.microsoft.com/office/drawing/2014/main" id="{50ED45F9-498B-480A-8511-9B9EC729CCB2}"/>
              </a:ext>
            </a:extLst>
          </p:cNvPr>
          <p:cNvSpPr>
            <a:spLocks noGrp="1"/>
          </p:cNvSpPr>
          <p:nvPr>
            <p:ph idx="1"/>
          </p:nvPr>
        </p:nvSpPr>
        <p:spPr/>
        <p:txBody>
          <a:bodyPr vert="horz" lIns="91440" tIns="45720" rIns="91440" bIns="45720" rtlCol="0" anchor="t">
            <a:normAutofit fontScale="92500" lnSpcReduction="20000"/>
          </a:bodyPr>
          <a:lstStyle/>
          <a:p>
            <a:r>
              <a:rPr lang="en-GB" dirty="0">
                <a:latin typeface="Arial"/>
                <a:cs typeface="Arial"/>
              </a:rPr>
              <a:t>Appeal hearing had previously been listed for three day window commencing 27</a:t>
            </a:r>
            <a:r>
              <a:rPr lang="en-GB" baseline="30000" dirty="0">
                <a:latin typeface="Arial"/>
                <a:cs typeface="Arial"/>
              </a:rPr>
              <a:t>th</a:t>
            </a:r>
            <a:r>
              <a:rPr lang="en-GB" dirty="0">
                <a:latin typeface="Arial"/>
                <a:cs typeface="Arial"/>
              </a:rPr>
              <a:t> February.</a:t>
            </a:r>
          </a:p>
          <a:p>
            <a:r>
              <a:rPr lang="en-GB" dirty="0">
                <a:latin typeface="Arial"/>
                <a:cs typeface="Arial"/>
              </a:rPr>
              <a:t>Two weeks before the hearing, Treasury Solicitor’s Office contacted the parties on behalf of the IPO asking for consent to intervene and make submissions at the hearing. </a:t>
            </a:r>
            <a:endParaRPr lang="en-GB" dirty="0"/>
          </a:p>
          <a:p>
            <a:r>
              <a:rPr lang="en-GB" dirty="0">
                <a:latin typeface="Arial"/>
                <a:cs typeface="Arial"/>
              </a:rPr>
              <a:t>DTTM granted its consent in return for confirmation that it would not be subject to IPO’s costs. </a:t>
            </a:r>
            <a:endParaRPr lang="en-GB" dirty="0"/>
          </a:p>
          <a:p>
            <a:r>
              <a:rPr lang="en-GB" dirty="0"/>
              <a:t>Nicholas Saunders QC appointed by IPO to act on its behalf and to attend hearing.  </a:t>
            </a:r>
          </a:p>
          <a:p>
            <a:r>
              <a:rPr lang="en-GB" dirty="0">
                <a:latin typeface="Arial"/>
                <a:cs typeface="Arial"/>
              </a:rPr>
              <a:t>Prior to hearing, DTTM organised transcript of ex-tempore judgment of Caddick DJ in TI’s failed application for a stay in case TI should make a further stay application.    DTTM has that transcript included in the updated Appeal Hearing bundle. </a:t>
            </a:r>
            <a:endParaRPr lang="en-GB" dirty="0"/>
          </a:p>
        </p:txBody>
      </p:sp>
      <p:sp>
        <p:nvSpPr>
          <p:cNvPr id="4" name="Footer Placeholder 3">
            <a:extLst>
              <a:ext uri="{FF2B5EF4-FFF2-40B4-BE49-F238E27FC236}">
                <a16:creationId xmlns:a16="http://schemas.microsoft.com/office/drawing/2014/main" id="{F3B6372D-D626-4698-866E-D146EC813515}"/>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860A8B49-4DB4-4C51-BBF6-04DE8B300CB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4098152915"/>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822D7-063A-41FC-96A5-4DAE6F59D305}"/>
              </a:ext>
            </a:extLst>
          </p:cNvPr>
          <p:cNvSpPr>
            <a:spLocks noGrp="1"/>
          </p:cNvSpPr>
          <p:nvPr>
            <p:ph type="title"/>
          </p:nvPr>
        </p:nvSpPr>
        <p:spPr/>
        <p:txBody>
          <a:bodyPr/>
          <a:lstStyle/>
          <a:p>
            <a:pPr algn="ctr"/>
            <a:r>
              <a:rPr lang="en-GB" dirty="0"/>
              <a:t>Appeal Hearing</a:t>
            </a:r>
          </a:p>
        </p:txBody>
      </p:sp>
      <p:sp>
        <p:nvSpPr>
          <p:cNvPr id="3" name="Content Placeholder 2">
            <a:extLst>
              <a:ext uri="{FF2B5EF4-FFF2-40B4-BE49-F238E27FC236}">
                <a16:creationId xmlns:a16="http://schemas.microsoft.com/office/drawing/2014/main" id="{AAF4842E-0FBD-4FBE-9133-86241AF8D304}"/>
              </a:ext>
            </a:extLst>
          </p:cNvPr>
          <p:cNvSpPr>
            <a:spLocks noGrp="1"/>
          </p:cNvSpPr>
          <p:nvPr>
            <p:ph idx="1"/>
          </p:nvPr>
        </p:nvSpPr>
        <p:spPr/>
        <p:txBody>
          <a:bodyPr vert="horz" lIns="91440" tIns="45720" rIns="91440" bIns="45720" rtlCol="0" anchor="t">
            <a:normAutofit/>
          </a:bodyPr>
          <a:lstStyle/>
          <a:p>
            <a:r>
              <a:rPr lang="en-GB" dirty="0"/>
              <a:t>All 3 parties represented at the hearing, Trump International, DTTM and the UK IPO.</a:t>
            </a:r>
          </a:p>
          <a:p>
            <a:r>
              <a:rPr lang="en-GB" dirty="0"/>
              <a:t>Hearing held before Mr. Justice </a:t>
            </a:r>
            <a:r>
              <a:rPr lang="en-GB" dirty="0" err="1"/>
              <a:t>Carr</a:t>
            </a:r>
            <a:r>
              <a:rPr lang="en-GB" dirty="0"/>
              <a:t>.</a:t>
            </a:r>
          </a:p>
          <a:p>
            <a:r>
              <a:rPr lang="en-GB" dirty="0">
                <a:latin typeface="Arial"/>
                <a:cs typeface="Arial"/>
              </a:rPr>
              <a:t>Hearing lasts a day. </a:t>
            </a:r>
            <a:endParaRPr lang="en-GB" dirty="0"/>
          </a:p>
          <a:p>
            <a:r>
              <a:rPr lang="en-GB" dirty="0" err="1"/>
              <a:t>Carr</a:t>
            </a:r>
            <a:r>
              <a:rPr lang="en-GB" dirty="0"/>
              <a:t> J reserves his decision.</a:t>
            </a:r>
          </a:p>
          <a:p>
            <a:pPr marL="0" indent="0">
              <a:buNone/>
            </a:pPr>
            <a:endParaRPr lang="en-GB" dirty="0"/>
          </a:p>
        </p:txBody>
      </p:sp>
      <p:sp>
        <p:nvSpPr>
          <p:cNvPr id="4" name="Footer Placeholder 3">
            <a:extLst>
              <a:ext uri="{FF2B5EF4-FFF2-40B4-BE49-F238E27FC236}">
                <a16:creationId xmlns:a16="http://schemas.microsoft.com/office/drawing/2014/main" id="{42CF3052-E477-4DF9-AD91-A5934993669B}"/>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C1E63289-4A6B-4636-94D3-C707389347B1}"/>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644060301"/>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99025-4243-4A36-8F7A-FC144E2FA563}"/>
              </a:ext>
            </a:extLst>
          </p:cNvPr>
          <p:cNvSpPr>
            <a:spLocks noGrp="1"/>
          </p:cNvSpPr>
          <p:nvPr>
            <p:ph type="title"/>
          </p:nvPr>
        </p:nvSpPr>
        <p:spPr/>
        <p:txBody>
          <a:bodyPr/>
          <a:lstStyle/>
          <a:p>
            <a:pPr algn="ctr"/>
            <a:r>
              <a:rPr lang="en-GB" dirty="0"/>
              <a:t>Handing Down hearing</a:t>
            </a:r>
          </a:p>
        </p:txBody>
      </p:sp>
      <p:sp>
        <p:nvSpPr>
          <p:cNvPr id="3" name="Content Placeholder 2">
            <a:extLst>
              <a:ext uri="{FF2B5EF4-FFF2-40B4-BE49-F238E27FC236}">
                <a16:creationId xmlns:a16="http://schemas.microsoft.com/office/drawing/2014/main" id="{FB48B583-83D5-48D5-91C4-0008B1F6D24D}"/>
              </a:ext>
            </a:extLst>
          </p:cNvPr>
          <p:cNvSpPr>
            <a:spLocks noGrp="1"/>
          </p:cNvSpPr>
          <p:nvPr>
            <p:ph idx="1"/>
          </p:nvPr>
        </p:nvSpPr>
        <p:spPr/>
        <p:txBody>
          <a:bodyPr vert="horz" lIns="91440" tIns="45720" rIns="91440" bIns="45720" rtlCol="0" anchor="t">
            <a:normAutofit lnSpcReduction="10000"/>
          </a:bodyPr>
          <a:lstStyle/>
          <a:p>
            <a:r>
              <a:rPr lang="en-GB" dirty="0">
                <a:latin typeface="Arial"/>
                <a:cs typeface="Arial"/>
              </a:rPr>
              <a:t>Draft judgement received 26</a:t>
            </a:r>
            <a:r>
              <a:rPr lang="en-GB" baseline="30000" dirty="0">
                <a:latin typeface="Arial"/>
                <a:cs typeface="Arial"/>
              </a:rPr>
              <a:t>th</a:t>
            </a:r>
            <a:r>
              <a:rPr lang="en-GB" dirty="0">
                <a:latin typeface="Arial"/>
                <a:cs typeface="Arial"/>
              </a:rPr>
              <a:t> March 2019 in DTTM’s favour. </a:t>
            </a:r>
            <a:endParaRPr lang="en-GB" dirty="0"/>
          </a:p>
          <a:p>
            <a:r>
              <a:rPr lang="en-GB" dirty="0">
                <a:latin typeface="Arial"/>
                <a:cs typeface="Arial"/>
              </a:rPr>
              <a:t>Parties invited to supply corrections.</a:t>
            </a:r>
          </a:p>
          <a:p>
            <a:r>
              <a:rPr lang="en-GB" dirty="0">
                <a:latin typeface="Arial"/>
                <a:cs typeface="Arial"/>
              </a:rPr>
              <a:t>Correspondence with TI’s solicitors to settle draft order to implement judgment.   </a:t>
            </a:r>
            <a:endParaRPr lang="en-GB" dirty="0"/>
          </a:p>
          <a:p>
            <a:r>
              <a:rPr lang="en-GB" dirty="0">
                <a:latin typeface="Arial"/>
                <a:cs typeface="Arial"/>
              </a:rPr>
              <a:t>Only significant issue is costs and the procedure for paying DTTM out of the £50k held in the Court Funds Office both in relation to first instance and appeal proceedings. </a:t>
            </a:r>
            <a:endParaRPr lang="en-GB" dirty="0"/>
          </a:p>
          <a:p>
            <a:r>
              <a:rPr lang="en-GB" dirty="0">
                <a:latin typeface="Arial"/>
                <a:cs typeface="Arial"/>
              </a:rPr>
              <a:t>TI and DTTM agree order as per the following slide illustrating the procedure for dispersing money from Court Funds Office after it has been paid in as security.</a:t>
            </a:r>
          </a:p>
          <a:p>
            <a:endParaRPr lang="en-GB" dirty="0"/>
          </a:p>
        </p:txBody>
      </p:sp>
      <p:sp>
        <p:nvSpPr>
          <p:cNvPr id="4" name="Footer Placeholder 3">
            <a:extLst>
              <a:ext uri="{FF2B5EF4-FFF2-40B4-BE49-F238E27FC236}">
                <a16:creationId xmlns:a16="http://schemas.microsoft.com/office/drawing/2014/main" id="{C3B803F7-D732-457B-BE58-FFD4E5D8D7D1}"/>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97A61294-F7A0-41B7-86E0-540F13D2BA07}"/>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430703534"/>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7EC9F8-9EA9-46C8-A7E5-F5BFDD5EBED2}"/>
              </a:ext>
            </a:extLst>
          </p:cNvPr>
          <p:cNvSpPr/>
          <p:nvPr/>
        </p:nvSpPr>
        <p:spPr>
          <a:xfrm>
            <a:off x="728420" y="224726"/>
            <a:ext cx="11135532" cy="6740307"/>
          </a:xfrm>
          <a:prstGeom prst="rect">
            <a:avLst/>
          </a:prstGeom>
        </p:spPr>
        <p:txBody>
          <a:bodyPr wrap="square">
            <a:spAutoFit/>
          </a:bodyPr>
          <a:lstStyle/>
          <a:p>
            <a:r>
              <a:rPr lang="en-US" b="1" dirty="0">
                <a:latin typeface="DejaVuSans-Bold"/>
              </a:rPr>
              <a:t>UPON </a:t>
            </a:r>
            <a:r>
              <a:rPr lang="en-US" dirty="0">
                <a:latin typeface="DejaVuSans"/>
              </a:rPr>
              <a:t>the appeal by Appellant’s notice dated 1 August 2018 against the decision of </a:t>
            </a:r>
            <a:r>
              <a:rPr lang="en-US" dirty="0" err="1">
                <a:latin typeface="DejaVuSans"/>
              </a:rPr>
              <a:t>Mr</a:t>
            </a:r>
            <a:r>
              <a:rPr lang="en-US" dirty="0">
                <a:latin typeface="DejaVuSans"/>
              </a:rPr>
              <a:t> Matthew Williams on behalf of the Registrar of Trade Marks </a:t>
            </a:r>
            <a:r>
              <a:rPr lang="en-GB" dirty="0">
                <a:latin typeface="DejaVuSans"/>
              </a:rPr>
              <a:t>dated 4 July 2018. </a:t>
            </a:r>
            <a:r>
              <a:rPr lang="en-US" b="1" dirty="0">
                <a:latin typeface="DejaVuSans-Bold"/>
              </a:rPr>
              <a:t>AND UPON </a:t>
            </a:r>
            <a:r>
              <a:rPr lang="en-US" dirty="0">
                <a:latin typeface="DejaVuSans"/>
              </a:rPr>
              <a:t>the Appellant applying to adduce additional evidence on this </a:t>
            </a:r>
            <a:r>
              <a:rPr lang="en-GB" dirty="0">
                <a:latin typeface="DejaVuSans"/>
              </a:rPr>
              <a:t>Appeal. </a:t>
            </a:r>
            <a:r>
              <a:rPr lang="en-US" b="1" dirty="0">
                <a:latin typeface="DejaVuSans-Bold"/>
              </a:rPr>
              <a:t>AND UPON </a:t>
            </a:r>
            <a:r>
              <a:rPr lang="en-US" dirty="0">
                <a:latin typeface="DejaVuSans"/>
              </a:rPr>
              <a:t>the Appellant consenting to pay £50,000 into the Court Funds Office as security for the Respondent’s costs of this appeal and the Court making an Order by Consent to this effect on the 17</a:t>
            </a:r>
            <a:r>
              <a:rPr lang="en-US" sz="1050" b="0" i="0" u="none" strike="noStrike" baseline="0" dirty="0">
                <a:latin typeface="DejaVuSans"/>
              </a:rPr>
              <a:t>th </a:t>
            </a:r>
            <a:r>
              <a:rPr lang="en-US" dirty="0">
                <a:latin typeface="DejaVuSans"/>
              </a:rPr>
              <a:t>December 2018</a:t>
            </a:r>
          </a:p>
          <a:p>
            <a:r>
              <a:rPr lang="en-GB" dirty="0">
                <a:latin typeface="DejaVuSans"/>
              </a:rPr>
              <a:t>(“the Security”)</a:t>
            </a:r>
          </a:p>
          <a:p>
            <a:r>
              <a:rPr lang="en-US" b="1" dirty="0">
                <a:latin typeface="DejaVuSans-Bold"/>
              </a:rPr>
              <a:t>AND UPON </a:t>
            </a:r>
            <a:r>
              <a:rPr lang="en-US" dirty="0">
                <a:latin typeface="DejaVuSans"/>
              </a:rPr>
              <a:t>hearing on 28</a:t>
            </a:r>
            <a:r>
              <a:rPr lang="en-US" sz="1050" b="0" i="0" u="none" strike="noStrike" baseline="0" dirty="0">
                <a:latin typeface="DejaVuSans"/>
              </a:rPr>
              <a:t>th </a:t>
            </a:r>
            <a:r>
              <a:rPr lang="en-US" dirty="0">
                <a:latin typeface="DejaVuSans"/>
              </a:rPr>
              <a:t>February 2019 Denise McFarland for the</a:t>
            </a:r>
          </a:p>
          <a:p>
            <a:r>
              <a:rPr lang="en-US" dirty="0">
                <a:latin typeface="DejaVuSans"/>
              </a:rPr>
              <a:t>Appellant, Ian Bartlett for the Respondent and Nicholas Saunders QC for</a:t>
            </a:r>
          </a:p>
          <a:p>
            <a:r>
              <a:rPr lang="en-GB" dirty="0">
                <a:latin typeface="DejaVuSans"/>
              </a:rPr>
              <a:t>the Intervener.</a:t>
            </a:r>
          </a:p>
          <a:p>
            <a:r>
              <a:rPr lang="en-US" b="1" dirty="0">
                <a:latin typeface="DejaVuSans-Bold"/>
              </a:rPr>
              <a:t>AND UPON </a:t>
            </a:r>
            <a:r>
              <a:rPr lang="en-US" dirty="0">
                <a:latin typeface="DejaVuSans"/>
              </a:rPr>
              <a:t>the Intervener stating by its leading Counsel that it would not</a:t>
            </a:r>
          </a:p>
          <a:p>
            <a:r>
              <a:rPr lang="en-US" dirty="0">
                <a:latin typeface="DejaVuSans"/>
              </a:rPr>
              <a:t>seek any Order as to costs in relation to this Appeal</a:t>
            </a:r>
          </a:p>
          <a:p>
            <a:r>
              <a:rPr lang="en-US" dirty="0">
                <a:latin typeface="DejaVuSans"/>
              </a:rPr>
              <a:t>AND UPON the Judge reserving Judgment for consideration</a:t>
            </a:r>
          </a:p>
          <a:p>
            <a:r>
              <a:rPr lang="en-GB" b="1" dirty="0">
                <a:latin typeface="DejaVuSans-Bold"/>
              </a:rPr>
              <a:t>IT IS ORDERED THAT:</a:t>
            </a:r>
          </a:p>
          <a:p>
            <a:r>
              <a:rPr lang="en-US" dirty="0">
                <a:latin typeface="DejaVuSans"/>
              </a:rPr>
              <a:t>1. The Appellant’s application for permission to adduce additional evidence on this appeal is refused.</a:t>
            </a:r>
          </a:p>
          <a:p>
            <a:r>
              <a:rPr lang="en-US" dirty="0">
                <a:latin typeface="DejaVuSans"/>
              </a:rPr>
              <a:t>2. The appeal is dismissed.</a:t>
            </a:r>
          </a:p>
          <a:p>
            <a:r>
              <a:rPr lang="en-US" dirty="0">
                <a:latin typeface="DejaVuSans"/>
              </a:rPr>
              <a:t>3. The Appellant shall pay to the Respondent the total sum of £38,660.10 (thirty eight thousand six hundred and sixty pounds and 10p) being: </a:t>
            </a:r>
            <a:r>
              <a:rPr lang="en-US" dirty="0" err="1">
                <a:latin typeface="DejaVuSans"/>
              </a:rPr>
              <a:t>i</a:t>
            </a:r>
            <a:r>
              <a:rPr lang="en-US" dirty="0">
                <a:latin typeface="DejaVuSans"/>
              </a:rPr>
              <a:t>. the Respondent’s costs of and relating to this appeal, which sum of costs has been summarily assessed by the court in the amount of £23,554.40 (twenty three thousand and five hundred and fifty four pounds and 40p sterling) and ii. the Respondent’s costs of and relating to the proceedings below assessed by the Registrar of Trade Marks in the amount of £15,105.70 (fifteen thousand one hundred and five pounds </a:t>
            </a:r>
            <a:r>
              <a:rPr lang="en-GB" dirty="0">
                <a:latin typeface="DejaVuSans"/>
              </a:rPr>
              <a:t>and 70p sterling), </a:t>
            </a:r>
            <a:r>
              <a:rPr lang="en-US" dirty="0">
                <a:latin typeface="DejaVuSans"/>
              </a:rPr>
              <a:t>the said total sum of which shall be paid to the Respondent from the Security (along with any accrued interest) and the balance of the said security (along with any accrued interest) shall be paid to the Appellant, in accordance with the payment schedule (form CFO 200) as set out in the Schedule hereto, which payment schedule the court shall authenticate and send to the Court Funds Office for implementation as soon as practicable.</a:t>
            </a:r>
          </a:p>
          <a:p>
            <a:r>
              <a:rPr lang="en-US" dirty="0">
                <a:latin typeface="DejaVuSans"/>
              </a:rPr>
              <a:t>4. There is no order as to the costs of the </a:t>
            </a:r>
            <a:r>
              <a:rPr lang="en-US">
                <a:latin typeface="DejaVuSans"/>
              </a:rPr>
              <a:t>Intervener.</a:t>
            </a:r>
            <a:endParaRPr lang="en-US" dirty="0">
              <a:latin typeface="DejaVuSans"/>
            </a:endParaRPr>
          </a:p>
        </p:txBody>
      </p:sp>
      <p:sp>
        <p:nvSpPr>
          <p:cNvPr id="3" name="Footer Placeholder 2">
            <a:extLst>
              <a:ext uri="{FF2B5EF4-FFF2-40B4-BE49-F238E27FC236}">
                <a16:creationId xmlns:a16="http://schemas.microsoft.com/office/drawing/2014/main" id="{AEC44E06-D79C-4099-A415-6097A51A8BF9}"/>
              </a:ext>
            </a:extLst>
          </p:cNvPr>
          <p:cNvSpPr>
            <a:spLocks noGrp="1"/>
          </p:cNvSpPr>
          <p:nvPr>
            <p:ph type="ftr" sz="quarter" idx="11"/>
          </p:nvPr>
        </p:nvSpPr>
        <p:spPr/>
        <p:txBody>
          <a:bodyPr/>
          <a:lstStyle/>
          <a:p>
            <a:r>
              <a:rPr lang="en-GB"/>
              <a:t>© Beck Greener LLP</a:t>
            </a:r>
          </a:p>
        </p:txBody>
      </p:sp>
      <p:sp>
        <p:nvSpPr>
          <p:cNvPr id="4" name="Slide Number Placeholder 3">
            <a:extLst>
              <a:ext uri="{FF2B5EF4-FFF2-40B4-BE49-F238E27FC236}">
                <a16:creationId xmlns:a16="http://schemas.microsoft.com/office/drawing/2014/main" id="{B88E3CD7-6C93-4265-A216-1DF6888EE134}"/>
              </a:ext>
            </a:extLst>
          </p:cNvPr>
          <p:cNvSpPr>
            <a:spLocks noGrp="1"/>
          </p:cNvSpPr>
          <p:nvPr>
            <p:ph type="sldNum" sz="quarter" idx="12"/>
          </p:nvPr>
        </p:nvSpPr>
        <p:spPr/>
        <p:txBody>
          <a:bodyPr/>
          <a:lstStyle/>
          <a:p>
            <a:fld id="{1D83FA4B-48A8-4383-8B50-58A6705435BB}" type="slidenum">
              <a:rPr lang="en-GB" smtClean="0"/>
              <a:t>26</a:t>
            </a:fld>
            <a:endParaRPr lang="en-GB"/>
          </a:p>
        </p:txBody>
      </p:sp>
    </p:spTree>
    <p:extLst>
      <p:ext uri="{BB962C8B-B14F-4D97-AF65-F5344CB8AC3E}">
        <p14:creationId xmlns:p14="http://schemas.microsoft.com/office/powerpoint/2010/main" val="2979086862"/>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172FF-180F-42F2-BDC3-A5D839B15B46}"/>
              </a:ext>
            </a:extLst>
          </p:cNvPr>
          <p:cNvSpPr>
            <a:spLocks noGrp="1"/>
          </p:cNvSpPr>
          <p:nvPr>
            <p:ph type="title"/>
          </p:nvPr>
        </p:nvSpPr>
        <p:spPr/>
        <p:txBody>
          <a:bodyPr/>
          <a:lstStyle/>
          <a:p>
            <a:pPr algn="ctr"/>
            <a:r>
              <a:rPr lang="en-US" dirty="0">
                <a:latin typeface="Arial"/>
                <a:cs typeface="Arial"/>
              </a:rPr>
              <a:t>End</a:t>
            </a:r>
            <a:endParaRPr lang="en-US" dirty="0"/>
          </a:p>
        </p:txBody>
      </p:sp>
      <p:sp>
        <p:nvSpPr>
          <p:cNvPr id="3" name="Content Placeholder 2">
            <a:extLst>
              <a:ext uri="{FF2B5EF4-FFF2-40B4-BE49-F238E27FC236}">
                <a16:creationId xmlns:a16="http://schemas.microsoft.com/office/drawing/2014/main" id="{1F297449-62B8-4424-8C4C-4DCC95A46347}"/>
              </a:ext>
            </a:extLst>
          </p:cNvPr>
          <p:cNvSpPr>
            <a:spLocks noGrp="1"/>
          </p:cNvSpPr>
          <p:nvPr>
            <p:ph idx="1"/>
          </p:nvPr>
        </p:nvSpPr>
        <p:spPr/>
        <p:txBody>
          <a:bodyPr vert="horz" lIns="91440" tIns="45720" rIns="91440" bIns="45720" rtlCol="0" anchor="t">
            <a:normAutofit/>
          </a:bodyPr>
          <a:lstStyle/>
          <a:p>
            <a:pPr marL="0" indent="0">
              <a:buNone/>
            </a:pPr>
            <a:r>
              <a:rPr lang="en-US" dirty="0">
                <a:latin typeface="Arial"/>
                <a:cs typeface="Arial"/>
              </a:rPr>
              <a:t>Thank you for listening!</a:t>
            </a:r>
            <a:endParaRPr lang="en-US" dirty="0"/>
          </a:p>
          <a:p>
            <a:pPr marL="0" indent="0">
              <a:buNone/>
            </a:pPr>
            <a:endParaRPr lang="en-US" dirty="0"/>
          </a:p>
          <a:p>
            <a:pPr marL="0" indent="0">
              <a:buNone/>
            </a:pPr>
            <a:r>
              <a:rPr lang="en-US" dirty="0">
                <a:latin typeface="Arial"/>
                <a:cs typeface="Arial"/>
              </a:rPr>
              <a:t>Ian Bartlett</a:t>
            </a:r>
          </a:p>
          <a:p>
            <a:pPr marL="0" indent="0">
              <a:buNone/>
            </a:pPr>
            <a:r>
              <a:rPr lang="en-US" dirty="0">
                <a:latin typeface="Arial"/>
                <a:cs typeface="Arial"/>
              </a:rPr>
              <a:t>Beck Greener LLP</a:t>
            </a:r>
            <a:endParaRPr lang="en-US" dirty="0"/>
          </a:p>
        </p:txBody>
      </p:sp>
      <p:sp>
        <p:nvSpPr>
          <p:cNvPr id="4" name="Footer Placeholder 3">
            <a:extLst>
              <a:ext uri="{FF2B5EF4-FFF2-40B4-BE49-F238E27FC236}">
                <a16:creationId xmlns:a16="http://schemas.microsoft.com/office/drawing/2014/main" id="{461E6EA7-1431-437B-B822-AECF89EACF0C}"/>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0F995311-15B0-4CB7-ACAD-5C8547AB81D3}"/>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424500374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therefore, appeal to the Court, not the Appointed Person in an inter </a:t>
            </a:r>
            <a:r>
              <a:rPr lang="en-US" dirty="0" err="1"/>
              <a:t>partes</a:t>
            </a:r>
            <a:r>
              <a:rPr lang="en-US" dirty="0"/>
              <a:t> case?</a:t>
            </a:r>
            <a:endParaRPr lang="en-GB" dirty="0"/>
          </a:p>
        </p:txBody>
      </p:sp>
      <p:sp>
        <p:nvSpPr>
          <p:cNvPr id="3" name="Content Placeholder 2"/>
          <p:cNvSpPr>
            <a:spLocks noGrp="1"/>
          </p:cNvSpPr>
          <p:nvPr>
            <p:ph idx="1"/>
          </p:nvPr>
        </p:nvSpPr>
        <p:spPr>
          <a:xfrm>
            <a:off x="1327354" y="2076573"/>
            <a:ext cx="10026445" cy="3598606"/>
          </a:xfrm>
        </p:spPr>
        <p:txBody>
          <a:bodyPr vert="horz" lIns="91440" tIns="45720" rIns="91440" bIns="45720" rtlCol="0" anchor="t">
            <a:normAutofit/>
          </a:bodyPr>
          <a:lstStyle/>
          <a:p>
            <a:r>
              <a:rPr lang="en-US" sz="2400" dirty="0"/>
              <a:t>You might have no choice -  Section 76(4) TMA and Rule 73.   </a:t>
            </a:r>
          </a:p>
          <a:p>
            <a:r>
              <a:rPr lang="en-US" sz="2400" dirty="0"/>
              <a:t>You want to ensure that you have the right to a further appeal.</a:t>
            </a:r>
          </a:p>
          <a:p>
            <a:r>
              <a:rPr lang="en-US" sz="2400" dirty="0"/>
              <a:t>You want a more “authoritative” decision for instance to deal with infringement proceedings in other territories.</a:t>
            </a:r>
          </a:p>
          <a:p>
            <a:r>
              <a:rPr lang="en-US" sz="2400" dirty="0"/>
              <a:t>You want to establish a point of legal principle, because for instance, your business model requires it. </a:t>
            </a:r>
          </a:p>
          <a:p>
            <a:r>
              <a:rPr lang="en-US" sz="2400" dirty="0">
                <a:latin typeface="Arial"/>
                <a:cs typeface="Arial"/>
              </a:rPr>
              <a:t>You want to obtain a tactical advantage over the respondent. </a:t>
            </a:r>
            <a:endParaRPr lang="en-US" sz="2400" dirty="0"/>
          </a:p>
        </p:txBody>
      </p:sp>
      <p:sp>
        <p:nvSpPr>
          <p:cNvPr id="4" name="Footer Placeholder 3">
            <a:extLst>
              <a:ext uri="{FF2B5EF4-FFF2-40B4-BE49-F238E27FC236}">
                <a16:creationId xmlns:a16="http://schemas.microsoft.com/office/drawing/2014/main" id="{151EC24A-D88D-48FB-80C7-070C43B069D4}"/>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EED05741-1383-4577-8155-59E73FEF13BE}"/>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10005871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25F3A-5273-4B80-B5FB-920DB5BF5E5B}"/>
              </a:ext>
            </a:extLst>
          </p:cNvPr>
          <p:cNvSpPr>
            <a:spLocks noGrp="1"/>
          </p:cNvSpPr>
          <p:nvPr>
            <p:ph type="title"/>
          </p:nvPr>
        </p:nvSpPr>
        <p:spPr/>
        <p:txBody>
          <a:bodyPr/>
          <a:lstStyle/>
          <a:p>
            <a:pPr algn="ctr"/>
            <a:r>
              <a:rPr lang="en-GB" dirty="0"/>
              <a:t>How do you start an HC appeal I</a:t>
            </a:r>
          </a:p>
        </p:txBody>
      </p:sp>
      <p:sp>
        <p:nvSpPr>
          <p:cNvPr id="3" name="Content Placeholder 2">
            <a:extLst>
              <a:ext uri="{FF2B5EF4-FFF2-40B4-BE49-F238E27FC236}">
                <a16:creationId xmlns:a16="http://schemas.microsoft.com/office/drawing/2014/main" id="{4D877863-D93F-4C9F-8017-E79DE3743827}"/>
              </a:ext>
            </a:extLst>
          </p:cNvPr>
          <p:cNvSpPr>
            <a:spLocks noGrp="1"/>
          </p:cNvSpPr>
          <p:nvPr>
            <p:ph idx="1"/>
          </p:nvPr>
        </p:nvSpPr>
        <p:spPr/>
        <p:txBody>
          <a:bodyPr vert="horz" lIns="91440" tIns="45720" rIns="91440" bIns="45720" rtlCol="0" anchor="t">
            <a:normAutofit fontScale="92500" lnSpcReduction="10000"/>
          </a:bodyPr>
          <a:lstStyle/>
          <a:p>
            <a:r>
              <a:rPr lang="en-GB" dirty="0">
                <a:latin typeface="Arial"/>
                <a:cs typeface="Arial"/>
              </a:rPr>
              <a:t>In contrast to AP, you commence it at the Court, not the IPO (but you need to tell the IPO you’ve done so).</a:t>
            </a:r>
          </a:p>
          <a:p>
            <a:r>
              <a:rPr lang="en-GB" dirty="0">
                <a:latin typeface="Arial"/>
                <a:cs typeface="Arial"/>
              </a:rPr>
              <a:t>As with AP, you don’t need permission (CPR Rule 52.27)</a:t>
            </a:r>
          </a:p>
          <a:p>
            <a:r>
              <a:rPr lang="en-GB" dirty="0">
                <a:latin typeface="Arial"/>
                <a:cs typeface="Arial"/>
              </a:rPr>
              <a:t>Timing –  Same as AP - must be filed 28 days from the issue of the Hearing Officer's decision.</a:t>
            </a:r>
          </a:p>
          <a:p>
            <a:r>
              <a:rPr lang="en-GB" dirty="0">
                <a:latin typeface="Arial"/>
                <a:cs typeface="Arial"/>
              </a:rPr>
              <a:t> No fee payable to IPO, but must pay court fee  (currently £240). </a:t>
            </a:r>
            <a:endParaRPr lang="en-GB" dirty="0"/>
          </a:p>
          <a:p>
            <a:r>
              <a:rPr lang="en-GB" dirty="0">
                <a:latin typeface="Arial"/>
                <a:cs typeface="Arial"/>
              </a:rPr>
              <a:t>Procedure governed not by TM Rules, but by the Civil Procedure Rules – CPR Part 52 (appeals) and 63 (IP claims).</a:t>
            </a:r>
          </a:p>
          <a:p>
            <a:r>
              <a:rPr lang="en-GB" dirty="0"/>
              <a:t>Appeals from the TM tribunal are tracked to the Chancery Division as “Chancery Appeals” and the case will normally be given a “CH” prefix.</a:t>
            </a:r>
          </a:p>
          <a:p>
            <a:pPr marL="0" indent="0">
              <a:buNone/>
            </a:pPr>
            <a:endParaRPr lang="en-GB" dirty="0"/>
          </a:p>
          <a:p>
            <a:endParaRPr lang="en-GB" dirty="0"/>
          </a:p>
        </p:txBody>
      </p:sp>
      <p:sp>
        <p:nvSpPr>
          <p:cNvPr id="4" name="Footer Placeholder 3">
            <a:extLst>
              <a:ext uri="{FF2B5EF4-FFF2-40B4-BE49-F238E27FC236}">
                <a16:creationId xmlns:a16="http://schemas.microsoft.com/office/drawing/2014/main" id="{B4B50EF5-8E85-4F8C-984F-6CC27B529DCE}"/>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371E1FEB-D5C3-4F3A-9D9A-C6DCA9AB8C81}"/>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55201909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D1520-36A4-48B9-8A24-FF1FE509D9B9}"/>
              </a:ext>
            </a:extLst>
          </p:cNvPr>
          <p:cNvSpPr>
            <a:spLocks noGrp="1"/>
          </p:cNvSpPr>
          <p:nvPr>
            <p:ph type="title"/>
          </p:nvPr>
        </p:nvSpPr>
        <p:spPr/>
        <p:txBody>
          <a:bodyPr/>
          <a:lstStyle/>
          <a:p>
            <a:pPr algn="ctr"/>
            <a:r>
              <a:rPr lang="en-GB" dirty="0"/>
              <a:t>How do you start an HC appeal II</a:t>
            </a:r>
          </a:p>
        </p:txBody>
      </p:sp>
      <p:sp>
        <p:nvSpPr>
          <p:cNvPr id="3" name="Content Placeholder 2">
            <a:extLst>
              <a:ext uri="{FF2B5EF4-FFF2-40B4-BE49-F238E27FC236}">
                <a16:creationId xmlns:a16="http://schemas.microsoft.com/office/drawing/2014/main" id="{2CA652AC-51FD-415A-BFFE-055AEEAB736F}"/>
              </a:ext>
            </a:extLst>
          </p:cNvPr>
          <p:cNvSpPr>
            <a:spLocks noGrp="1"/>
          </p:cNvSpPr>
          <p:nvPr>
            <p:ph idx="1"/>
          </p:nvPr>
        </p:nvSpPr>
        <p:spPr/>
        <p:txBody>
          <a:bodyPr>
            <a:normAutofit fontScale="92500" lnSpcReduction="10000"/>
          </a:bodyPr>
          <a:lstStyle/>
          <a:p>
            <a:r>
              <a:rPr lang="en-GB" dirty="0"/>
              <a:t>You need to file an Appellant’s Notice using High Court form N161 (PD52B).  The form:  </a:t>
            </a:r>
          </a:p>
          <a:p>
            <a:pPr lvl="1"/>
            <a:r>
              <a:rPr lang="en-GB" dirty="0"/>
              <a:t>identifies the parties and their representatives, </a:t>
            </a:r>
          </a:p>
          <a:p>
            <a:pPr lvl="1"/>
            <a:r>
              <a:rPr lang="en-GB" dirty="0"/>
              <a:t>identifies the order of the IPO you’re appealing and what you want the Court to order instead,</a:t>
            </a:r>
          </a:p>
          <a:p>
            <a:pPr lvl="1"/>
            <a:r>
              <a:rPr lang="en-GB" dirty="0"/>
              <a:t>identifies any additional orders that you might want, e.g. filing additional evidence, a stay, further time to file grounds of appeal, etc.</a:t>
            </a:r>
          </a:p>
          <a:p>
            <a:r>
              <a:rPr lang="en-GB" dirty="0"/>
              <a:t>N161 must be accompanied by:</a:t>
            </a:r>
          </a:p>
          <a:p>
            <a:pPr lvl="1"/>
            <a:r>
              <a:rPr lang="en-GB" dirty="0"/>
              <a:t>The order being appealed (in practice a copy of the Hearing Officer’s decision).</a:t>
            </a:r>
          </a:p>
          <a:p>
            <a:pPr lvl="1"/>
            <a:r>
              <a:rPr lang="en-GB" dirty="0"/>
              <a:t>The grounds of appeal.</a:t>
            </a:r>
          </a:p>
          <a:p>
            <a:pPr lvl="1"/>
            <a:r>
              <a:rPr lang="en-GB" dirty="0"/>
              <a:t>A skeleton argument (or file it within 14 days) if justified by the complexity of the case.</a:t>
            </a:r>
          </a:p>
          <a:p>
            <a:endParaRPr lang="en-GB" dirty="0"/>
          </a:p>
        </p:txBody>
      </p:sp>
      <p:sp>
        <p:nvSpPr>
          <p:cNvPr id="4" name="Footer Placeholder 3">
            <a:extLst>
              <a:ext uri="{FF2B5EF4-FFF2-40B4-BE49-F238E27FC236}">
                <a16:creationId xmlns:a16="http://schemas.microsoft.com/office/drawing/2014/main" id="{250E133B-00F5-4AFA-8925-4DFB7373602C}"/>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4FA8A15C-5066-4E42-94C3-1238D1EEBBE6}"/>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413193884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06501-75DF-46F4-8304-3F3CCF83796A}"/>
              </a:ext>
            </a:extLst>
          </p:cNvPr>
          <p:cNvSpPr>
            <a:spLocks noGrp="1"/>
          </p:cNvSpPr>
          <p:nvPr>
            <p:ph type="title"/>
          </p:nvPr>
        </p:nvSpPr>
        <p:spPr/>
        <p:txBody>
          <a:bodyPr/>
          <a:lstStyle/>
          <a:p>
            <a:pPr algn="ctr"/>
            <a:r>
              <a:rPr lang="en-GB" dirty="0"/>
              <a:t>How do you start an HC appeal III</a:t>
            </a:r>
          </a:p>
        </p:txBody>
      </p:sp>
      <p:sp>
        <p:nvSpPr>
          <p:cNvPr id="3" name="Content Placeholder 2">
            <a:extLst>
              <a:ext uri="{FF2B5EF4-FFF2-40B4-BE49-F238E27FC236}">
                <a16:creationId xmlns:a16="http://schemas.microsoft.com/office/drawing/2014/main" id="{7D8E7D62-096D-4FEC-A715-62846B95618F}"/>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GB" sz="2600" dirty="0"/>
              <a:t>Once you filed and got your stamped copy N161 from the Court, you must then serve your appeal:</a:t>
            </a:r>
          </a:p>
          <a:p>
            <a:endParaRPr lang="en-GB" sz="2600" dirty="0"/>
          </a:p>
          <a:p>
            <a:pPr lvl="1"/>
            <a:r>
              <a:rPr lang="en-GB" sz="2600" dirty="0"/>
              <a:t>On the Respondent.</a:t>
            </a:r>
          </a:p>
          <a:p>
            <a:pPr lvl="1"/>
            <a:r>
              <a:rPr lang="en-GB" sz="2600" dirty="0"/>
              <a:t>On the Registrar.</a:t>
            </a:r>
          </a:p>
          <a:p>
            <a:pPr marL="457200" lvl="1" indent="0">
              <a:buNone/>
            </a:pPr>
            <a:endParaRPr lang="en-GB" sz="2600" dirty="0"/>
          </a:p>
          <a:p>
            <a:pPr marL="0" indent="0">
              <a:buNone/>
            </a:pPr>
            <a:r>
              <a:rPr lang="en-GB" sz="2600" dirty="0"/>
              <a:t>NB - CPR 63.16 requires that: </a:t>
            </a:r>
          </a:p>
          <a:p>
            <a:pPr marL="457200" lvl="1" indent="0">
              <a:buNone/>
            </a:pPr>
            <a:endParaRPr lang="en-GB" sz="2200" dirty="0"/>
          </a:p>
          <a:p>
            <a:pPr marL="457200" lvl="1" indent="0">
              <a:buNone/>
            </a:pPr>
            <a:r>
              <a:rPr lang="en-US" sz="2200" dirty="0"/>
              <a:t>“</a:t>
            </a:r>
            <a:r>
              <a:rPr lang="en-US" sz="2200" i="1" dirty="0"/>
              <a:t>Where Part 52 requires a document to be served, it must also be served on the Comptroller or registrar, as appropriate.</a:t>
            </a:r>
            <a:r>
              <a:rPr lang="en-US" sz="2200" dirty="0"/>
              <a:t>”</a:t>
            </a:r>
            <a:endParaRPr lang="en-GB" sz="2200" dirty="0"/>
          </a:p>
          <a:p>
            <a:pPr marL="0" indent="0">
              <a:buNone/>
            </a:pPr>
            <a:r>
              <a:rPr lang="en-GB" sz="2600" dirty="0"/>
              <a:t>    </a:t>
            </a:r>
          </a:p>
          <a:p>
            <a:pPr marL="0" indent="0">
              <a:buNone/>
            </a:pPr>
            <a:r>
              <a:rPr lang="en-GB" sz="2600" dirty="0"/>
              <a:t>And you must then file a certificate of service with the Court.</a:t>
            </a:r>
          </a:p>
          <a:p>
            <a:pPr marL="0" indent="0">
              <a:buNone/>
            </a:pPr>
            <a:endParaRPr lang="en-GB" dirty="0"/>
          </a:p>
          <a:p>
            <a:pPr marL="457200" lvl="1" indent="0">
              <a:buNone/>
            </a:pPr>
            <a:endParaRPr lang="en-GB" dirty="0"/>
          </a:p>
          <a:p>
            <a:pPr marL="457200" lvl="1" indent="0">
              <a:buNone/>
            </a:pPr>
            <a:endParaRPr lang="en-GB" dirty="0"/>
          </a:p>
        </p:txBody>
      </p:sp>
      <p:sp>
        <p:nvSpPr>
          <p:cNvPr id="4" name="Footer Placeholder 3">
            <a:extLst>
              <a:ext uri="{FF2B5EF4-FFF2-40B4-BE49-F238E27FC236}">
                <a16:creationId xmlns:a16="http://schemas.microsoft.com/office/drawing/2014/main" id="{8DF32C75-9672-41BE-90DF-8E387F3A56C6}"/>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26D4EAAB-E08D-4FE5-9D87-1919B8512EFC}"/>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130077158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F3060-2249-4F98-BF60-1FCFAF01DF3B}"/>
              </a:ext>
            </a:extLst>
          </p:cNvPr>
          <p:cNvSpPr>
            <a:spLocks noGrp="1"/>
          </p:cNvSpPr>
          <p:nvPr>
            <p:ph type="title"/>
          </p:nvPr>
        </p:nvSpPr>
        <p:spPr/>
        <p:txBody>
          <a:bodyPr/>
          <a:lstStyle/>
          <a:p>
            <a:pPr algn="ctr"/>
            <a:r>
              <a:rPr lang="en-GB" dirty="0"/>
              <a:t>How do you start an HC appeal IV</a:t>
            </a:r>
          </a:p>
        </p:txBody>
      </p:sp>
      <p:sp>
        <p:nvSpPr>
          <p:cNvPr id="3" name="Content Placeholder 2">
            <a:extLst>
              <a:ext uri="{FF2B5EF4-FFF2-40B4-BE49-F238E27FC236}">
                <a16:creationId xmlns:a16="http://schemas.microsoft.com/office/drawing/2014/main" id="{5623DF07-7151-4580-8647-17FD1E78B374}"/>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GB" dirty="0"/>
              <a:t>Within 35 days of filing the notice of appeal, you must file an Appeal Bundle with the court.  You must then serve that on the Respondent.  (PD52B Rule 6.3).</a:t>
            </a:r>
          </a:p>
          <a:p>
            <a:pPr marL="0" indent="0">
              <a:buNone/>
            </a:pPr>
            <a:endParaRPr lang="en-GB" dirty="0"/>
          </a:p>
          <a:p>
            <a:pPr marL="0" indent="0">
              <a:buNone/>
            </a:pPr>
            <a:r>
              <a:rPr lang="en-GB" dirty="0"/>
              <a:t>The Appeal Bundle should contain:</a:t>
            </a:r>
          </a:p>
          <a:p>
            <a:pPr marL="0" indent="0">
              <a:buNone/>
            </a:pPr>
            <a:endParaRPr lang="en-GB" dirty="0"/>
          </a:p>
          <a:p>
            <a:pPr lvl="1">
              <a:lnSpc>
                <a:spcPct val="120000"/>
              </a:lnSpc>
            </a:pPr>
            <a:r>
              <a:rPr lang="en-US" dirty="0"/>
              <a:t>a copy of the appellant’s notice;</a:t>
            </a:r>
          </a:p>
          <a:p>
            <a:pPr lvl="1">
              <a:lnSpc>
                <a:spcPct val="120000"/>
              </a:lnSpc>
            </a:pPr>
            <a:r>
              <a:rPr lang="en-US" dirty="0"/>
              <a:t>a copy of any respondent’s notice;</a:t>
            </a:r>
          </a:p>
          <a:p>
            <a:pPr lvl="1">
              <a:lnSpc>
                <a:spcPct val="120000"/>
              </a:lnSpc>
            </a:pPr>
            <a:r>
              <a:rPr lang="en-US" dirty="0"/>
              <a:t>a copy of any appellant’s or respondent’s skeleton argument;</a:t>
            </a:r>
          </a:p>
          <a:p>
            <a:pPr lvl="1">
              <a:lnSpc>
                <a:spcPct val="120000"/>
              </a:lnSpc>
            </a:pPr>
            <a:r>
              <a:rPr lang="en-US" dirty="0"/>
              <a:t>a copy of the order and the recorded reasons (</a:t>
            </a:r>
            <a:r>
              <a:rPr lang="en-US" dirty="0" err="1"/>
              <a:t>ie</a:t>
            </a:r>
            <a:r>
              <a:rPr lang="en-US" dirty="0"/>
              <a:t> the Hearing Officer’s decision) under appeal;</a:t>
            </a:r>
          </a:p>
          <a:p>
            <a:pPr marL="0" indent="0">
              <a:lnSpc>
                <a:spcPct val="120000"/>
              </a:lnSpc>
              <a:buNone/>
            </a:pPr>
            <a:endParaRPr lang="en-US" dirty="0">
              <a:cs typeface="Calibri"/>
            </a:endParaRPr>
          </a:p>
        </p:txBody>
      </p:sp>
      <p:sp>
        <p:nvSpPr>
          <p:cNvPr id="4" name="Footer Placeholder 3">
            <a:extLst>
              <a:ext uri="{FF2B5EF4-FFF2-40B4-BE49-F238E27FC236}">
                <a16:creationId xmlns:a16="http://schemas.microsoft.com/office/drawing/2014/main" id="{D759B5F6-8730-45FB-B935-8DC80773A4E2}"/>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759C9CA2-D20F-462C-A440-9CCCAFE1A099}"/>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78731453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9E450-9AA9-4980-B4FF-BC39D0D7A06F}"/>
              </a:ext>
            </a:extLst>
          </p:cNvPr>
          <p:cNvSpPr>
            <a:spLocks noGrp="1"/>
          </p:cNvSpPr>
          <p:nvPr>
            <p:ph type="title"/>
          </p:nvPr>
        </p:nvSpPr>
        <p:spPr/>
        <p:txBody>
          <a:bodyPr/>
          <a:lstStyle/>
          <a:p>
            <a:pPr algn="ctr"/>
            <a:r>
              <a:rPr lang="en-GB" dirty="0">
                <a:latin typeface="Arial" panose="020B0604020202020204" pitchFamily="34" charset="0"/>
                <a:cs typeface="Arial" panose="020B0604020202020204" pitchFamily="34" charset="0"/>
              </a:rPr>
              <a:t>How do you start an HC appeal V</a:t>
            </a:r>
          </a:p>
        </p:txBody>
      </p:sp>
      <p:sp>
        <p:nvSpPr>
          <p:cNvPr id="3" name="Content Placeholder 2">
            <a:extLst>
              <a:ext uri="{FF2B5EF4-FFF2-40B4-BE49-F238E27FC236}">
                <a16:creationId xmlns:a16="http://schemas.microsoft.com/office/drawing/2014/main" id="{72255C8E-FAAE-4E5A-8AFB-0CA55364F1DF}"/>
              </a:ext>
            </a:extLst>
          </p:cNvPr>
          <p:cNvSpPr>
            <a:spLocks noGrp="1"/>
          </p:cNvSpPr>
          <p:nvPr>
            <p:ph idx="1"/>
          </p:nvPr>
        </p:nvSpPr>
        <p:spPr>
          <a:xfrm>
            <a:off x="838200" y="1627094"/>
            <a:ext cx="10515600" cy="4549869"/>
          </a:xfrm>
        </p:spPr>
        <p:txBody>
          <a:bodyPr vert="horz" lIns="91440" tIns="45720" rIns="91440" bIns="45720" rtlCol="0" anchor="t">
            <a:normAutofit fontScale="47500" lnSpcReduction="20000"/>
          </a:bodyPr>
          <a:lstStyle/>
          <a:p>
            <a:pPr marL="0" indent="0">
              <a:buNone/>
            </a:pPr>
            <a:r>
              <a:rPr lang="en-GB" sz="3800" dirty="0">
                <a:latin typeface="Arial"/>
                <a:cs typeface="Arial"/>
              </a:rPr>
              <a:t>The Appeal Bundle should  also contain, where relevant:</a:t>
            </a:r>
          </a:p>
          <a:p>
            <a:pPr marL="0" indent="0">
              <a:buNone/>
            </a:pPr>
            <a:endParaRPr lang="en-GB" sz="2000" dirty="0">
              <a:latin typeface="Arial" panose="020B0604020202020204" pitchFamily="34" charset="0"/>
              <a:cs typeface="Arial" panose="020B0604020202020204" pitchFamily="34" charset="0"/>
            </a:endParaRPr>
          </a:p>
          <a:p>
            <a:pPr lvl="1"/>
            <a:r>
              <a:rPr lang="en-US" sz="2900" dirty="0">
                <a:latin typeface="Arial"/>
                <a:cs typeface="Arial"/>
              </a:rPr>
              <a:t>statements of case;</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application notices;</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other orders made in the case;</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a chronology of relevant events;</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witness statements made in support of any application made in the appellant’s notice;</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other witness statements;</a:t>
            </a:r>
          </a:p>
          <a:p>
            <a:pPr lvl="1"/>
            <a:endParaRPr lang="en-US" sz="2900" dirty="0">
              <a:latin typeface="Arial" panose="020B0604020202020204" pitchFamily="34" charset="0"/>
              <a:cs typeface="Arial" panose="020B0604020202020204" pitchFamily="34" charset="0"/>
            </a:endParaRPr>
          </a:p>
          <a:p>
            <a:pPr lvl="1"/>
            <a:r>
              <a:rPr lang="en-US" sz="2900" dirty="0">
                <a:latin typeface="Arial"/>
                <a:cs typeface="Arial"/>
              </a:rPr>
              <a:t>any other documents which any party considers would assist the appeal court.</a:t>
            </a:r>
          </a:p>
          <a:p>
            <a:pPr lvl="1"/>
            <a:endParaRPr lang="en-US" sz="2900" dirty="0">
              <a:latin typeface="Arial"/>
              <a:cs typeface="Arial"/>
            </a:endParaRPr>
          </a:p>
          <a:p>
            <a:pPr marL="0" indent="0">
              <a:buNone/>
            </a:pPr>
            <a:r>
              <a:rPr lang="en-US" sz="3300" dirty="0">
                <a:latin typeface="Arial"/>
                <a:cs typeface="Arial"/>
              </a:rPr>
              <a:t>Appeal bundle has to be indexed and paginated.  (PD52B Rule 6.4)</a:t>
            </a:r>
            <a:endParaRPr lang="en-US" sz="3300"/>
          </a:p>
          <a:p>
            <a:pPr marL="0" indent="0">
              <a:buNone/>
            </a:pPr>
            <a:endParaRPr lang="en-US" dirty="0">
              <a:latin typeface="Arial"/>
              <a:cs typeface="Arial"/>
            </a:endParaRPr>
          </a:p>
          <a:p>
            <a:pPr marL="0" indent="0">
              <a:buNone/>
            </a:pPr>
            <a:r>
              <a:rPr lang="en-US" sz="3800" dirty="0">
                <a:latin typeface="Arial"/>
                <a:cs typeface="Arial"/>
              </a:rPr>
              <a:t>It’s good practice of course, to try to agree the contents of the Appeal Bundle with the Respondent.</a:t>
            </a:r>
          </a:p>
          <a:p>
            <a:endParaRPr lang="en-US" sz="2400" dirty="0">
              <a:latin typeface="Arial"/>
              <a:cs typeface="Arial"/>
            </a:endParaRPr>
          </a:p>
          <a:p>
            <a:endParaRPr lang="en-US" sz="2000" dirty="0">
              <a:latin typeface="Arial"/>
              <a:cs typeface="Arial"/>
            </a:endParaRPr>
          </a:p>
        </p:txBody>
      </p:sp>
      <p:sp>
        <p:nvSpPr>
          <p:cNvPr id="4" name="Footer Placeholder 3">
            <a:extLst>
              <a:ext uri="{FF2B5EF4-FFF2-40B4-BE49-F238E27FC236}">
                <a16:creationId xmlns:a16="http://schemas.microsoft.com/office/drawing/2014/main" id="{147D6846-8773-4A7A-A1CF-80C2E655EB7A}"/>
              </a:ext>
            </a:extLst>
          </p:cNvPr>
          <p:cNvSpPr>
            <a:spLocks noGrp="1"/>
          </p:cNvSpPr>
          <p:nvPr>
            <p:ph type="ftr" sz="quarter" idx="11"/>
          </p:nvPr>
        </p:nvSpPr>
        <p:spPr/>
        <p:txBody>
          <a:bodyPr/>
          <a:lstStyle/>
          <a:p>
            <a:r>
              <a:rPr lang="en-GB"/>
              <a:t>© Beck Greener LLP</a:t>
            </a:r>
            <a:endParaRPr lang="en-GB" dirty="0"/>
          </a:p>
        </p:txBody>
      </p:sp>
      <p:sp>
        <p:nvSpPr>
          <p:cNvPr id="5" name="Slide Number Placeholder 4">
            <a:extLst>
              <a:ext uri="{FF2B5EF4-FFF2-40B4-BE49-F238E27FC236}">
                <a16:creationId xmlns:a16="http://schemas.microsoft.com/office/drawing/2014/main" id="{E6BD108C-03E3-4D64-A8E0-5D5981BF0B7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07787648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04215-3428-45D6-B05C-D91151942B70}"/>
              </a:ext>
            </a:extLst>
          </p:cNvPr>
          <p:cNvSpPr>
            <a:spLocks noGrp="1"/>
          </p:cNvSpPr>
          <p:nvPr>
            <p:ph type="title"/>
          </p:nvPr>
        </p:nvSpPr>
        <p:spPr/>
        <p:txBody>
          <a:bodyPr/>
          <a:lstStyle/>
          <a:p>
            <a:pPr algn="ctr"/>
            <a:r>
              <a:rPr lang="en-US" dirty="0">
                <a:cs typeface="Calibri Light"/>
              </a:rPr>
              <a:t>Respondent's Notice I</a:t>
            </a:r>
          </a:p>
        </p:txBody>
      </p:sp>
      <p:sp>
        <p:nvSpPr>
          <p:cNvPr id="3" name="Content Placeholder 2">
            <a:extLst>
              <a:ext uri="{FF2B5EF4-FFF2-40B4-BE49-F238E27FC236}">
                <a16:creationId xmlns:a16="http://schemas.microsoft.com/office/drawing/2014/main" id="{7BE24956-72EA-49E9-BF54-3B3E9612757F}"/>
              </a:ext>
            </a:extLst>
          </p:cNvPr>
          <p:cNvSpPr>
            <a:spLocks noGrp="1"/>
          </p:cNvSpPr>
          <p:nvPr>
            <p:ph idx="1"/>
          </p:nvPr>
        </p:nvSpPr>
        <p:spPr/>
        <p:txBody>
          <a:bodyPr vert="horz" lIns="91440" tIns="45720" rIns="91440" bIns="45720" rtlCol="0" anchor="t">
            <a:normAutofit/>
          </a:bodyPr>
          <a:lstStyle/>
          <a:p>
            <a:pPr marL="0" indent="0">
              <a:buNone/>
            </a:pPr>
            <a:r>
              <a:rPr lang="en-US" dirty="0">
                <a:cs typeface="Calibri"/>
              </a:rPr>
              <a:t>What if you are the Respondent – what do you do?</a:t>
            </a:r>
          </a:p>
          <a:p>
            <a:pPr marL="457200" indent="-457200"/>
            <a:r>
              <a:rPr lang="en-US" dirty="0">
                <a:cs typeface="Calibri"/>
              </a:rPr>
              <a:t>If fully content with the Hearing Officer's decision and the order?  Then nothing you have to do at this stage. </a:t>
            </a:r>
          </a:p>
          <a:p>
            <a:pPr marL="457200" indent="-457200"/>
            <a:r>
              <a:rPr lang="en-US" dirty="0">
                <a:latin typeface="Arial"/>
                <a:cs typeface="Calibri"/>
              </a:rPr>
              <a:t>But if you want to argue the HO should have made the order he did on different or additional grounds, then you must file a Respondent's Notice (and pay the corresponding court fee). </a:t>
            </a:r>
          </a:p>
          <a:p>
            <a:pPr marL="457200" indent="-457200"/>
            <a:r>
              <a:rPr lang="en-US" dirty="0">
                <a:cs typeface="Calibri"/>
              </a:rPr>
              <a:t>Must be filed within 14 days of the service on you of the Appellant's Notice (Rule 52.13).</a:t>
            </a:r>
          </a:p>
          <a:p>
            <a:pPr marL="457200" indent="-457200"/>
            <a:endParaRPr lang="en-US" dirty="0">
              <a:cs typeface="Calibri"/>
            </a:endParaRPr>
          </a:p>
        </p:txBody>
      </p:sp>
      <p:sp>
        <p:nvSpPr>
          <p:cNvPr id="5" name="Footer Placeholder 4">
            <a:extLst>
              <a:ext uri="{FF2B5EF4-FFF2-40B4-BE49-F238E27FC236}">
                <a16:creationId xmlns:a16="http://schemas.microsoft.com/office/drawing/2014/main" id="{8096EEBF-D945-450D-B48D-1BBF54576929}"/>
              </a:ext>
            </a:extLst>
          </p:cNvPr>
          <p:cNvSpPr>
            <a:spLocks noGrp="1"/>
          </p:cNvSpPr>
          <p:nvPr>
            <p:ph type="ftr" sz="quarter" idx="11"/>
          </p:nvPr>
        </p:nvSpPr>
        <p:spPr/>
        <p:txBody>
          <a:bodyPr/>
          <a:lstStyle/>
          <a:p>
            <a:r>
              <a:rPr lang="en-GB"/>
              <a:t>© Beck Greener LLP</a:t>
            </a:r>
            <a:endParaRPr lang="en-GB" dirty="0"/>
          </a:p>
        </p:txBody>
      </p:sp>
      <p:sp>
        <p:nvSpPr>
          <p:cNvPr id="6" name="Slide Number Placeholder 5">
            <a:extLst>
              <a:ext uri="{FF2B5EF4-FFF2-40B4-BE49-F238E27FC236}">
                <a16:creationId xmlns:a16="http://schemas.microsoft.com/office/drawing/2014/main" id="{5E10108D-9AEF-4B85-80DC-C0D030743B2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3225567398"/>
      </p:ext>
    </p:extLst>
  </p:cSld>
  <p:clrMapOvr>
    <a:overrideClrMapping bg1="lt1" tx1="dk1" bg2="lt2" tx2="dk2" accent1="accent1" accent2="accent2" accent3="accent3" accent4="accent4" accent5="accent5" accent6="accent6" hlink="hlink" folHlink="folHlink"/>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1484</Words>
  <Application>Microsoft Office PowerPoint</Application>
  <PresentationFormat>Widescreen</PresentationFormat>
  <Paragraphs>245</Paragraphs>
  <Slides>27</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DejaVuSans</vt:lpstr>
      <vt:lpstr>DejaVuSans-Bold</vt:lpstr>
      <vt:lpstr>Office Theme</vt:lpstr>
      <vt:lpstr>“Why are you here?”</vt:lpstr>
      <vt:lpstr>Six key differences between Court and Appointed Person appeals</vt:lpstr>
      <vt:lpstr>Why, therefore, appeal to the Court, not the Appointed Person in an inter partes case?</vt:lpstr>
      <vt:lpstr>How do you start an HC appeal I</vt:lpstr>
      <vt:lpstr>How do you start an HC appeal II</vt:lpstr>
      <vt:lpstr>How do you start an HC appeal III</vt:lpstr>
      <vt:lpstr>How do you start an HC appeal IV</vt:lpstr>
      <vt:lpstr>How do you start an HC appeal V</vt:lpstr>
      <vt:lpstr>Respondent's Notice I</vt:lpstr>
      <vt:lpstr>Respondent's Notice II</vt:lpstr>
      <vt:lpstr>What happens next?</vt:lpstr>
      <vt:lpstr>The Main Hearing</vt:lpstr>
      <vt:lpstr>Handing Down </vt:lpstr>
      <vt:lpstr>Illustrative case -  Trump International v DTTM Operations Background </vt:lpstr>
      <vt:lpstr>Trump International v DTTM Operations The trade mark application</vt:lpstr>
      <vt:lpstr>Trump International’s Appeal</vt:lpstr>
      <vt:lpstr>Trump International’s Application for the Admission of Additional Evidence.</vt:lpstr>
      <vt:lpstr> DTTM’s Respondent’s Notice</vt:lpstr>
      <vt:lpstr>DTTM’s application for security for its costs</vt:lpstr>
      <vt:lpstr>Trump International’s  Application for a stay of the appeal</vt:lpstr>
      <vt:lpstr>The Hearing on the application  for a stay I</vt:lpstr>
      <vt:lpstr>The Hearing on the application  for a stay II</vt:lpstr>
      <vt:lpstr>Listing of appeal hearing and IPO’s intervention</vt:lpstr>
      <vt:lpstr>Appeal Hearing</vt:lpstr>
      <vt:lpstr>Handing Down hearing</vt:lpstr>
      <vt:lpstr>PowerPoint Presentation</vt:lpstr>
      <vt:lpstr>End</vt:lpstr>
    </vt:vector>
  </TitlesOfParts>
  <Company>Beck Greener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are you here?”</dc:title>
  <dc:creator>Ian Bartlett</dc:creator>
  <cp:lastModifiedBy>Ian Bartlett</cp:lastModifiedBy>
  <cp:revision>373</cp:revision>
  <dcterms:created xsi:type="dcterms:W3CDTF">2019-09-29T00:01:16Z</dcterms:created>
  <dcterms:modified xsi:type="dcterms:W3CDTF">2019-10-14T23:18:24Z</dcterms:modified>
</cp:coreProperties>
</file>