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presProps" Target="presProps.xml" Id="rId18" /><Relationship Type="http://schemas.openxmlformats.org/officeDocument/2006/relationships/customXml" Target="../customXml/item3.xml" Id="rId3" /><Relationship Type="http://schemas.openxmlformats.org/officeDocument/2006/relationships/tableStyles" Target="tableStyles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theme" Target="theme/theme1.xml" Id="rId20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1.xml" Id="rId5" /><Relationship Type="http://schemas.openxmlformats.org/officeDocument/2006/relationships/slide" Target="slides/slide10.xml" Id="rId15" /><Relationship Type="http://schemas.openxmlformats.org/officeDocument/2006/relationships/slide" Target="slides/slide5.xml" Id="rId10" /><Relationship Type="http://schemas.openxmlformats.org/officeDocument/2006/relationships/viewProps" Target="viewProps.xml" Id="rId19" /><Relationship Type="http://schemas.openxmlformats.org/officeDocument/2006/relationships/customXml" Target="../customXml/item4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12C8-3274-40C9-B917-4370A77CD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FBE30-CD21-4E93-B731-F71E0975B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51473-480D-48F6-848D-3A4CF796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28156-07DE-4D0C-A2EC-4C618E09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B0D0A-82FE-4B03-99A4-D20DE3DE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0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4AA3-74B0-4AB3-B117-95A595E7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015C1-25DE-4A31-9CED-A625BF3BA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29CF9-18A9-4236-963A-6075DAFC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6AA4-5685-4F25-AE80-8E6C00C4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CB2FD-B063-41E9-A838-87F0C537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8C847-52C4-4D8E-8D04-17646D0BC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DF31F-6F33-4CED-9082-42BD8EF02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B0569-A070-477A-A3A6-276CA909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11B1-0966-4DF1-A3BC-CC97D8B5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2F39C-4264-4BAC-BDC8-216BFCE0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7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81C1-CA0F-4EDC-9998-8AE67251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4D7A-D1D9-41FC-BC5A-F408814C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85D0B-8A93-4297-8BEC-89B23D50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08042-46BE-4880-AD37-8402154E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352E8-7499-463B-8A84-D6D43F1C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8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09D2-D6B8-4429-BDA2-9145FD9E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4983-6A6A-4B34-BD3A-B0D6D2B6C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89B69-FECC-4C75-836D-187C26C1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726C-54EB-40D0-AF95-139C8F5B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70219-20B7-46A6-976B-668B6937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9AC4-4EC4-416D-B8A7-B985CCE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1C8A-871B-4F79-833F-ADEC03E8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BB1A2-9273-4F48-BC54-881AF9F14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16268-45D0-4B1C-8FF9-BF9EE51C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6065-FB9B-4547-9A2E-90AF4F45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56248-F1DE-4174-92F3-FA31DD11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6CC2-80B0-4952-9070-777D9DB8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44113-803A-4FE2-A7C7-99358612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9CF38-6495-4379-8C89-E4D1BBBB4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14DF7-4DE9-4A29-9AF2-DAF112DB7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19B78-FF11-4C53-AABA-313342CD8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86036-E136-4B56-BE2E-FBCE9929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CD0A0-045B-4E38-8E51-D709D73F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FB01F-E837-4422-90F8-4D4DDD93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0018-9C4B-4834-AB95-0E032B63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79F85-47C1-45BB-B299-89412BF7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BFCA1-03C6-48FF-A9B9-0F4DADB3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A9255-6472-46D8-AA80-6DD76BFC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5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48C6D-F6BD-4202-8400-8F48B0F4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64036-581F-42C2-B312-22489A2B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66E9-209B-42B0-8E9C-E01FEEF4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22A5-C1D5-4D56-AEF7-DA8CD0CF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9866-DC21-4BF5-B707-595024B1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0113-274E-4BCE-8A61-8C894101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28F82-1741-451E-A3CA-DF9DC773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2BAA6-B8E5-40CF-97CE-98D690A5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C22AF-24D4-418D-BFB9-FBB7B4A0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4996-50B3-4323-AFFC-1E15DC2A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4D3AE-78EB-4A7C-8B8F-FA38FDE65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36BAF-8E67-49A9-8011-D3CFBA50A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D42DE-B3D3-4A97-AD4B-B3CF055A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DCF73-071A-47C0-8FC1-BF422AA1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5A9CD-4FD9-417D-8BC9-3BF3BADC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7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68652-698D-4A42-8CD3-113A1EA6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F53BF-DE4D-457F-8318-76458D89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17244-3D1B-4BF1-9D18-950DD7592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60A6-F9CE-409C-817C-1C33972A597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980A9-944F-4BBB-874D-DD0603168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0815-490E-47A9-9CCC-B47E2FBD4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EEE2-8875-4141-831E-E03239A11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 Box 9">
            <a:extLst>
              <a:ext uri="{FF2B5EF4-FFF2-40B4-BE49-F238E27FC236}">
                <a16:creationId xmlns:a16="http://schemas.microsoft.com/office/drawing/2014/main" id="{ABE48397-416B-46EE-A79A-BF48F50A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6" y="1788841"/>
            <a:ext cx="11052826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2800" b="1" dirty="0"/>
          </a:p>
          <a:p>
            <a:pPr algn="ctr" eaLnBrk="1" hangingPunct="1"/>
            <a:r>
              <a:rPr lang="en-GB" altLang="en-US" sz="2800" b="1" dirty="0"/>
              <a:t>SkyKick</a:t>
            </a:r>
          </a:p>
          <a:p>
            <a:pPr algn="ctr" eaLnBrk="1" hangingPunct="1"/>
            <a:endParaRPr lang="en-GB" altLang="en-US" sz="2800" b="1" dirty="0"/>
          </a:p>
          <a:p>
            <a:pPr algn="ctr" eaLnBrk="1" hangingPunct="1"/>
            <a:r>
              <a:rPr lang="en-GB" altLang="en-US" sz="2800" b="1" dirty="0"/>
              <a:t>What Does it Mean in Practice?</a:t>
            </a:r>
          </a:p>
          <a:p>
            <a:pPr algn="ctr" eaLnBrk="1" hangingPunct="1"/>
            <a:endParaRPr lang="en-GB" altLang="en-US" sz="2000" dirty="0"/>
          </a:p>
          <a:p>
            <a:pPr algn="ctr" eaLnBrk="1" hangingPunct="1"/>
            <a:r>
              <a:rPr lang="en-GB" altLang="en-US" sz="2000" dirty="0"/>
              <a:t>Emmy Hunt and Edwina FitzHugh</a:t>
            </a:r>
          </a:p>
          <a:p>
            <a:pPr algn="ctr" eaLnBrk="1" hangingPunct="1"/>
            <a:endParaRPr lang="en-GB" altLang="en-US" sz="2000" dirty="0"/>
          </a:p>
          <a:p>
            <a:pPr algn="ctr" eaLnBrk="1" hangingPunct="1"/>
            <a:endParaRPr lang="en-GB" altLang="en-US" sz="2000" dirty="0"/>
          </a:p>
          <a:p>
            <a:pPr algn="ctr" eaLnBrk="1" hangingPunct="1"/>
            <a:r>
              <a:rPr lang="en-GB" altLang="en-US" sz="2000" dirty="0"/>
              <a:t>CITMA Autumn Conference</a:t>
            </a:r>
          </a:p>
          <a:p>
            <a:pPr algn="ctr" eaLnBrk="1" hangingPunct="1"/>
            <a:r>
              <a:rPr lang="en-GB" altLang="en-US" sz="2000" dirty="0"/>
              <a:t>17 October 2019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880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E367206-27AE-465F-9A17-25CB2374B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89034"/>
              </p:ext>
            </p:extLst>
          </p:nvPr>
        </p:nvGraphicFramePr>
        <p:xfrm>
          <a:off x="1825161" y="3040358"/>
          <a:ext cx="8369559" cy="2789477"/>
        </p:xfrm>
        <a:graphic>
          <a:graphicData uri="http://schemas.openxmlformats.org/drawingml/2006/table">
            <a:tbl>
              <a:tblPr firstRow="1" bandRow="1"/>
              <a:tblGrid>
                <a:gridCol w="4193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EU Registration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HADEAN</a:t>
                      </a: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US Registration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HADEAN</a:t>
                      </a: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11 Classes</a:t>
                      </a:r>
                    </a:p>
                    <a:p>
                      <a:pPr algn="ctr"/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3 Classes </a:t>
                      </a: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26,000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 goods and services</a:t>
                      </a:r>
                    </a:p>
                    <a:p>
                      <a:pPr algn="ctr"/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42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 goods and services </a:t>
                      </a: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118,000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 words </a:t>
                      </a: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235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 words</a:t>
                      </a:r>
                    </a:p>
                  </a:txBody>
                  <a:tcPr marL="91443" marR="91443" marT="45727" marB="457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id="{4304E40B-4A02-407A-8FA3-94162AFD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1253127"/>
            <a:ext cx="10293531" cy="17541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Average length of EUTM specification = 60-100 terms (8 Aug 2019)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Sky’s specification: some cover 8,000 words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Longest EUTM specification = HADEAN owned by </a:t>
            </a:r>
            <a:r>
              <a:rPr kumimoji="0" lang="en-GB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Hadean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Supercomputing Ltd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A898AA2B-0B15-4461-B9D8-643EA08D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5863057"/>
            <a:ext cx="8487588" cy="646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</a:rPr>
              <a:t>Average length of a novel = 90,000 words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B566B-4A6F-49D1-8613-C2C731AC939A}"/>
              </a:ext>
            </a:extLst>
          </p:cNvPr>
          <p:cNvSpPr txBox="1"/>
          <p:nvPr/>
        </p:nvSpPr>
        <p:spPr>
          <a:xfrm>
            <a:off x="514211" y="526364"/>
            <a:ext cx="109914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spc="300" dirty="0">
                <a:solidFill>
                  <a:srgbClr val="000000"/>
                </a:solidFill>
                <a:latin typeface="Arial" panose="020B0604020202020204" pitchFamily="34" charset="0"/>
              </a:rPr>
              <a:t>SPECIFICATION LENGTH</a:t>
            </a:r>
          </a:p>
        </p:txBody>
      </p:sp>
    </p:spTree>
    <p:extLst>
      <p:ext uri="{BB962C8B-B14F-4D97-AF65-F5344CB8AC3E}">
        <p14:creationId xmlns:p14="http://schemas.microsoft.com/office/powerpoint/2010/main" val="318260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16628E-EE8A-432D-A728-737A5A25A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20" y="2657929"/>
            <a:ext cx="1804988" cy="18018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BED41-888E-4CF4-B19C-74436E2C6E41}"/>
              </a:ext>
            </a:extLst>
          </p:cNvPr>
          <p:cNvSpPr txBox="1"/>
          <p:nvPr/>
        </p:nvSpPr>
        <p:spPr>
          <a:xfrm>
            <a:off x="1661795" y="4532766"/>
            <a:ext cx="3959225" cy="7191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Emmy Hunt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emmy.hunt@potterclarkson.com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DDDE0BE-B6A2-4BB2-998B-D0A16461F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46" y="2659516"/>
            <a:ext cx="1868487" cy="18002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C8AC5C82-E1A5-4614-AFED-DFA980C8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820" y="4532766"/>
            <a:ext cx="39592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Edwina FitzHugh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edwina.fitzhugh@potterclarkson.com</a:t>
            </a:r>
          </a:p>
        </p:txBody>
      </p:sp>
    </p:spTree>
    <p:extLst>
      <p:ext uri="{BB962C8B-B14F-4D97-AF65-F5344CB8AC3E}">
        <p14:creationId xmlns:p14="http://schemas.microsoft.com/office/powerpoint/2010/main" val="25977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4">
            <a:extLst>
              <a:ext uri="{FF2B5EF4-FFF2-40B4-BE49-F238E27FC236}">
                <a16:creationId xmlns:a16="http://schemas.microsoft.com/office/drawing/2014/main" id="{E4EFCC21-6992-47B4-B9E6-2222D502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056" y="2280667"/>
            <a:ext cx="84978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8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GB" altLang="en-US" sz="2000" b="1" dirty="0">
                <a:solidFill>
                  <a:srgbClr val="002060"/>
                </a:solidFill>
              </a:rPr>
              <a:t>Potter Clarkson LLP</a:t>
            </a:r>
          </a:p>
          <a:p>
            <a:pPr algn="ctr" eaLnBrk="1" hangingPunct="1"/>
            <a:endParaRPr lang="en-GB" altLang="en-US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GB" altLang="en-US" sz="2000" u="sng" dirty="0">
                <a:solidFill>
                  <a:srgbClr val="002060"/>
                </a:solidFill>
              </a:rPr>
              <a:t>www.potterclarkson.com</a:t>
            </a:r>
            <a:r>
              <a:rPr lang="en-GB" altLang="en-US" sz="20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en-GB" altLang="en-US" sz="2000" dirty="0">
              <a:solidFill>
                <a:srgbClr val="002060"/>
              </a:solidFill>
            </a:endParaRPr>
          </a:p>
          <a:p>
            <a:pPr eaLnBrk="1" hangingPunct="1"/>
            <a:endParaRPr lang="en-GB" altLang="en-US" sz="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D1E7AEC-D752-4DC4-9E3B-6FC887C7F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81939"/>
              </p:ext>
            </p:extLst>
          </p:nvPr>
        </p:nvGraphicFramePr>
        <p:xfrm>
          <a:off x="766356" y="4277638"/>
          <a:ext cx="10739316" cy="185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9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8963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Nottingham</a:t>
                      </a:r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Potter Clarkson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The Belgrave Centre, Talbot Street, Nottingham, UK, NG1 5GG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T: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+44 (0)115 955 2211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1428" marR="91428"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London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Potter Clarkson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Halton House, 20 - 23 Holborn,</a:t>
                      </a:r>
                      <a:b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London, UK, EC1N 2JD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T: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+44 (0)20 300 500 10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1428" marR="91428"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Munich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Potter Clarkson</a:t>
                      </a:r>
                      <a:b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Bavariaring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26</a:t>
                      </a:r>
                      <a:b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D-80336, Munich, Germany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T: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+49 89 255 52930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1428" marR="91428"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Copenhagen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Potter Clarkson</a:t>
                      </a:r>
                      <a:b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Havnegade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39 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1058, Copenhagen, Denmark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T: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+45 33 29 99 82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1428" marR="91428"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Stockholm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Potter Clarkson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7A </a:t>
                      </a:r>
                      <a:r>
                        <a:rPr lang="en-GB" sz="11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Centralen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Vasagatan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7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111 20 Stockholm, Sweden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T: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+46 812 21 77 77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1428" marR="91428"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Lund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Potter Clarkson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The Spark, Room 12333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Medicon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Village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Scheeletorget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1, Lund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T:</a:t>
                      </a:r>
                      <a:r>
                        <a:rPr lang="en-GB" sz="11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+44 (0)115 955 2211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</a:rPr>
                      </a:br>
                      <a:endParaRPr lang="en-GB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1428" marR="91428"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2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0E13C436-8C8D-45ED-900B-A163394C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895" y="488591"/>
            <a:ext cx="8424863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spc="300" dirty="0"/>
              <a:t>INTRODUCTION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16FB62-94DC-4462-A62C-6D2C63FDDED8}"/>
              </a:ext>
            </a:extLst>
          </p:cNvPr>
          <p:cNvSpPr/>
          <p:nvPr/>
        </p:nvSpPr>
        <p:spPr>
          <a:xfrm>
            <a:off x="514211" y="1574380"/>
            <a:ext cx="10991461" cy="1355080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F236B7F6-83F9-4702-ADF2-2595C6FA0427}"/>
              </a:ext>
            </a:extLst>
          </p:cNvPr>
          <p:cNvSpPr txBox="1"/>
          <p:nvPr/>
        </p:nvSpPr>
        <p:spPr>
          <a:xfrm>
            <a:off x="2887844" y="1574380"/>
            <a:ext cx="8617827" cy="1355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</a:rPr>
              <a:t>Why is this case so important?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Advances our understanding of bad faith and invalidity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What should the consequences of this be?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051A7E-2DD1-492C-A478-B2A08BC10A5D}"/>
              </a:ext>
            </a:extLst>
          </p:cNvPr>
          <p:cNvSpPr/>
          <p:nvPr/>
        </p:nvSpPr>
        <p:spPr>
          <a:xfrm>
            <a:off x="916695" y="1689546"/>
            <a:ext cx="1620000" cy="1124748"/>
          </a:xfrm>
          <a:prstGeom prst="roundRect">
            <a:avLst>
              <a:gd name="adj" fmla="val 10000"/>
            </a:avLst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B50086-DA9C-43E9-B5BE-36484DEE2888}"/>
              </a:ext>
            </a:extLst>
          </p:cNvPr>
          <p:cNvSpPr/>
          <p:nvPr/>
        </p:nvSpPr>
        <p:spPr>
          <a:xfrm>
            <a:off x="514211" y="3064968"/>
            <a:ext cx="10991461" cy="1355080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D36DCF-9763-4A8B-A968-CFDD9A983242}"/>
              </a:ext>
            </a:extLst>
          </p:cNvPr>
          <p:cNvSpPr txBox="1"/>
          <p:nvPr/>
        </p:nvSpPr>
        <p:spPr>
          <a:xfrm>
            <a:off x="2887844" y="3064968"/>
            <a:ext cx="8617827" cy="1355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</a:rPr>
              <a:t>What shapes our understanding to date?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Key case law – Fidelity, MONOPOLY, KOTON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Policy considerations	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5DCF4D-22DC-4CFF-A4B4-80E7FBA4522D}"/>
              </a:ext>
            </a:extLst>
          </p:cNvPr>
          <p:cNvSpPr/>
          <p:nvPr/>
        </p:nvSpPr>
        <p:spPr>
          <a:xfrm>
            <a:off x="916189" y="3158555"/>
            <a:ext cx="1620000" cy="1167905"/>
          </a:xfrm>
          <a:prstGeom prst="roundRect">
            <a:avLst>
              <a:gd name="adj" fmla="val 10000"/>
            </a:avLst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D100CA-2DA9-4FAE-AB9E-9478AAFAF30A}"/>
              </a:ext>
            </a:extLst>
          </p:cNvPr>
          <p:cNvSpPr/>
          <p:nvPr/>
        </p:nvSpPr>
        <p:spPr>
          <a:xfrm>
            <a:off x="514211" y="4555556"/>
            <a:ext cx="10991461" cy="1355080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7D377D12-155E-4A48-B01D-17AE3E261F8F}"/>
              </a:ext>
            </a:extLst>
          </p:cNvPr>
          <p:cNvSpPr txBox="1"/>
          <p:nvPr/>
        </p:nvSpPr>
        <p:spPr>
          <a:xfrm>
            <a:off x="2887844" y="4555556"/>
            <a:ext cx="8617827" cy="1355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</a:rPr>
              <a:t>Possible impact on Registry practice and our day-to-day work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Filing strategies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800" kern="1200" dirty="0">
                <a:solidFill>
                  <a:schemeClr val="tx1"/>
                </a:solidFill>
              </a:rPr>
              <a:t>Review of existing portfolios</a:t>
            </a:r>
          </a:p>
        </p:txBody>
      </p:sp>
      <p:sp>
        <p:nvSpPr>
          <p:cNvPr id="12" name="Rectangle: Rounded Corners 11" descr="Programmer">
            <a:extLst>
              <a:ext uri="{FF2B5EF4-FFF2-40B4-BE49-F238E27FC236}">
                <a16:creationId xmlns:a16="http://schemas.microsoft.com/office/drawing/2014/main" id="{7143BA81-9384-430A-9B97-9DD629A7B412}"/>
              </a:ext>
            </a:extLst>
          </p:cNvPr>
          <p:cNvSpPr/>
          <p:nvPr/>
        </p:nvSpPr>
        <p:spPr>
          <a:xfrm>
            <a:off x="916189" y="4635452"/>
            <a:ext cx="1620000" cy="1195288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0753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16165494-51F1-4B10-9863-668FA6FC2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1311188"/>
            <a:ext cx="10772503" cy="46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3D Model 14" descr="Dark Gray Sphere">
            <a:extLst>
              <a:ext uri="{FF2B5EF4-FFF2-40B4-BE49-F238E27FC236}">
                <a16:creationId xmlns:a16="http://schemas.microsoft.com/office/drawing/2014/main" id="{3783EE69-9E62-45C2-8654-FF000312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00" y="2969425"/>
            <a:ext cx="2305929" cy="17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619C416-3FAE-4D35-8899-15896FE5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48" y="490589"/>
            <a:ext cx="1077250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spc="300" dirty="0"/>
              <a:t>SKY v SKYKICK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BCCC7D8-8162-4E02-8168-EC0FA726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10" y="1391147"/>
            <a:ext cx="10311722" cy="442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D126853-9904-41F0-A32A-D28B9F117D2E}"/>
              </a:ext>
            </a:extLst>
          </p:cNvPr>
          <p:cNvGrpSpPr>
            <a:grpSpLocks/>
          </p:cNvGrpSpPr>
          <p:nvPr/>
        </p:nvGrpSpPr>
        <p:grpSpPr bwMode="auto">
          <a:xfrm>
            <a:off x="3166818" y="1352470"/>
            <a:ext cx="6319430" cy="2944384"/>
            <a:chOff x="2350353" y="1191035"/>
            <a:chExt cx="4942110" cy="3090672"/>
          </a:xfrm>
        </p:grpSpPr>
        <p:pic>
          <p:nvPicPr>
            <p:cNvPr id="11" name="3D Model 2" descr="Dark Gray Sphere">
              <a:extLst>
                <a:ext uri="{FF2B5EF4-FFF2-40B4-BE49-F238E27FC236}">
                  <a16:creationId xmlns:a16="http://schemas.microsoft.com/office/drawing/2014/main" id="{70A2B4BE-3F76-4482-8E44-2129913CE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389" y="1191035"/>
              <a:ext cx="3072384" cy="309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2171EE-9B99-46A5-A1D7-049F75E9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9045" y="2432738"/>
              <a:ext cx="1054154" cy="501676"/>
            </a:xfrm>
            <a:prstGeom prst="rect">
              <a:avLst/>
            </a:prstGeom>
            <a:effectLst>
              <a:softEdge rad="88900"/>
            </a:effectLst>
          </p:spPr>
        </p:pic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6E21BECE-FAB3-48DD-9D2C-83848EFA1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400" y="1655511"/>
              <a:ext cx="2024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b="1" i="1">
                  <a:solidFill>
                    <a:srgbClr val="002060"/>
                  </a:solidFill>
                </a:rPr>
                <a:t>Gladstone bags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3098BC1C-EA33-4C5D-B3B6-B2084914A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353" y="1781623"/>
              <a:ext cx="1857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b="1" i="1" dirty="0">
                  <a:solidFill>
                    <a:srgbClr val="002060"/>
                  </a:solidFill>
                </a:rPr>
                <a:t>Fuel additives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9651BABA-C062-4ACF-BEBD-A005D097C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1803" y="1320259"/>
              <a:ext cx="910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b="1" i="1">
                  <a:solidFill>
                    <a:srgbClr val="002060"/>
                  </a:solidFill>
                </a:rPr>
                <a:t>Whips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A982D2DE-7152-4F57-B6E8-33E8EB56E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531" y="2432923"/>
              <a:ext cx="17919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000" b="1" i="1" dirty="0">
                  <a:solidFill>
                    <a:srgbClr val="C00000"/>
                  </a:solidFill>
                </a:rPr>
                <a:t>Computer software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E23A418-BFB2-4742-821F-3B33EE1B5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558" y="3627048"/>
            <a:ext cx="1635307" cy="33453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69E6529B-35EA-438C-B9CD-6B43005F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010" y="4294855"/>
            <a:ext cx="8746696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sz="2000" i="1">
                <a:solidFill>
                  <a:srgbClr val="002060"/>
                </a:solidFill>
              </a:rPr>
              <a:t>Are some terms invalid for lack of clarity and precision?</a:t>
            </a:r>
          </a:p>
          <a:p>
            <a:pPr>
              <a:buFontTx/>
              <a:buAutoNum type="arabicPeriod"/>
            </a:pPr>
            <a:r>
              <a:rPr lang="en-GB" altLang="en-US" sz="2000" i="1">
                <a:solidFill>
                  <a:srgbClr val="002060"/>
                </a:solidFill>
              </a:rPr>
              <a:t>Is “computer software” one of these terms?</a:t>
            </a:r>
          </a:p>
          <a:p>
            <a:pPr>
              <a:buFontTx/>
              <a:buAutoNum type="arabicPeriod"/>
            </a:pPr>
            <a:r>
              <a:rPr lang="en-GB" altLang="en-US" sz="2000" i="1">
                <a:solidFill>
                  <a:srgbClr val="002060"/>
                </a:solidFill>
              </a:rPr>
              <a:t>Were Sky’s applications made in bad faith?</a:t>
            </a:r>
          </a:p>
          <a:p>
            <a:pPr>
              <a:buFontTx/>
              <a:buAutoNum type="arabicPeriod"/>
            </a:pPr>
            <a:r>
              <a:rPr lang="en-GB" altLang="en-US" sz="2000" i="1">
                <a:solidFill>
                  <a:srgbClr val="002060"/>
                </a:solidFill>
              </a:rPr>
              <a:t>If so, are they wholly invalid or only partly invalid?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9F9EA0F5-1F3B-47DF-B533-E418D692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96" y="5950618"/>
            <a:ext cx="8484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/>
              <a:t>Sky Plc &amp; Ors v Skykick UK Ltd &amp; Anor [2018] EWHC 155 (Ch), 6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13286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947CF21-3576-4D88-8B5A-9DD2F4C7DB60}"/>
              </a:ext>
            </a:extLst>
          </p:cNvPr>
          <p:cNvSpPr txBox="1">
            <a:spLocks/>
          </p:cNvSpPr>
          <p:nvPr/>
        </p:nvSpPr>
        <p:spPr>
          <a:xfrm>
            <a:off x="2152650" y="644031"/>
            <a:ext cx="7886700" cy="646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400" spc="300" dirty="0">
                <a:latin typeface="Arial" panose="020B0604020202020204" pitchFamily="34" charset="0"/>
                <a:cs typeface="Arial" panose="020B0604020202020204" pitchFamily="34" charset="0"/>
              </a:rPr>
              <a:t>FIL v FIDELIS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DD8B1E-B87A-43CA-AF0F-84D22054F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684043"/>
            <a:ext cx="2911475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</a:rPr>
              <a:t>FIDELITY</a:t>
            </a:r>
          </a:p>
          <a:p>
            <a:pPr>
              <a:buFontTx/>
              <a:buNone/>
            </a:pPr>
            <a:endParaRPr lang="en-GB" altLang="en-US" i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002060"/>
                </a:solidFill>
              </a:rPr>
              <a:t>Insurance services</a:t>
            </a:r>
          </a:p>
          <a:p>
            <a:pPr>
              <a:buFontTx/>
              <a:buNone/>
            </a:pPr>
            <a:endParaRPr lang="en-GB" altLang="en-US" i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002060"/>
                </a:solidFill>
              </a:rPr>
              <a:t>Investment services</a:t>
            </a:r>
          </a:p>
          <a:p>
            <a:pPr>
              <a:spcAft>
                <a:spcPts val="3000"/>
              </a:spcAft>
              <a:buFontTx/>
              <a:buNone/>
            </a:pPr>
            <a:endParaRPr lang="en-GB" altLang="en-US" i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002060"/>
                </a:solidFill>
              </a:rPr>
              <a:t>Financial services</a:t>
            </a:r>
          </a:p>
          <a:p>
            <a:pPr>
              <a:buFontTx/>
              <a:buNone/>
            </a:pPr>
            <a:endParaRPr lang="en-GB" altLang="en-US" i="1" dirty="0">
              <a:solidFill>
                <a:srgbClr val="00206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A15F701-7424-431B-9A01-6CF2BEF1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36" y="6061268"/>
            <a:ext cx="8995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/>
              <a:t>FIL Ltd &amp; Anor v Fidelis Underwriting </a:t>
            </a:r>
            <a:r>
              <a:rPr lang="en-US" altLang="en-US" i="1" dirty="0" err="1"/>
              <a:t>Ld</a:t>
            </a:r>
            <a:r>
              <a:rPr lang="en-US" altLang="en-US" i="1" dirty="0"/>
              <a:t> &amp; </a:t>
            </a:r>
            <a:r>
              <a:rPr lang="en-US" altLang="en-US" i="1" dirty="0" err="1"/>
              <a:t>Ors</a:t>
            </a:r>
            <a:r>
              <a:rPr lang="en-US" altLang="en-US" i="1" dirty="0"/>
              <a:t> [2018] EWHC 1097 (Pat), 11 May 2018</a:t>
            </a:r>
            <a:endParaRPr lang="en-GB" altLang="en-US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0C8F24-FCC1-40AC-9D49-C3F415F5B897}"/>
              </a:ext>
            </a:extLst>
          </p:cNvPr>
          <p:cNvSpPr txBox="1">
            <a:spLocks/>
          </p:cNvSpPr>
          <p:nvPr/>
        </p:nvSpPr>
        <p:spPr>
          <a:xfrm>
            <a:off x="5129213" y="1684043"/>
            <a:ext cx="3582987" cy="3941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dirty="0">
                <a:solidFill>
                  <a:srgbClr val="002060"/>
                </a:solidFill>
              </a:rPr>
              <a:t>FIDELIS</a:t>
            </a:r>
          </a:p>
          <a:p>
            <a:pPr marL="0" indent="0" algn="ctr">
              <a:buFontTx/>
              <a:buNone/>
              <a:defRPr/>
            </a:pPr>
            <a:endParaRPr lang="en-GB" sz="24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GB" sz="2400" dirty="0">
                <a:solidFill>
                  <a:srgbClr val="002060"/>
                </a:solidFill>
                <a:sym typeface="Wingdings" panose="05000000000000000000" pitchFamily="2" charset="2"/>
              </a:rPr>
              <a:t>Descriptive for fidelity insurance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GB" sz="2400" dirty="0">
                <a:solidFill>
                  <a:srgbClr val="002060"/>
                </a:solidFill>
              </a:rPr>
              <a:t>Not identical nor sufficiently similar to insurance activities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en-GB" sz="2400" dirty="0">
                <a:solidFill>
                  <a:srgbClr val="002060"/>
                </a:solidFill>
              </a:rPr>
              <a:t>Invalid for lack of clarity and precision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endParaRPr lang="en-GB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BAF6A3-5BA3-42F3-8D59-5AB2E46F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2399937"/>
            <a:ext cx="143033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240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ECFD7C3A-853C-4DE0-9BA4-0ED057F5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55716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6FC8F1-B5A2-48A8-83C0-0B0DB026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365413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14" descr="Question mark">
            <a:extLst>
              <a:ext uri="{FF2B5EF4-FFF2-40B4-BE49-F238E27FC236}">
                <a16:creationId xmlns:a16="http://schemas.microsoft.com/office/drawing/2014/main" id="{6E491D5F-971F-48A4-ADAF-0B953708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63996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6">
            <a:extLst>
              <a:ext uri="{FF2B5EF4-FFF2-40B4-BE49-F238E27FC236}">
                <a16:creationId xmlns:a16="http://schemas.microsoft.com/office/drawing/2014/main" id="{5A362734-7A1E-450B-BE4E-2E06B4CB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24" y="1371600"/>
            <a:ext cx="1038154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Article 59 EUTMR: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	An EU trade mark shall be declared invalid on application to the Office…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	…(b) 	where the applicant was acting in bad faith </a:t>
            </a:r>
            <a:r>
              <a:rPr kumimoji="0" lang="en-US" alt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when he filed the application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1" kern="0" dirty="0">
                <a:solidFill>
                  <a:srgbClr val="002060"/>
                </a:solidFill>
              </a:rPr>
              <a:t>		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for the trade mark.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45F76C6-CB4B-4723-AB1E-6C6BB77B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633224"/>
            <a:ext cx="90707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Koton</a:t>
            </a: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GB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Mağazacilik</a:t>
            </a: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GB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Tekstil</a:t>
            </a: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Sanayi </a:t>
            </a:r>
            <a:r>
              <a:rPr kumimoji="0" lang="en-GB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ve</a:t>
            </a: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GB" alt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Ticaret</a:t>
            </a: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AŞ v EUIPO and Joaquín Nadal Esteban – C-104/18P, 12 September 2019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BF8D0B-94C6-4C13-8955-571306D7A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34545"/>
              </p:ext>
            </p:extLst>
          </p:nvPr>
        </p:nvGraphicFramePr>
        <p:xfrm>
          <a:off x="2051048" y="2828518"/>
          <a:ext cx="8143876" cy="2617788"/>
        </p:xfrm>
        <a:graphic>
          <a:graphicData uri="http://schemas.openxmlformats.org/drawingml/2006/table">
            <a:tbl>
              <a:tblPr firstRow="1" bandRow="1"/>
              <a:tblGrid>
                <a:gridCol w="407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Applicant’s Mark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(classes 25, 35 and 39)</a:t>
                      </a:r>
                    </a:p>
                  </a:txBody>
                  <a:tcPr marT="45694" marB="4569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Earlier mark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(classes 18, 25 and 35)</a:t>
                      </a:r>
                    </a:p>
                  </a:txBody>
                  <a:tcPr marT="45694" marB="4569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T="45694" marB="4569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T="45694" marB="4569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 descr="Image not found">
            <a:extLst>
              <a:ext uri="{FF2B5EF4-FFF2-40B4-BE49-F238E27FC236}">
                <a16:creationId xmlns:a16="http://schemas.microsoft.com/office/drawing/2014/main" id="{4E7D6CC3-A49E-4D94-ADCC-675A7096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82" y="3682592"/>
            <a:ext cx="179228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mage not found">
            <a:extLst>
              <a:ext uri="{FF2B5EF4-FFF2-40B4-BE49-F238E27FC236}">
                <a16:creationId xmlns:a16="http://schemas.microsoft.com/office/drawing/2014/main" id="{E5415F6A-9CE5-4A04-8185-4814A1DC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72" y="3515904"/>
            <a:ext cx="12287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B0B87AF-8AB7-4EE9-9516-43F86343877A}"/>
              </a:ext>
            </a:extLst>
          </p:cNvPr>
          <p:cNvSpPr txBox="1">
            <a:spLocks/>
          </p:cNvSpPr>
          <p:nvPr/>
        </p:nvSpPr>
        <p:spPr>
          <a:xfrm>
            <a:off x="2051049" y="654650"/>
            <a:ext cx="8143875" cy="615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400" spc="300" dirty="0">
                <a:latin typeface="Arial" panose="020B0604020202020204" pitchFamily="34" charset="0"/>
                <a:cs typeface="Arial" panose="020B0604020202020204" pitchFamily="34" charset="0"/>
              </a:rPr>
              <a:t>KOTON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66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F7BBBB-3D91-47F6-86D4-CF8DE18F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11978" r="4507" b="10834"/>
          <a:stretch>
            <a:fillRect/>
          </a:stretch>
        </p:blipFill>
        <p:spPr bwMode="auto">
          <a:xfrm>
            <a:off x="6661818" y="1615435"/>
            <a:ext cx="4843854" cy="41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33FBAD-C104-4B2C-9052-C5A2A28CE978}"/>
              </a:ext>
            </a:extLst>
          </p:cNvPr>
          <p:cNvSpPr txBox="1">
            <a:spLocks/>
          </p:cNvSpPr>
          <p:nvPr/>
        </p:nvSpPr>
        <p:spPr>
          <a:xfrm>
            <a:off x="2152650" y="510722"/>
            <a:ext cx="7886700" cy="656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400" spc="300" dirty="0">
                <a:latin typeface="Arial" panose="020B0604020202020204" pitchFamily="34" charset="0"/>
                <a:cs typeface="Arial" panose="020B0604020202020204" pitchFamily="34" charset="0"/>
              </a:rPr>
              <a:t>MONOPOLY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5F4963-A9E6-4413-A412-5CEDB7CC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11" y="1623105"/>
            <a:ext cx="5953701" cy="43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2060"/>
                </a:solidFill>
              </a:rPr>
              <a:t>Registered in 2015 in classes 9, 16, 28, 41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altLang="en-US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2060"/>
                </a:solidFill>
              </a:rPr>
              <a:t>CD – “evergreening” is common practice and </a:t>
            </a:r>
            <a:r>
              <a:rPr lang="en-GB" altLang="en-US" u="sng" dirty="0">
                <a:solidFill>
                  <a:srgbClr val="002060"/>
                </a:solidFill>
              </a:rPr>
              <a:t>not </a:t>
            </a:r>
            <a:r>
              <a:rPr lang="en-GB" altLang="en-US" dirty="0">
                <a:solidFill>
                  <a:srgbClr val="002060"/>
                </a:solidFill>
              </a:rPr>
              <a:t>bad faith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altLang="en-US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altLang="en-US" dirty="0" err="1">
                <a:solidFill>
                  <a:srgbClr val="002060"/>
                </a:solidFill>
              </a:rPr>
              <a:t>BoA</a:t>
            </a:r>
            <a:r>
              <a:rPr lang="en-GB" altLang="en-US" dirty="0">
                <a:solidFill>
                  <a:srgbClr val="002060"/>
                </a:solidFill>
              </a:rPr>
              <a:t> – Oral hearing and cross examination; in these circumstances, it </a:t>
            </a:r>
            <a:r>
              <a:rPr lang="en-GB" altLang="en-US" u="sng" dirty="0">
                <a:solidFill>
                  <a:srgbClr val="002060"/>
                </a:solidFill>
              </a:rPr>
              <a:t>is </a:t>
            </a:r>
            <a:r>
              <a:rPr lang="en-GB" altLang="en-US" dirty="0">
                <a:solidFill>
                  <a:srgbClr val="002060"/>
                </a:solidFill>
              </a:rPr>
              <a:t>bad faith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dirty="0"/>
          </a:p>
          <a:p>
            <a:pPr>
              <a:buFont typeface="Wingdings" panose="05000000000000000000" pitchFamily="2" charset="2"/>
              <a:buChar char="Ø"/>
            </a:pPr>
            <a:endParaRPr lang="en-GB" altLang="en-US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41703AA-04A0-47D5-9482-A80A80BE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11" y="5890193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 dirty="0" err="1"/>
              <a:t>Kreativni</a:t>
            </a:r>
            <a:r>
              <a:rPr lang="en-GB" altLang="en-US" i="1" dirty="0"/>
              <a:t> </a:t>
            </a:r>
            <a:r>
              <a:rPr lang="en-GB" altLang="en-US" i="1" dirty="0" err="1"/>
              <a:t>Dogadaji</a:t>
            </a:r>
            <a:r>
              <a:rPr lang="en-GB" altLang="en-US" i="1" dirty="0"/>
              <a:t> v Hasbro, R 1849/2017-2, 22 July 2019</a:t>
            </a:r>
          </a:p>
        </p:txBody>
      </p:sp>
    </p:spTree>
    <p:extLst>
      <p:ext uri="{BB962C8B-B14F-4D97-AF65-F5344CB8AC3E}">
        <p14:creationId xmlns:p14="http://schemas.microsoft.com/office/powerpoint/2010/main" val="250977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546C54BF-2402-4B0B-BD3C-E8DC416DB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791" y="516729"/>
            <a:ext cx="849630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spc="300" dirty="0"/>
              <a:t>POLICY CONSIDERATIONS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A20A5C8-9C4C-461F-9388-B3F78CE1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484313"/>
            <a:ext cx="7797272" cy="48244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Making a fairer playing field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The cost of vagueness – why minimising clutter is important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So, what should the scope of invalidity be?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7844528-0907-412E-A244-87F46845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355"/>
          <a:stretch>
            <a:fillRect/>
          </a:stretch>
        </p:blipFill>
        <p:spPr bwMode="auto">
          <a:xfrm>
            <a:off x="514211" y="1419964"/>
            <a:ext cx="30289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0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A3CA2D54-24D4-4B2A-BD32-95912E8B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6729"/>
            <a:ext cx="1135393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spc="300" dirty="0"/>
              <a:t>WHAT CHANGES MIGHT WE SEE?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51F72D1-837A-4468-B93C-7936BD144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826" y="1628234"/>
            <a:ext cx="6878847" cy="34488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Different examination of new applications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alt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Reform of Nice Classification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alt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Proof of intention to use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alt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Post registration limitations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5C7D453F-7A40-4463-A995-6C374529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74" y="1423397"/>
            <a:ext cx="3099130" cy="456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4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AD59FFA-10A5-45AA-8BB6-12D8C35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5446306"/>
            <a:ext cx="2444619" cy="17289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8F2F2A-84F4-4437-B1F1-0BA680BEDD73}"/>
              </a:ext>
            </a:extLst>
          </p:cNvPr>
          <p:cNvCxnSpPr/>
          <p:nvPr/>
        </p:nvCxnSpPr>
        <p:spPr>
          <a:xfrm>
            <a:off x="514211" y="1286170"/>
            <a:ext cx="10991461" cy="0"/>
          </a:xfrm>
          <a:prstGeom prst="line">
            <a:avLst/>
          </a:prstGeom>
          <a:ln>
            <a:solidFill>
              <a:srgbClr val="0F24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CBAD352B-9967-401E-B503-68881280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3148"/>
            <a:ext cx="1135393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spc="300" dirty="0"/>
              <a:t>A NEW “BEST PRACTICE”?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91C3C0-7AD6-4029-B7FA-19753226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514211" y="1299120"/>
            <a:ext cx="10991461" cy="46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A9FDECF6-BD8B-4017-808B-B39980AE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53" y="1725930"/>
            <a:ext cx="1002849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rgbClr val="002060"/>
                </a:solidFill>
              </a:rPr>
              <a:t>What is too broad? Can we still include “computer software” and “financial services”?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rgbClr val="002060"/>
                </a:solidFill>
              </a:rPr>
              <a:t>File and re-file carefully</a:t>
            </a:r>
          </a:p>
          <a:p>
            <a:pPr marL="0" indent="0"/>
            <a:endParaRPr lang="en-GB" altLang="en-US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rgbClr val="002060"/>
                </a:solidFill>
              </a:rPr>
              <a:t>Register a </a:t>
            </a:r>
            <a:r>
              <a:rPr lang="en-GB" altLang="en-US" sz="2000" b="1" dirty="0">
                <a:solidFill>
                  <a:srgbClr val="002060"/>
                </a:solidFill>
              </a:rPr>
              <a:t>“key”</a:t>
            </a:r>
            <a:r>
              <a:rPr lang="en-GB" altLang="en-US" sz="2000" dirty="0">
                <a:solidFill>
                  <a:srgbClr val="002060"/>
                </a:solidFill>
              </a:rPr>
              <a:t> mark (core goods and services) </a:t>
            </a:r>
            <a:r>
              <a:rPr lang="en-GB" altLang="en-US" sz="2000" u="sng" dirty="0">
                <a:solidFill>
                  <a:srgbClr val="002060"/>
                </a:solidFill>
              </a:rPr>
              <a:t>and</a:t>
            </a:r>
            <a:r>
              <a:rPr lang="en-GB" altLang="en-US" sz="2000" dirty="0">
                <a:solidFill>
                  <a:srgbClr val="002060"/>
                </a:solidFill>
              </a:rPr>
              <a:t> </a:t>
            </a:r>
            <a:r>
              <a:rPr lang="en-GB" altLang="en-US" sz="2000" b="1" dirty="0">
                <a:solidFill>
                  <a:srgbClr val="002060"/>
                </a:solidFill>
              </a:rPr>
              <a:t>“sub”</a:t>
            </a:r>
            <a:r>
              <a:rPr lang="en-GB" altLang="en-US" sz="2000" dirty="0">
                <a:solidFill>
                  <a:srgbClr val="002060"/>
                </a:solidFill>
              </a:rPr>
              <a:t> mark (broad goods and services)?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rgbClr val="002060"/>
                </a:solidFill>
              </a:rPr>
              <a:t>Prepare a “Proof of use package”?</a:t>
            </a:r>
          </a:p>
        </p:txBody>
      </p:sp>
    </p:spTree>
    <p:extLst>
      <p:ext uri="{BB962C8B-B14F-4D97-AF65-F5344CB8AC3E}">
        <p14:creationId xmlns:p14="http://schemas.microsoft.com/office/powerpoint/2010/main" val="17952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C74340D1047459B31AAA35232CB02" ma:contentTypeVersion="7" ma:contentTypeDescription="Create a new document." ma:contentTypeScope="" ma:versionID="b5a06c96513f07b10ae2cd2ea2fa4ac3">
  <xsd:schema xmlns:xsd="http://www.w3.org/2001/XMLSchema" xmlns:xs="http://www.w3.org/2001/XMLSchema" xmlns:p="http://schemas.microsoft.com/office/2006/metadata/properties" xmlns:ns3="733fefc6-bbd8-429a-96ae-894b5bc12b1b" targetNamespace="http://schemas.microsoft.com/office/2006/metadata/properties" ma:root="true" ma:fieldsID="b8def28719603960b8dc3d50b948e42e" ns3:_="">
    <xsd:import namespace="733fefc6-bbd8-429a-96ae-894b5bc12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fefc6-bbd8-429a-96ae-894b5bc12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2.xml><?xml version="1.0" encoding="utf-8"?>
<ds:datastoreItem xmlns:ds="http://schemas.openxmlformats.org/officeDocument/2006/customXml" ds:itemID="{7824CE9C-E36C-47AE-9FBE-9B3F6B36D2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82BDC-ACD3-4655-8B26-398ECB229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fefc6-bbd8-429a-96ae-894b5bc12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0B1253C-2A12-435A-AC74-B91B5829AB12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33fefc6-bbd8-429a-96ae-894b5bc12b1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488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Wright</dc:creator>
  <cp:lastModifiedBy>Radha Kaur</cp:lastModifiedBy>
  <cp:revision>4</cp:revision>
  <dcterms:created xsi:type="dcterms:W3CDTF">2019-10-08T14:34:52Z</dcterms:created>
  <dcterms:modified xsi:type="dcterms:W3CDTF">2019-10-15T14:38:55Z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0x010100D1CC74340D1047459B31AAA35232CB02</vt:lpwstr>
  </property>
</Properties>
</file>