
<file path=[Content_Types].xml><?xml version="1.0" encoding="utf-8"?>
<Types xmlns="http://schemas.openxmlformats.org/package/2006/content-types">
  <Default Extension="bin" ContentType="audio/unknown"/>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679" r:id="rId2"/>
  </p:sldMasterIdLst>
  <p:notesMasterIdLst>
    <p:notesMasterId r:id="rId55"/>
  </p:notesMasterIdLst>
  <p:handoutMasterIdLst>
    <p:handoutMasterId r:id="rId56"/>
  </p:handoutMasterIdLst>
  <p:sldIdLst>
    <p:sldId id="322" r:id="rId3"/>
    <p:sldId id="493" r:id="rId4"/>
    <p:sldId id="421" r:id="rId5"/>
    <p:sldId id="517" r:id="rId6"/>
    <p:sldId id="508" r:id="rId7"/>
    <p:sldId id="509" r:id="rId8"/>
    <p:sldId id="521" r:id="rId9"/>
    <p:sldId id="495" r:id="rId10"/>
    <p:sldId id="522" r:id="rId11"/>
    <p:sldId id="523" r:id="rId12"/>
    <p:sldId id="524" r:id="rId13"/>
    <p:sldId id="513" r:id="rId14"/>
    <p:sldId id="534" r:id="rId15"/>
    <p:sldId id="535" r:id="rId16"/>
    <p:sldId id="514" r:id="rId17"/>
    <p:sldId id="525" r:id="rId18"/>
    <p:sldId id="526" r:id="rId19"/>
    <p:sldId id="515" r:id="rId20"/>
    <p:sldId id="510" r:id="rId21"/>
    <p:sldId id="498" r:id="rId22"/>
    <p:sldId id="536" r:id="rId23"/>
    <p:sldId id="474" r:id="rId24"/>
    <p:sldId id="475" r:id="rId25"/>
    <p:sldId id="476" r:id="rId26"/>
    <p:sldId id="477" r:id="rId27"/>
    <p:sldId id="478" r:id="rId28"/>
    <p:sldId id="481" r:id="rId29"/>
    <p:sldId id="482" r:id="rId30"/>
    <p:sldId id="520" r:id="rId31"/>
    <p:sldId id="484" r:id="rId32"/>
    <p:sldId id="485" r:id="rId33"/>
    <p:sldId id="486" r:id="rId34"/>
    <p:sldId id="487" r:id="rId35"/>
    <p:sldId id="488" r:id="rId36"/>
    <p:sldId id="489" r:id="rId37"/>
    <p:sldId id="490" r:id="rId38"/>
    <p:sldId id="491" r:id="rId39"/>
    <p:sldId id="527" r:id="rId40"/>
    <p:sldId id="528" r:id="rId41"/>
    <p:sldId id="529" r:id="rId42"/>
    <p:sldId id="501" r:id="rId43"/>
    <p:sldId id="519" r:id="rId44"/>
    <p:sldId id="432" r:id="rId45"/>
    <p:sldId id="433" r:id="rId46"/>
    <p:sldId id="530" r:id="rId47"/>
    <p:sldId id="532" r:id="rId48"/>
    <p:sldId id="503" r:id="rId49"/>
    <p:sldId id="504" r:id="rId50"/>
    <p:sldId id="505" r:id="rId51"/>
    <p:sldId id="436" r:id="rId52"/>
    <p:sldId id="507" r:id="rId53"/>
    <p:sldId id="533" r:id="rId54"/>
  </p:sldIdLst>
  <p:sldSz cx="9144000" cy="6858000" type="screen4x3"/>
  <p:notesSz cx="6889750"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2354AC1E-EE82-964C-BE23-120253080ABD}">
          <p14:sldIdLst>
            <p14:sldId id="322"/>
            <p14:sldId id="493"/>
            <p14:sldId id="421"/>
            <p14:sldId id="517"/>
            <p14:sldId id="508"/>
            <p14:sldId id="509"/>
            <p14:sldId id="521"/>
            <p14:sldId id="495"/>
            <p14:sldId id="522"/>
            <p14:sldId id="523"/>
            <p14:sldId id="524"/>
            <p14:sldId id="513"/>
            <p14:sldId id="534"/>
            <p14:sldId id="535"/>
            <p14:sldId id="514"/>
            <p14:sldId id="525"/>
            <p14:sldId id="526"/>
            <p14:sldId id="515"/>
            <p14:sldId id="510"/>
            <p14:sldId id="498"/>
            <p14:sldId id="536"/>
            <p14:sldId id="474"/>
            <p14:sldId id="475"/>
            <p14:sldId id="476"/>
            <p14:sldId id="477"/>
            <p14:sldId id="478"/>
            <p14:sldId id="481"/>
            <p14:sldId id="482"/>
            <p14:sldId id="520"/>
            <p14:sldId id="484"/>
            <p14:sldId id="485"/>
            <p14:sldId id="486"/>
            <p14:sldId id="487"/>
            <p14:sldId id="488"/>
            <p14:sldId id="489"/>
            <p14:sldId id="490"/>
            <p14:sldId id="491"/>
            <p14:sldId id="527"/>
            <p14:sldId id="528"/>
            <p14:sldId id="529"/>
            <p14:sldId id="501"/>
            <p14:sldId id="519"/>
            <p14:sldId id="432"/>
            <p14:sldId id="433"/>
            <p14:sldId id="530"/>
            <p14:sldId id="532"/>
            <p14:sldId id="503"/>
            <p14:sldId id="504"/>
            <p14:sldId id="505"/>
            <p14:sldId id="436"/>
            <p14:sldId id="507"/>
            <p14:sldId id="53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75"/>
    <a:srgbClr val="EF4135"/>
    <a:srgbClr val="2F2158"/>
    <a:srgbClr val="75B701"/>
    <a:srgbClr val="361D00"/>
    <a:srgbClr val="351D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890" autoAdjust="0"/>
    <p:restoredTop sz="94660"/>
  </p:normalViewPr>
  <p:slideViewPr>
    <p:cSldViewPr snapToGrid="0" snapToObjects="1">
      <p:cViewPr varScale="1">
        <p:scale>
          <a:sx n="69" d="100"/>
          <a:sy n="69" d="100"/>
        </p:scale>
        <p:origin x="42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2597" y="0"/>
            <a:ext cx="2985558" cy="500936"/>
          </a:xfrm>
          <a:prstGeom prst="rect">
            <a:avLst/>
          </a:prstGeom>
        </p:spPr>
        <p:txBody>
          <a:bodyPr vert="horz" lIns="96616" tIns="48308" rIns="96616" bIns="48308" rtlCol="0"/>
          <a:lstStyle>
            <a:lvl1pPr algn="r">
              <a:defRPr sz="1300"/>
            </a:lvl1pPr>
          </a:lstStyle>
          <a:p>
            <a:fld id="{BF4D81FD-EF5E-4E0A-9AEE-2B664DE769C9}" type="datetimeFigureOut">
              <a:rPr lang="en-GB" smtClean="0"/>
              <a:t>03/09/2019</a:t>
            </a:fld>
            <a:endParaRPr lang="en-GB"/>
          </a:p>
        </p:txBody>
      </p:sp>
      <p:sp>
        <p:nvSpPr>
          <p:cNvPr id="4" name="Footer Placeholder 3"/>
          <p:cNvSpPr>
            <a:spLocks noGrp="1"/>
          </p:cNvSpPr>
          <p:nvPr>
            <p:ph type="ftr" sz="quarter" idx="2"/>
          </p:nvPr>
        </p:nvSpPr>
        <p:spPr>
          <a:xfrm>
            <a:off x="0" y="9516038"/>
            <a:ext cx="2985558" cy="500936"/>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2597" y="9516038"/>
            <a:ext cx="2985558" cy="500936"/>
          </a:xfrm>
          <a:prstGeom prst="rect">
            <a:avLst/>
          </a:prstGeom>
        </p:spPr>
        <p:txBody>
          <a:bodyPr vert="horz" lIns="96616" tIns="48308" rIns="96616" bIns="48308" rtlCol="0" anchor="b"/>
          <a:lstStyle>
            <a:lvl1pPr algn="r">
              <a:defRPr sz="1300"/>
            </a:lvl1pPr>
          </a:lstStyle>
          <a:p>
            <a:fld id="{3FD87F65-D2AE-44B0-A5C8-A047DEF2BD36}" type="slidenum">
              <a:rPr lang="en-GB" smtClean="0"/>
              <a:t>‹#›</a:t>
            </a:fld>
            <a:endParaRPr lang="en-GB"/>
          </a:p>
        </p:txBody>
      </p:sp>
    </p:spTree>
    <p:extLst>
      <p:ext uri="{BB962C8B-B14F-4D97-AF65-F5344CB8AC3E}">
        <p14:creationId xmlns:p14="http://schemas.microsoft.com/office/powerpoint/2010/main" val="704318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0936"/>
          </a:xfrm>
          <a:prstGeom prst="rect">
            <a:avLst/>
          </a:prstGeom>
        </p:spPr>
        <p:txBody>
          <a:bodyPr vert="horz" lIns="96616" tIns="48308" rIns="96616" bIns="48308" rtlCol="0"/>
          <a:lstStyle>
            <a:lvl1pPr algn="l">
              <a:defRPr sz="1300"/>
            </a:lvl1pPr>
          </a:lstStyle>
          <a:p>
            <a:endParaRPr lang="en-US" dirty="0"/>
          </a:p>
        </p:txBody>
      </p:sp>
      <p:sp>
        <p:nvSpPr>
          <p:cNvPr id="3" name="Date Placeholder 2"/>
          <p:cNvSpPr>
            <a:spLocks noGrp="1"/>
          </p:cNvSpPr>
          <p:nvPr>
            <p:ph type="dt" idx="1"/>
          </p:nvPr>
        </p:nvSpPr>
        <p:spPr>
          <a:xfrm>
            <a:off x="3902597" y="0"/>
            <a:ext cx="2985558" cy="500936"/>
          </a:xfrm>
          <a:prstGeom prst="rect">
            <a:avLst/>
          </a:prstGeom>
        </p:spPr>
        <p:txBody>
          <a:bodyPr vert="horz" lIns="96616" tIns="48308" rIns="96616" bIns="48308" rtlCol="0"/>
          <a:lstStyle>
            <a:lvl1pPr algn="r">
              <a:defRPr sz="1300"/>
            </a:lvl1pPr>
          </a:lstStyle>
          <a:p>
            <a:fld id="{E7B8CAE0-8AA2-A841-8CD8-8DD93432A628}" type="datetimeFigureOut">
              <a:rPr lang="en-US" smtClean="0"/>
              <a:t>9/3/2019</a:t>
            </a:fld>
            <a:endParaRPr lang="en-US" dirty="0"/>
          </a:p>
        </p:txBody>
      </p:sp>
      <p:sp>
        <p:nvSpPr>
          <p:cNvPr id="4" name="Slide Image Placeholder 3"/>
          <p:cNvSpPr>
            <a:spLocks noGrp="1" noRot="1" noChangeAspect="1"/>
          </p:cNvSpPr>
          <p:nvPr>
            <p:ph type="sldImg" idx="2"/>
          </p:nvPr>
        </p:nvSpPr>
        <p:spPr>
          <a:xfrm>
            <a:off x="939800" y="750888"/>
            <a:ext cx="5010150" cy="3757612"/>
          </a:xfrm>
          <a:prstGeom prst="rect">
            <a:avLst/>
          </a:prstGeom>
          <a:noFill/>
          <a:ln w="12700">
            <a:solidFill>
              <a:prstClr val="black"/>
            </a:solidFill>
          </a:ln>
        </p:spPr>
        <p:txBody>
          <a:bodyPr vert="horz" lIns="96616" tIns="48308" rIns="96616" bIns="48308" rtlCol="0" anchor="ctr"/>
          <a:lstStyle/>
          <a:p>
            <a:endParaRPr lang="en-US" dirty="0"/>
          </a:p>
        </p:txBody>
      </p:sp>
      <p:sp>
        <p:nvSpPr>
          <p:cNvPr id="5" name="Notes Placeholder 4"/>
          <p:cNvSpPr>
            <a:spLocks noGrp="1"/>
          </p:cNvSpPr>
          <p:nvPr>
            <p:ph type="body" sz="quarter" idx="3"/>
          </p:nvPr>
        </p:nvSpPr>
        <p:spPr>
          <a:xfrm>
            <a:off x="688975" y="4758889"/>
            <a:ext cx="5511800" cy="4508421"/>
          </a:xfrm>
          <a:prstGeom prst="rect">
            <a:avLst/>
          </a:prstGeom>
        </p:spPr>
        <p:txBody>
          <a:bodyPr vert="horz" lIns="96616" tIns="48308" rIns="96616" bIns="48308"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9516038"/>
            <a:ext cx="2985558" cy="500936"/>
          </a:xfrm>
          <a:prstGeom prst="rect">
            <a:avLst/>
          </a:prstGeom>
        </p:spPr>
        <p:txBody>
          <a:bodyPr vert="horz" lIns="96616" tIns="48308" rIns="96616" bIns="48308"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2597" y="9516038"/>
            <a:ext cx="2985558" cy="500936"/>
          </a:xfrm>
          <a:prstGeom prst="rect">
            <a:avLst/>
          </a:prstGeom>
        </p:spPr>
        <p:txBody>
          <a:bodyPr vert="horz" lIns="96616" tIns="48308" rIns="96616" bIns="48308" rtlCol="0" anchor="b"/>
          <a:lstStyle>
            <a:lvl1pPr algn="r">
              <a:defRPr sz="1300"/>
            </a:lvl1pPr>
          </a:lstStyle>
          <a:p>
            <a:fld id="{6194E961-B5A6-E445-8C61-99799B5F573D}" type="slidenum">
              <a:rPr lang="en-US" smtClean="0"/>
              <a:t>‹#›</a:t>
            </a:fld>
            <a:endParaRPr lang="en-US" dirty="0"/>
          </a:p>
        </p:txBody>
      </p:sp>
    </p:spTree>
    <p:extLst>
      <p:ext uri="{BB962C8B-B14F-4D97-AF65-F5344CB8AC3E}">
        <p14:creationId xmlns:p14="http://schemas.microsoft.com/office/powerpoint/2010/main" val="20363219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62BC6DF-DA68-4411-877C-05EBD11842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F6DB7C-B75D-426F-8FDE-C11251FDB4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70D5D297-CFEC-41BA-B7DC-C319E2E864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2955620-DAAB-4D75-8F5E-AC280AF7A8D8}"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240182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94E961-B5A6-E445-8C61-99799B5F573D}" type="slidenum">
              <a:rPr lang="en-US" smtClean="0"/>
              <a:t>8</a:t>
            </a:fld>
            <a:endParaRPr lang="en-US" dirty="0"/>
          </a:p>
        </p:txBody>
      </p:sp>
    </p:spTree>
    <p:extLst>
      <p:ext uri="{BB962C8B-B14F-4D97-AF65-F5344CB8AC3E}">
        <p14:creationId xmlns:p14="http://schemas.microsoft.com/office/powerpoint/2010/main" val="3749991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94E961-B5A6-E445-8C61-99799B5F573D}" type="slidenum">
              <a:rPr lang="en-US" smtClean="0"/>
              <a:t>17</a:t>
            </a:fld>
            <a:endParaRPr lang="en-US" dirty="0"/>
          </a:p>
        </p:txBody>
      </p:sp>
    </p:spTree>
    <p:extLst>
      <p:ext uri="{BB962C8B-B14F-4D97-AF65-F5344CB8AC3E}">
        <p14:creationId xmlns:p14="http://schemas.microsoft.com/office/powerpoint/2010/main" val="2637862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94E961-B5A6-E445-8C61-99799B5F573D}" type="slidenum">
              <a:rPr lang="en-US" smtClean="0"/>
              <a:t>20</a:t>
            </a:fld>
            <a:endParaRPr lang="en-US" dirty="0"/>
          </a:p>
        </p:txBody>
      </p:sp>
    </p:spTree>
    <p:extLst>
      <p:ext uri="{BB962C8B-B14F-4D97-AF65-F5344CB8AC3E}">
        <p14:creationId xmlns:p14="http://schemas.microsoft.com/office/powerpoint/2010/main" val="3364480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84891" indent="-301881" eaLnBrk="0" hangingPunct="0">
              <a:defRPr sz="2500">
                <a:solidFill>
                  <a:schemeClr val="tx1"/>
                </a:solidFill>
                <a:latin typeface="Times New Roman" pitchFamily="18" charset="0"/>
              </a:defRPr>
            </a:lvl2pPr>
            <a:lvl3pPr marL="1207526" indent="-241505" eaLnBrk="0" hangingPunct="0">
              <a:defRPr sz="2500">
                <a:solidFill>
                  <a:schemeClr val="tx1"/>
                </a:solidFill>
                <a:latin typeface="Times New Roman" pitchFamily="18" charset="0"/>
              </a:defRPr>
            </a:lvl3pPr>
            <a:lvl4pPr marL="1690536" indent="-241505" eaLnBrk="0" hangingPunct="0">
              <a:defRPr sz="2500">
                <a:solidFill>
                  <a:schemeClr val="tx1"/>
                </a:solidFill>
                <a:latin typeface="Times New Roman" pitchFamily="18" charset="0"/>
              </a:defRPr>
            </a:lvl4pPr>
            <a:lvl5pPr marL="2173546" indent="-241505" eaLnBrk="0" hangingPunct="0">
              <a:defRPr sz="2500">
                <a:solidFill>
                  <a:schemeClr val="tx1"/>
                </a:solidFill>
                <a:latin typeface="Times New Roman" pitchFamily="18" charset="0"/>
              </a:defRPr>
            </a:lvl5pPr>
            <a:lvl6pPr marL="2656555" indent="-241505" eaLnBrk="0" fontAlgn="base" hangingPunct="0">
              <a:spcBef>
                <a:spcPct val="0"/>
              </a:spcBef>
              <a:spcAft>
                <a:spcPct val="0"/>
              </a:spcAft>
              <a:defRPr sz="2500">
                <a:solidFill>
                  <a:schemeClr val="tx1"/>
                </a:solidFill>
                <a:latin typeface="Times New Roman" pitchFamily="18" charset="0"/>
              </a:defRPr>
            </a:lvl6pPr>
            <a:lvl7pPr marL="3139566" indent="-241505" eaLnBrk="0" fontAlgn="base" hangingPunct="0">
              <a:spcBef>
                <a:spcPct val="0"/>
              </a:spcBef>
              <a:spcAft>
                <a:spcPct val="0"/>
              </a:spcAft>
              <a:defRPr sz="2500">
                <a:solidFill>
                  <a:schemeClr val="tx1"/>
                </a:solidFill>
                <a:latin typeface="Times New Roman" pitchFamily="18" charset="0"/>
              </a:defRPr>
            </a:lvl7pPr>
            <a:lvl8pPr marL="3622576" indent="-241505" eaLnBrk="0" fontAlgn="base" hangingPunct="0">
              <a:spcBef>
                <a:spcPct val="0"/>
              </a:spcBef>
              <a:spcAft>
                <a:spcPct val="0"/>
              </a:spcAft>
              <a:defRPr sz="2500">
                <a:solidFill>
                  <a:schemeClr val="tx1"/>
                </a:solidFill>
                <a:latin typeface="Times New Roman" pitchFamily="18" charset="0"/>
              </a:defRPr>
            </a:lvl8pPr>
            <a:lvl9pPr marL="4105586" indent="-241505" eaLnBrk="0" fontAlgn="base" hangingPunct="0">
              <a:spcBef>
                <a:spcPct val="0"/>
              </a:spcBef>
              <a:spcAft>
                <a:spcPct val="0"/>
              </a:spcAft>
              <a:defRPr sz="2500">
                <a:solidFill>
                  <a:schemeClr val="tx1"/>
                </a:solidFill>
                <a:latin typeface="Times New Roman" pitchFamily="18" charset="0"/>
              </a:defRPr>
            </a:lvl9pPr>
          </a:lstStyle>
          <a:p>
            <a:pPr eaLnBrk="1" hangingPunct="1"/>
            <a:fld id="{29323EA0-00D5-4D29-A584-E3DAB4C334AF}" type="slidenum">
              <a:rPr lang="en-GB" altLang="en-US" sz="1300"/>
              <a:pPr eaLnBrk="1" hangingPunct="1"/>
              <a:t>37</a:t>
            </a:fld>
            <a:endParaRPr lang="en-GB" altLang="en-US"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5  simple  steps we can all take to improve our wellbeing </a:t>
            </a:r>
          </a:p>
          <a:p>
            <a:r>
              <a:rPr lang="en-GB" dirty="0"/>
              <a:t> </a:t>
            </a:r>
          </a:p>
          <a:p>
            <a:r>
              <a:rPr lang="en-GB" dirty="0"/>
              <a:t>Connect – connect with the people around you, your family, friends, colleagues and neighbours, its important to spend time developing these relationships</a:t>
            </a:r>
          </a:p>
          <a:p>
            <a:r>
              <a:rPr lang="en-GB" dirty="0"/>
              <a:t> </a:t>
            </a:r>
          </a:p>
          <a:p>
            <a:r>
              <a:rPr lang="en-GB" dirty="0"/>
              <a:t>Be active- this doesn’t mean going to the gym – go for walk, cycle, play football, find an activity that you enjoy and make it part of your life</a:t>
            </a:r>
          </a:p>
          <a:p>
            <a:r>
              <a:rPr lang="en-GB" dirty="0"/>
              <a:t> </a:t>
            </a:r>
          </a:p>
          <a:p>
            <a:r>
              <a:rPr lang="en-GB" dirty="0"/>
              <a:t>Keep learning – learning new skills can boost confidence</a:t>
            </a:r>
          </a:p>
          <a:p>
            <a:r>
              <a:rPr lang="en-GB" dirty="0"/>
              <a:t> </a:t>
            </a:r>
          </a:p>
          <a:p>
            <a:r>
              <a:rPr lang="en-GB" dirty="0"/>
              <a:t>Give to others – even small acts such as  a kind word or a thank you count, larger acts such as volunteering can improve your wellbeing</a:t>
            </a:r>
          </a:p>
          <a:p>
            <a:r>
              <a:rPr lang="en-GB" dirty="0"/>
              <a:t> </a:t>
            </a:r>
          </a:p>
          <a:p>
            <a:r>
              <a:rPr lang="en-GB" dirty="0"/>
              <a:t>Be mindful – be more aware of the present moment, including your feelings and thoughts, your body and the world around you, ‘mindfulness’ can positively change the way you feel about life and how you approach challenges. </a:t>
            </a:r>
          </a:p>
          <a:p>
            <a:r>
              <a:rPr lang="en-GB" dirty="0"/>
              <a:t>But why does wellbeing matter in a professional context? There are many benefits – greater self esteem, optimism, resilience, vitality, self determination, positive relationships with colleagues, better physical and mental health, greater motivation, creativity and more productive  work.</a:t>
            </a:r>
          </a:p>
          <a:p>
            <a:r>
              <a:rPr lang="en-GB" dirty="0"/>
              <a:t> </a:t>
            </a:r>
          </a:p>
          <a:p>
            <a:r>
              <a:rPr lang="en-GB" dirty="0"/>
              <a:t>From an employer’s perspective actively improving  wellbeing, may help to attract a talented and diverse range of students to enter the legal profession, help with staff retention, reduce sick days, increase  productivity and give an edge over competitors. For the wider legal community improving wellbeing will help maintain the professional reputation of lawyers  and advance the administration of justice. </a:t>
            </a:r>
          </a:p>
          <a:p>
            <a:endParaRPr lang="en-GB" dirty="0"/>
          </a:p>
          <a:p>
            <a:endParaRPr lang="en-GB" dirty="0"/>
          </a:p>
        </p:txBody>
      </p:sp>
      <p:sp>
        <p:nvSpPr>
          <p:cNvPr id="4" name="Slide Number Placeholder 3"/>
          <p:cNvSpPr>
            <a:spLocks noGrp="1"/>
          </p:cNvSpPr>
          <p:nvPr>
            <p:ph type="sldNum" sz="quarter" idx="10"/>
          </p:nvPr>
        </p:nvSpPr>
        <p:spPr/>
        <p:txBody>
          <a:bodyPr/>
          <a:lstStyle/>
          <a:p>
            <a:fld id="{6194E961-B5A6-E445-8C61-99799B5F573D}" type="slidenum">
              <a:rPr lang="en-US" smtClean="0"/>
              <a:t>41</a:t>
            </a:fld>
            <a:endParaRPr lang="en-US" dirty="0"/>
          </a:p>
        </p:txBody>
      </p:sp>
    </p:spTree>
    <p:extLst>
      <p:ext uri="{BB962C8B-B14F-4D97-AF65-F5344CB8AC3E}">
        <p14:creationId xmlns:p14="http://schemas.microsoft.com/office/powerpoint/2010/main" val="4254899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94E961-B5A6-E445-8C61-99799B5F573D}" type="slidenum">
              <a:rPr lang="en-US" smtClean="0"/>
              <a:t>52</a:t>
            </a:fld>
            <a:endParaRPr lang="en-US" dirty="0"/>
          </a:p>
        </p:txBody>
      </p:sp>
    </p:spTree>
    <p:extLst>
      <p:ext uri="{BB962C8B-B14F-4D97-AF65-F5344CB8AC3E}">
        <p14:creationId xmlns:p14="http://schemas.microsoft.com/office/powerpoint/2010/main" val="2130273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title-0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552222"/>
            <a:ext cx="4634089" cy="1919112"/>
          </a:xfrm>
        </p:spPr>
        <p:txBody>
          <a:bodyPr anchor="t">
            <a:normAutofit/>
          </a:bodyPr>
          <a:lstStyle>
            <a:lvl1pPr algn="l">
              <a:defRPr sz="4000" b="0">
                <a:solidFill>
                  <a:srgbClr val="003475"/>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685800" y="3584222"/>
            <a:ext cx="4873978" cy="2054578"/>
          </a:xfrm>
        </p:spPr>
        <p:txBody>
          <a:bodyPr anchor="t"/>
          <a:lstStyle>
            <a:lvl1pPr marL="0" indent="0" algn="l">
              <a:buNone/>
              <a:defRPr>
                <a:solidFill>
                  <a:srgbClr val="00347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8" name="Rectangle 7"/>
          <p:cNvSpPr/>
          <p:nvPr userDrawn="1"/>
        </p:nvSpPr>
        <p:spPr>
          <a:xfrm>
            <a:off x="0" y="5686778"/>
            <a:ext cx="9144000" cy="1171221"/>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3475"/>
              </a:solidFill>
            </a:endParaRPr>
          </a:p>
        </p:txBody>
      </p:sp>
      <p:pic>
        <p:nvPicPr>
          <p:cNvPr id="9" name="Picture 8"/>
          <p:cNvPicPr>
            <a:picLocks noChangeAspect="1"/>
          </p:cNvPicPr>
          <p:nvPr userDrawn="1"/>
        </p:nvPicPr>
        <p:blipFill>
          <a:blip r:embed="rId3"/>
          <a:stretch>
            <a:fillRect/>
          </a:stretch>
        </p:blipFill>
        <p:spPr>
          <a:xfrm>
            <a:off x="7003330" y="5923826"/>
            <a:ext cx="1826007" cy="626571"/>
          </a:xfrm>
          <a:prstGeom prst="rect">
            <a:avLst/>
          </a:prstGeom>
        </p:spPr>
      </p:pic>
    </p:spTree>
    <p:extLst>
      <p:ext uri="{BB962C8B-B14F-4D97-AF65-F5344CB8AC3E}">
        <p14:creationId xmlns:p14="http://schemas.microsoft.com/office/powerpoint/2010/main" val="652109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229601" cy="733425"/>
          </a:xfrm>
        </p:spPr>
        <p:txBody>
          <a:bodyPr>
            <a:normAutofit/>
          </a:bodyPr>
          <a:lstStyle>
            <a:lvl1pPr algn="l">
              <a:defRPr sz="4000" b="0">
                <a:solidFill>
                  <a:srgbClr val="003475"/>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0" y="1600200"/>
            <a:ext cx="8229600" cy="3620911"/>
          </a:xfrm>
        </p:spPr>
        <p:txBody>
          <a:bodyPr>
            <a:normAutofit/>
          </a:bodyPr>
          <a:lstStyle>
            <a:lvl1pPr>
              <a:defRPr sz="3000">
                <a:solidFill>
                  <a:srgbClr val="003475"/>
                </a:solidFill>
              </a:defRPr>
            </a:lvl1pPr>
            <a:lvl2pPr>
              <a:defRPr sz="2400">
                <a:solidFill>
                  <a:srgbClr val="003475"/>
                </a:solidFill>
              </a:defRPr>
            </a:lvl2pPr>
            <a:lvl3pPr>
              <a:defRPr sz="2400">
                <a:solidFill>
                  <a:srgbClr val="003475"/>
                </a:solidFill>
              </a:defRPr>
            </a:lvl3pPr>
            <a:lvl4pPr>
              <a:defRPr sz="2400">
                <a:solidFill>
                  <a:srgbClr val="003475"/>
                </a:solidFill>
              </a:defRPr>
            </a:lvl4pPr>
            <a:lvl5pPr>
              <a:defRPr sz="2400">
                <a:solidFill>
                  <a:srgbClr val="003475"/>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5"/>
          <p:cNvSpPr/>
          <p:nvPr userDrawn="1"/>
        </p:nvSpPr>
        <p:spPr>
          <a:xfrm>
            <a:off x="0" y="5686778"/>
            <a:ext cx="9144000" cy="1171221"/>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3475"/>
              </a:solidFill>
            </a:endParaRPr>
          </a:p>
        </p:txBody>
      </p:sp>
      <p:pic>
        <p:nvPicPr>
          <p:cNvPr id="8" name="Picture 7"/>
          <p:cNvPicPr>
            <a:picLocks noChangeAspect="1"/>
          </p:cNvPicPr>
          <p:nvPr userDrawn="1"/>
        </p:nvPicPr>
        <p:blipFill>
          <a:blip r:embed="rId2"/>
          <a:stretch>
            <a:fillRect/>
          </a:stretch>
        </p:blipFill>
        <p:spPr>
          <a:xfrm>
            <a:off x="7003330" y="5923826"/>
            <a:ext cx="1826007" cy="626571"/>
          </a:xfrm>
          <a:prstGeom prst="rect">
            <a:avLst/>
          </a:prstGeom>
        </p:spPr>
      </p:pic>
    </p:spTree>
    <p:extLst>
      <p:ext uri="{BB962C8B-B14F-4D97-AF65-F5344CB8AC3E}">
        <p14:creationId xmlns:p14="http://schemas.microsoft.com/office/powerpoint/2010/main" val="424055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00347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3475"/>
              </a:solidFill>
            </a:endParaRPr>
          </a:p>
        </p:txBody>
      </p:sp>
      <p:sp>
        <p:nvSpPr>
          <p:cNvPr id="3" name="TextBox 2"/>
          <p:cNvSpPr txBox="1"/>
          <p:nvPr userDrawn="1"/>
        </p:nvSpPr>
        <p:spPr>
          <a:xfrm>
            <a:off x="0" y="955413"/>
            <a:ext cx="9144000" cy="1154162"/>
          </a:xfrm>
          <a:prstGeom prst="rect">
            <a:avLst/>
          </a:prstGeom>
          <a:noFill/>
        </p:spPr>
        <p:txBody>
          <a:bodyPr wrap="square" rtlCol="0">
            <a:spAutoFit/>
          </a:bodyPr>
          <a:lstStyle/>
          <a:p>
            <a:pPr algn="ctr"/>
            <a:r>
              <a:rPr lang="en-US" sz="3600" dirty="0">
                <a:solidFill>
                  <a:schemeClr val="bg1"/>
                </a:solidFill>
              </a:rPr>
              <a:t>Helpline</a:t>
            </a:r>
          </a:p>
          <a:p>
            <a:pPr algn="ctr">
              <a:lnSpc>
                <a:spcPct val="90000"/>
              </a:lnSpc>
            </a:pPr>
            <a:r>
              <a:rPr lang="en-US" sz="3600" b="0" dirty="0">
                <a:solidFill>
                  <a:srgbClr val="EF4135"/>
                </a:solidFill>
              </a:rPr>
              <a:t>0800 729 6888</a:t>
            </a:r>
          </a:p>
        </p:txBody>
      </p:sp>
      <p:pic>
        <p:nvPicPr>
          <p:cNvPr id="4" name="Picture 3"/>
          <p:cNvPicPr>
            <a:picLocks noChangeAspect="1"/>
          </p:cNvPicPr>
          <p:nvPr userDrawn="1"/>
        </p:nvPicPr>
        <p:blipFill>
          <a:blip r:embed="rId2"/>
          <a:stretch>
            <a:fillRect/>
          </a:stretch>
        </p:blipFill>
        <p:spPr>
          <a:xfrm>
            <a:off x="4369146" y="2635374"/>
            <a:ext cx="405709" cy="405709"/>
          </a:xfrm>
          <a:prstGeom prst="rect">
            <a:avLst/>
          </a:prstGeom>
        </p:spPr>
      </p:pic>
      <p:pic>
        <p:nvPicPr>
          <p:cNvPr id="5" name="Picture 4"/>
          <p:cNvPicPr>
            <a:picLocks noChangeAspect="1"/>
          </p:cNvPicPr>
          <p:nvPr userDrawn="1"/>
        </p:nvPicPr>
        <p:blipFill>
          <a:blip/>
          <a:stretch>
            <a:fillRect/>
          </a:stretch>
        </p:blipFill>
        <p:spPr>
          <a:xfrm>
            <a:off x="4369145" y="3883446"/>
            <a:ext cx="405710" cy="405710"/>
          </a:xfrm>
          <a:prstGeom prst="rect">
            <a:avLst/>
          </a:prstGeom>
        </p:spPr>
      </p:pic>
      <p:sp>
        <p:nvSpPr>
          <p:cNvPr id="7" name="TextBox 6"/>
          <p:cNvSpPr txBox="1"/>
          <p:nvPr userDrawn="1"/>
        </p:nvSpPr>
        <p:spPr>
          <a:xfrm>
            <a:off x="0" y="2974487"/>
            <a:ext cx="9144000" cy="523220"/>
          </a:xfrm>
          <a:prstGeom prst="rect">
            <a:avLst/>
          </a:prstGeom>
          <a:noFill/>
        </p:spPr>
        <p:txBody>
          <a:bodyPr wrap="square" rtlCol="0">
            <a:spAutoFit/>
          </a:bodyPr>
          <a:lstStyle/>
          <a:p>
            <a:pPr algn="ctr"/>
            <a:r>
              <a:rPr lang="en-US" sz="2800" b="0" i="0" dirty="0">
                <a:solidFill>
                  <a:schemeClr val="bg1"/>
                </a:solidFill>
                <a:latin typeface="Calibri"/>
                <a:cs typeface="Calibri"/>
              </a:rPr>
              <a:t>www.facebook.com/lawcare</a:t>
            </a:r>
            <a:endParaRPr lang="en-US" sz="2800" b="0" i="0" dirty="0">
              <a:solidFill>
                <a:srgbClr val="EF4135"/>
              </a:solidFill>
              <a:latin typeface="Calibri"/>
              <a:cs typeface="Calibri"/>
            </a:endParaRPr>
          </a:p>
        </p:txBody>
      </p:sp>
      <p:sp>
        <p:nvSpPr>
          <p:cNvPr id="8" name="TextBox 7"/>
          <p:cNvSpPr txBox="1"/>
          <p:nvPr userDrawn="1"/>
        </p:nvSpPr>
        <p:spPr>
          <a:xfrm>
            <a:off x="0" y="4230377"/>
            <a:ext cx="9144000" cy="523220"/>
          </a:xfrm>
          <a:prstGeom prst="rect">
            <a:avLst/>
          </a:prstGeom>
          <a:noFill/>
        </p:spPr>
        <p:txBody>
          <a:bodyPr wrap="square" rtlCol="0">
            <a:spAutoFit/>
          </a:bodyPr>
          <a:lstStyle/>
          <a:p>
            <a:pPr algn="ctr"/>
            <a:r>
              <a:rPr lang="en-US" sz="2800" dirty="0">
                <a:solidFill>
                  <a:schemeClr val="bg1"/>
                </a:solidFill>
              </a:rPr>
              <a:t>@</a:t>
            </a:r>
            <a:r>
              <a:rPr lang="en-US" sz="2800" dirty="0" err="1">
                <a:solidFill>
                  <a:schemeClr val="bg1"/>
                </a:solidFill>
              </a:rPr>
              <a:t>LawCareLtd</a:t>
            </a:r>
            <a:endParaRPr lang="en-US" sz="2800" dirty="0">
              <a:solidFill>
                <a:srgbClr val="EF4135"/>
              </a:solidFill>
            </a:endParaRPr>
          </a:p>
        </p:txBody>
      </p:sp>
      <p:sp>
        <p:nvSpPr>
          <p:cNvPr id="10" name="TextBox 9"/>
          <p:cNvSpPr txBox="1"/>
          <p:nvPr userDrawn="1"/>
        </p:nvSpPr>
        <p:spPr>
          <a:xfrm>
            <a:off x="0" y="5365480"/>
            <a:ext cx="9144000" cy="646331"/>
          </a:xfrm>
          <a:prstGeom prst="rect">
            <a:avLst/>
          </a:prstGeom>
          <a:noFill/>
        </p:spPr>
        <p:txBody>
          <a:bodyPr wrap="square" rtlCol="0">
            <a:spAutoFit/>
          </a:bodyPr>
          <a:lstStyle/>
          <a:p>
            <a:pPr algn="ctr"/>
            <a:r>
              <a:rPr lang="en-US" sz="3600" b="0" dirty="0">
                <a:solidFill>
                  <a:schemeClr val="bg1"/>
                </a:solidFill>
              </a:rPr>
              <a:t>www.lawcare.org.uk</a:t>
            </a:r>
          </a:p>
        </p:txBody>
      </p:sp>
    </p:spTree>
    <p:extLst>
      <p:ext uri="{BB962C8B-B14F-4D97-AF65-F5344CB8AC3E}">
        <p14:creationId xmlns:p14="http://schemas.microsoft.com/office/powerpoint/2010/main" val="72528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40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BD429EC-0266-4954-A4B8-15657C842F6D}"/>
              </a:ext>
            </a:extLst>
          </p:cNvPr>
          <p:cNvSpPr>
            <a:spLocks noGrp="1"/>
          </p:cNvSpPr>
          <p:nvPr>
            <p:ph type="dt" sz="half" idx="10"/>
          </p:nvPr>
        </p:nvSpPr>
        <p:spPr/>
        <p:txBody>
          <a:bodyPr/>
          <a:lstStyle>
            <a:lvl1pPr>
              <a:defRPr/>
            </a:lvl1pPr>
          </a:lstStyle>
          <a:p>
            <a:pPr defTabSz="685800" fontAlgn="base">
              <a:spcBef>
                <a:spcPct val="0"/>
              </a:spcBef>
              <a:spcAft>
                <a:spcPct val="0"/>
              </a:spcAft>
              <a:defRPr/>
            </a:pPr>
            <a:fld id="{8E20B90A-88BE-435D-91E3-3D8FEFA47664}" type="datetimeFigureOut">
              <a:rPr lang="en-US" smtClean="0">
                <a:ea typeface="宋体" panose="02010600030101010101" pitchFamily="2" charset="-122"/>
              </a:rPr>
              <a:pPr defTabSz="685800" fontAlgn="base">
                <a:spcBef>
                  <a:spcPct val="0"/>
                </a:spcBef>
                <a:spcAft>
                  <a:spcPct val="0"/>
                </a:spcAft>
                <a:defRPr/>
              </a:pPr>
              <a:t>9/3/2019</a:t>
            </a:fld>
            <a:endParaRPr lang="en-US">
              <a:ea typeface="宋体" panose="02010600030101010101" pitchFamily="2" charset="-122"/>
            </a:endParaRPr>
          </a:p>
        </p:txBody>
      </p:sp>
      <p:sp>
        <p:nvSpPr>
          <p:cNvPr id="5" name="Footer Placeholder 4">
            <a:extLst>
              <a:ext uri="{FF2B5EF4-FFF2-40B4-BE49-F238E27FC236}">
                <a16:creationId xmlns:a16="http://schemas.microsoft.com/office/drawing/2014/main" id="{01D43A8C-ED1B-4C14-9FD5-791F10D7AD19}"/>
              </a:ext>
            </a:extLst>
          </p:cNvPr>
          <p:cNvSpPr>
            <a:spLocks noGrp="1"/>
          </p:cNvSpPr>
          <p:nvPr>
            <p:ph type="ftr" sz="quarter" idx="11"/>
          </p:nvPr>
        </p:nvSpPr>
        <p:spPr/>
        <p:txBody>
          <a:bodyPr/>
          <a:lstStyle>
            <a:lvl1pPr>
              <a:defRPr/>
            </a:lvl1pPr>
          </a:lstStyle>
          <a:p>
            <a:pPr defTabSz="685800" fontAlgn="base">
              <a:spcBef>
                <a:spcPct val="0"/>
              </a:spcBef>
              <a:spcAft>
                <a:spcPct val="0"/>
              </a:spcAft>
              <a:defRPr/>
            </a:pPr>
            <a:endParaRPr lang="en-US">
              <a:ea typeface="宋体" panose="02010600030101010101" pitchFamily="2" charset="-122"/>
            </a:endParaRPr>
          </a:p>
        </p:txBody>
      </p:sp>
      <p:sp>
        <p:nvSpPr>
          <p:cNvPr id="6" name="Slide Number Placeholder 5">
            <a:extLst>
              <a:ext uri="{FF2B5EF4-FFF2-40B4-BE49-F238E27FC236}">
                <a16:creationId xmlns:a16="http://schemas.microsoft.com/office/drawing/2014/main" id="{6F256848-F201-408E-89A9-FD3A01A5B310}"/>
              </a:ext>
            </a:extLst>
          </p:cNvPr>
          <p:cNvSpPr>
            <a:spLocks noGrp="1"/>
          </p:cNvSpPr>
          <p:nvPr>
            <p:ph type="sldNum" sz="quarter" idx="12"/>
          </p:nvPr>
        </p:nvSpPr>
        <p:spPr/>
        <p:txBody>
          <a:bodyPr/>
          <a:lstStyle>
            <a:lvl1pPr>
              <a:defRPr/>
            </a:lvl1pPr>
          </a:lstStyle>
          <a:p>
            <a:pPr defTabSz="685800" fontAlgn="base">
              <a:spcBef>
                <a:spcPct val="0"/>
              </a:spcBef>
              <a:spcAft>
                <a:spcPct val="0"/>
              </a:spcAft>
              <a:defRPr/>
            </a:pPr>
            <a:fld id="{5C9108CD-05A4-4BF0-B55F-F5BA47111AD6}" type="slidenum">
              <a:rPr lang="en-US" altLang="en-US" smtClean="0">
                <a:ea typeface="宋体" panose="02010600030101010101" pitchFamily="2" charset="-122"/>
              </a:rPr>
              <a:pPr defTabSz="685800" fontAlgn="base">
                <a:spcBef>
                  <a:spcPct val="0"/>
                </a:spcBef>
                <a:spcAft>
                  <a:spcPct val="0"/>
                </a:spcAft>
                <a:defRPr/>
              </a:pPr>
              <a:t>‹#›</a:t>
            </a:fld>
            <a:endParaRPr lang="en-US" altLang="en-US">
              <a:ea typeface="宋体" panose="02010600030101010101" pitchFamily="2" charset="-122"/>
            </a:endParaRPr>
          </a:p>
        </p:txBody>
      </p:sp>
    </p:spTree>
    <p:extLst>
      <p:ext uri="{BB962C8B-B14F-4D97-AF65-F5344CB8AC3E}">
        <p14:creationId xmlns:p14="http://schemas.microsoft.com/office/powerpoint/2010/main" val="23281463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16AE4-B972-433E-B3B6-15B71EAF3FD6}" type="datetimeFigureOut">
              <a:rPr lang="en-GB" smtClean="0"/>
              <a:t>03/09/2019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DE611-544A-4476-A7CE-79AB35B62CE8}" type="slidenum">
              <a:rPr lang="en-GB" smtClean="0"/>
              <a:t>‹#›</a:t>
            </a:fld>
            <a:endParaRPr lang="en-GB" dirty="0"/>
          </a:p>
        </p:txBody>
      </p:sp>
    </p:spTree>
    <p:extLst>
      <p:ext uri="{BB962C8B-B14F-4D97-AF65-F5344CB8AC3E}">
        <p14:creationId xmlns:p14="http://schemas.microsoft.com/office/powerpoint/2010/main" val="328762684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7" r:id="rId3"/>
    <p:sldLayoutId id="2147483678"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83E9F5A-7644-4FCF-A059-A974D62EE5DF}"/>
              </a:ext>
            </a:extLst>
          </p:cNvPr>
          <p:cNvSpPr>
            <a:spLocks noGrp="1"/>
          </p:cNvSpPr>
          <p:nvPr>
            <p:ph type="title"/>
          </p:nvPr>
        </p:nvSpPr>
        <p:spPr bwMode="auto">
          <a:xfrm>
            <a:off x="628650" y="365127"/>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2063317-B2DA-4620-B577-7C046909F77E}"/>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8356C6C-A16C-4B35-99E0-E63E78F1781A}"/>
              </a:ext>
            </a:extLst>
          </p:cNvPr>
          <p:cNvSpPr>
            <a:spLocks noGrp="1"/>
          </p:cNvSpPr>
          <p:nvPr>
            <p:ph type="dt" sz="half" idx="2"/>
          </p:nvPr>
        </p:nvSpPr>
        <p:spPr>
          <a:xfrm>
            <a:off x="628650" y="6356352"/>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defRPr>
            </a:lvl1pPr>
          </a:lstStyle>
          <a:p>
            <a:pPr>
              <a:defRPr/>
            </a:pPr>
            <a:fld id="{B08C6A88-3C9A-48F0-A2B8-90D9BA33BD35}" type="datetimeFigureOut">
              <a:rPr lang="en-US"/>
              <a:pPr>
                <a:defRPr/>
              </a:pPr>
              <a:t>9/3/2019</a:t>
            </a:fld>
            <a:endParaRPr lang="en-US"/>
          </a:p>
        </p:txBody>
      </p:sp>
      <p:sp>
        <p:nvSpPr>
          <p:cNvPr id="5" name="Footer Placeholder 4">
            <a:extLst>
              <a:ext uri="{FF2B5EF4-FFF2-40B4-BE49-F238E27FC236}">
                <a16:creationId xmlns:a16="http://schemas.microsoft.com/office/drawing/2014/main" id="{2D3A05FE-090C-4EC4-B5D0-B4DA9CBDE98A}"/>
              </a:ext>
            </a:extLst>
          </p:cNvPr>
          <p:cNvSpPr>
            <a:spLocks noGrp="1"/>
          </p:cNvSpPr>
          <p:nvPr>
            <p:ph type="ftr" sz="quarter" idx="3"/>
          </p:nvPr>
        </p:nvSpPr>
        <p:spPr>
          <a:xfrm>
            <a:off x="3028950" y="6356352"/>
            <a:ext cx="30861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C7331C5C-6363-4A0A-88CC-727004CE4D40}"/>
              </a:ext>
            </a:extLst>
          </p:cNvPr>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8E10DA6F-CBCE-4812-844D-096077BDB54F}" type="slidenum">
              <a:rPr lang="en-US" altLang="en-US"/>
              <a:pPr>
                <a:defRPr/>
              </a:pPr>
              <a:t>‹#›</a:t>
            </a:fld>
            <a:endParaRPr lang="en-US" altLang="en-US"/>
          </a:p>
        </p:txBody>
      </p:sp>
    </p:spTree>
    <p:extLst>
      <p:ext uri="{BB962C8B-B14F-4D97-AF65-F5344CB8AC3E}">
        <p14:creationId xmlns:p14="http://schemas.microsoft.com/office/powerpoint/2010/main" val="1627278823"/>
      </p:ext>
    </p:extLst>
  </p:cSld>
  <p:clrMap bg1="lt1" tx1="dk1" bg2="lt2" tx2="dk2" accent1="accent1" accent2="accent2" accent3="accent3" accent4="accent4" accent5="accent5" accent6="accent6" hlink="hlink" folHlink="folHlink"/>
  <p:sldLayoutIdLst>
    <p:sldLayoutId id="2147483680" r:id="rId1"/>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itchFamily="34" charset="0"/>
        </a:defRPr>
      </a:lvl2pPr>
      <a:lvl3pPr algn="l" rtl="0" eaLnBrk="0" fontAlgn="base" hangingPunct="0">
        <a:lnSpc>
          <a:spcPct val="90000"/>
        </a:lnSpc>
        <a:spcBef>
          <a:spcPct val="0"/>
        </a:spcBef>
        <a:spcAft>
          <a:spcPct val="0"/>
        </a:spcAft>
        <a:defRPr sz="3300">
          <a:solidFill>
            <a:schemeClr val="tx1"/>
          </a:solidFill>
          <a:latin typeface="Calibri Light" pitchFamily="34" charset="0"/>
        </a:defRPr>
      </a:lvl3pPr>
      <a:lvl4pPr algn="l" rtl="0" eaLnBrk="0" fontAlgn="base" hangingPunct="0">
        <a:lnSpc>
          <a:spcPct val="90000"/>
        </a:lnSpc>
        <a:spcBef>
          <a:spcPct val="0"/>
        </a:spcBef>
        <a:spcAft>
          <a:spcPct val="0"/>
        </a:spcAft>
        <a:defRPr sz="3300">
          <a:solidFill>
            <a:schemeClr val="tx1"/>
          </a:solidFill>
          <a:latin typeface="Calibri Light" pitchFamily="34" charset="0"/>
        </a:defRPr>
      </a:lvl4pPr>
      <a:lvl5pPr algn="l" rtl="0" eaLnBrk="0" fontAlgn="base" hangingPunct="0">
        <a:lnSpc>
          <a:spcPct val="90000"/>
        </a:lnSpc>
        <a:spcBef>
          <a:spcPct val="0"/>
        </a:spcBef>
        <a:spcAft>
          <a:spcPct val="0"/>
        </a:spcAft>
        <a:defRPr sz="3300">
          <a:solidFill>
            <a:schemeClr val="tx1"/>
          </a:solidFill>
          <a:latin typeface="Calibri Light" pitchFamily="34" charset="0"/>
        </a:defRPr>
      </a:lvl5pPr>
      <a:lvl6pPr marL="342900" algn="l" rtl="0" fontAlgn="base">
        <a:lnSpc>
          <a:spcPct val="90000"/>
        </a:lnSpc>
        <a:spcBef>
          <a:spcPct val="0"/>
        </a:spcBef>
        <a:spcAft>
          <a:spcPct val="0"/>
        </a:spcAft>
        <a:defRPr sz="3300">
          <a:solidFill>
            <a:schemeClr val="tx1"/>
          </a:solidFill>
          <a:latin typeface="Calibri Light" pitchFamily="34" charset="0"/>
        </a:defRPr>
      </a:lvl6pPr>
      <a:lvl7pPr marL="685800" algn="l" rtl="0" fontAlgn="base">
        <a:lnSpc>
          <a:spcPct val="90000"/>
        </a:lnSpc>
        <a:spcBef>
          <a:spcPct val="0"/>
        </a:spcBef>
        <a:spcAft>
          <a:spcPct val="0"/>
        </a:spcAft>
        <a:defRPr sz="3300">
          <a:solidFill>
            <a:schemeClr val="tx1"/>
          </a:solidFill>
          <a:latin typeface="Calibri Light" pitchFamily="34" charset="0"/>
        </a:defRPr>
      </a:lvl7pPr>
      <a:lvl8pPr marL="1028700" algn="l" rtl="0" fontAlgn="base">
        <a:lnSpc>
          <a:spcPct val="90000"/>
        </a:lnSpc>
        <a:spcBef>
          <a:spcPct val="0"/>
        </a:spcBef>
        <a:spcAft>
          <a:spcPct val="0"/>
        </a:spcAft>
        <a:defRPr sz="3300">
          <a:solidFill>
            <a:schemeClr val="tx1"/>
          </a:solidFill>
          <a:latin typeface="Calibri Light" pitchFamily="34" charset="0"/>
        </a:defRPr>
      </a:lvl8pPr>
      <a:lvl9pPr marL="1371600" algn="l"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lawcare.org.uk/"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lawcare.org.uk/" TargetMode="External"/><Relationship Id="rId7"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5C"/>
        </a:solidFill>
        <a:effectLst/>
      </p:bgPr>
    </p:bg>
    <p:spTree>
      <p:nvGrpSpPr>
        <p:cNvPr id="1" name=""/>
        <p:cNvGrpSpPr/>
        <p:nvPr/>
      </p:nvGrpSpPr>
      <p:grpSpPr>
        <a:xfrm>
          <a:off x="0" y="0"/>
          <a:ext cx="0" cy="0"/>
          <a:chOff x="0" y="0"/>
          <a:chExt cx="0" cy="0"/>
        </a:xfrm>
      </p:grpSpPr>
      <p:pic>
        <p:nvPicPr>
          <p:cNvPr id="3074" name="Picture 3">
            <a:extLst>
              <a:ext uri="{FF2B5EF4-FFF2-40B4-BE49-F238E27FC236}">
                <a16:creationId xmlns:a16="http://schemas.microsoft.com/office/drawing/2014/main" id="{88B7B729-9D10-49E9-B729-F5DA1A7144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5889" y="1107281"/>
            <a:ext cx="2102644"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5">
            <a:extLst>
              <a:ext uri="{FF2B5EF4-FFF2-40B4-BE49-F238E27FC236}">
                <a16:creationId xmlns:a16="http://schemas.microsoft.com/office/drawing/2014/main" id="{0487F05C-87C6-437F-A75F-8F53994D4B35}"/>
              </a:ext>
            </a:extLst>
          </p:cNvPr>
          <p:cNvSpPr txBox="1">
            <a:spLocks noChangeArrowheads="1"/>
          </p:cNvSpPr>
          <p:nvPr/>
        </p:nvSpPr>
        <p:spPr bwMode="auto">
          <a:xfrm>
            <a:off x="1284686" y="2160986"/>
            <a:ext cx="6473669"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fontAlgn="base">
              <a:lnSpc>
                <a:spcPct val="100000"/>
              </a:lnSpc>
              <a:spcBef>
                <a:spcPct val="0"/>
              </a:spcBef>
              <a:spcAft>
                <a:spcPct val="0"/>
              </a:spcAft>
              <a:buNone/>
              <a:defRPr/>
            </a:pPr>
            <a:r>
              <a:rPr lang="en-US" altLang="en-US" sz="3000" dirty="0">
                <a:solidFill>
                  <a:prstClr val="white"/>
                </a:solidFill>
                <a:latin typeface="Georgia" panose="02040502050405020303" pitchFamily="18" charset="0"/>
                <a:ea typeface="宋体" panose="02010600030101010101" pitchFamily="2" charset="-122"/>
              </a:rPr>
              <a:t>Welcome to our Webinar</a:t>
            </a:r>
          </a:p>
          <a:p>
            <a:pPr defTabSz="685800" fontAlgn="base">
              <a:lnSpc>
                <a:spcPct val="100000"/>
              </a:lnSpc>
              <a:spcBef>
                <a:spcPct val="0"/>
              </a:spcBef>
              <a:spcAft>
                <a:spcPct val="0"/>
              </a:spcAft>
              <a:buNone/>
              <a:defRPr/>
            </a:pPr>
            <a:endParaRPr lang="en-US" altLang="en-US" sz="3000" dirty="0">
              <a:solidFill>
                <a:prstClr val="white"/>
              </a:solidFill>
              <a:latin typeface="Georgia" panose="02040502050405020303" pitchFamily="18" charset="0"/>
              <a:ea typeface="宋体" panose="02010600030101010101" pitchFamily="2" charset="-122"/>
            </a:endParaRPr>
          </a:p>
          <a:p>
            <a:pPr defTabSz="685800" fontAlgn="base">
              <a:lnSpc>
                <a:spcPct val="100000"/>
              </a:lnSpc>
              <a:spcBef>
                <a:spcPct val="0"/>
              </a:spcBef>
              <a:spcAft>
                <a:spcPct val="0"/>
              </a:spcAft>
              <a:buNone/>
              <a:defRPr/>
            </a:pPr>
            <a:r>
              <a:rPr lang="en-US" altLang="en-US" sz="3000" dirty="0">
                <a:solidFill>
                  <a:prstClr val="white"/>
                </a:solidFill>
                <a:latin typeface="Georgia" panose="02040502050405020303" pitchFamily="18" charset="0"/>
                <a:ea typeface="宋体" panose="02010600030101010101" pitchFamily="2" charset="-122"/>
              </a:rPr>
              <a:t>Your speaker is </a:t>
            </a:r>
          </a:p>
          <a:p>
            <a:pPr defTabSz="685800" fontAlgn="base">
              <a:lnSpc>
                <a:spcPct val="100000"/>
              </a:lnSpc>
              <a:spcBef>
                <a:spcPct val="0"/>
              </a:spcBef>
              <a:spcAft>
                <a:spcPct val="0"/>
              </a:spcAft>
              <a:buNone/>
              <a:defRPr/>
            </a:pPr>
            <a:r>
              <a:rPr lang="en-US" altLang="en-US" sz="3000" dirty="0">
                <a:solidFill>
                  <a:prstClr val="white"/>
                </a:solidFill>
                <a:latin typeface="Georgia" panose="02040502050405020303" pitchFamily="18" charset="0"/>
                <a:ea typeface="宋体" panose="02010600030101010101" pitchFamily="2" charset="-122"/>
              </a:rPr>
              <a:t>Ann Charlton</a:t>
            </a:r>
          </a:p>
          <a:p>
            <a:pPr defTabSz="685800" fontAlgn="base">
              <a:lnSpc>
                <a:spcPct val="100000"/>
              </a:lnSpc>
              <a:spcBef>
                <a:spcPct val="0"/>
              </a:spcBef>
              <a:spcAft>
                <a:spcPct val="0"/>
              </a:spcAft>
              <a:buNone/>
              <a:defRPr/>
            </a:pPr>
            <a:r>
              <a:rPr lang="en-US" altLang="en-US" sz="3000" dirty="0">
                <a:solidFill>
                  <a:prstClr val="white"/>
                </a:solidFill>
                <a:latin typeface="Georgia" panose="02040502050405020303" pitchFamily="18" charset="0"/>
                <a:ea typeface="宋体" panose="02010600030101010101" pitchFamily="2" charset="-122"/>
              </a:rPr>
              <a:t>					   	   </a:t>
            </a:r>
            <a:r>
              <a:rPr lang="en-US" altLang="en-US" sz="1800" dirty="0">
                <a:solidFill>
                  <a:prstClr val="white"/>
                </a:solidFill>
                <a:latin typeface="Georgia" panose="02040502050405020303" pitchFamily="18" charset="0"/>
                <a:ea typeface="宋体" panose="02010600030101010101" pitchFamily="2" charset="-122"/>
              </a:rPr>
              <a:t>Sponsored by</a:t>
            </a:r>
          </a:p>
        </p:txBody>
      </p:sp>
      <p:sp>
        <p:nvSpPr>
          <p:cNvPr id="3076" name="TextBox 15">
            <a:extLst>
              <a:ext uri="{FF2B5EF4-FFF2-40B4-BE49-F238E27FC236}">
                <a16:creationId xmlns:a16="http://schemas.microsoft.com/office/drawing/2014/main" id="{0A21C2BF-782F-4A8C-A26E-610C99FF4465}"/>
              </a:ext>
            </a:extLst>
          </p:cNvPr>
          <p:cNvSpPr txBox="1">
            <a:spLocks noChangeArrowheads="1"/>
          </p:cNvSpPr>
          <p:nvPr/>
        </p:nvSpPr>
        <p:spPr bwMode="auto">
          <a:xfrm>
            <a:off x="6481764" y="5619751"/>
            <a:ext cx="135016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685800" fontAlgn="base">
              <a:lnSpc>
                <a:spcPct val="100000"/>
              </a:lnSpc>
              <a:spcBef>
                <a:spcPct val="0"/>
              </a:spcBef>
              <a:spcAft>
                <a:spcPct val="0"/>
              </a:spcAft>
              <a:buNone/>
              <a:defRPr/>
            </a:pPr>
            <a:r>
              <a:rPr lang="en-US" altLang="en-US" sz="750">
                <a:solidFill>
                  <a:prstClr val="white"/>
                </a:solidFill>
                <a:latin typeface="Arial" panose="020B0604020202020204" pitchFamily="34" charset="0"/>
                <a:ea typeface="宋体" panose="02010600030101010101" pitchFamily="2" charset="-122"/>
              </a:rPr>
              <a:t>www.citma.org.uk</a:t>
            </a:r>
          </a:p>
        </p:txBody>
      </p:sp>
      <p:pic>
        <p:nvPicPr>
          <p:cNvPr id="4" name="Picture 3">
            <a:extLst>
              <a:ext uri="{FF2B5EF4-FFF2-40B4-BE49-F238E27FC236}">
                <a16:creationId xmlns:a16="http://schemas.microsoft.com/office/drawing/2014/main" id="{F4D05399-93AB-445C-AD29-B6744D5EA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8234" y="4674110"/>
            <a:ext cx="1080120" cy="810090"/>
          </a:xfrm>
          <a:prstGeom prst="rect">
            <a:avLst/>
          </a:prstGeom>
        </p:spPr>
      </p:pic>
    </p:spTree>
    <p:extLst>
      <p:ext uri="{BB962C8B-B14F-4D97-AF65-F5344CB8AC3E}">
        <p14:creationId xmlns:p14="http://schemas.microsoft.com/office/powerpoint/2010/main" val="154264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Employer </a:t>
            </a:r>
          </a:p>
        </p:txBody>
      </p:sp>
      <p:sp>
        <p:nvSpPr>
          <p:cNvPr id="3" name="Content Placeholder 2"/>
          <p:cNvSpPr>
            <a:spLocks noGrp="1"/>
          </p:cNvSpPr>
          <p:nvPr>
            <p:ph idx="1"/>
          </p:nvPr>
        </p:nvSpPr>
        <p:spPr/>
        <p:txBody>
          <a:bodyPr/>
          <a:lstStyle/>
          <a:p>
            <a:r>
              <a:rPr lang="en-GB" dirty="0"/>
              <a:t>Recruitment and retention </a:t>
            </a:r>
          </a:p>
          <a:p>
            <a:r>
              <a:rPr lang="en-GB" dirty="0"/>
              <a:t>Happy people are productive people </a:t>
            </a:r>
          </a:p>
          <a:p>
            <a:r>
              <a:rPr lang="en-GB" dirty="0"/>
              <a:t>Leadership – get the best out of people </a:t>
            </a:r>
          </a:p>
          <a:p>
            <a:r>
              <a:rPr lang="en-GB" dirty="0"/>
              <a:t>Reputation </a:t>
            </a:r>
          </a:p>
          <a:p>
            <a:r>
              <a:rPr lang="en-GB" dirty="0"/>
              <a:t>Risk management</a:t>
            </a:r>
          </a:p>
          <a:p>
            <a:r>
              <a:rPr lang="en-GB" dirty="0"/>
              <a:t>SRA requirements </a:t>
            </a:r>
          </a:p>
        </p:txBody>
      </p:sp>
    </p:spTree>
    <p:extLst>
      <p:ext uri="{BB962C8B-B14F-4D97-AF65-F5344CB8AC3E}">
        <p14:creationId xmlns:p14="http://schemas.microsoft.com/office/powerpoint/2010/main" val="2693740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Wider community </a:t>
            </a:r>
          </a:p>
        </p:txBody>
      </p:sp>
      <p:sp>
        <p:nvSpPr>
          <p:cNvPr id="3" name="Content Placeholder 2"/>
          <p:cNvSpPr>
            <a:spLocks noGrp="1"/>
          </p:cNvSpPr>
          <p:nvPr>
            <p:ph idx="1"/>
          </p:nvPr>
        </p:nvSpPr>
        <p:spPr/>
        <p:txBody>
          <a:bodyPr/>
          <a:lstStyle/>
          <a:p>
            <a:r>
              <a:rPr lang="en-GB" dirty="0"/>
              <a:t>Rule of law and administration of justice </a:t>
            </a:r>
          </a:p>
          <a:p>
            <a:r>
              <a:rPr lang="en-GB" dirty="0"/>
              <a:t>Public trust and confidence</a:t>
            </a:r>
          </a:p>
          <a:p>
            <a:r>
              <a:rPr lang="en-GB" dirty="0"/>
              <a:t>Sustainability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0251" y="2817628"/>
            <a:ext cx="4221126" cy="240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158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facts</a:t>
            </a:r>
          </a:p>
        </p:txBody>
      </p:sp>
      <p:sp>
        <p:nvSpPr>
          <p:cNvPr id="7" name="TextBox 6"/>
          <p:cNvSpPr txBox="1"/>
          <p:nvPr/>
        </p:nvSpPr>
        <p:spPr>
          <a:xfrm>
            <a:off x="457199" y="1008063"/>
            <a:ext cx="7930056" cy="4893647"/>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003475"/>
                </a:solidFill>
              </a:rPr>
              <a:t>Law is third most stressful job in UK according to H&amp;SE</a:t>
            </a:r>
          </a:p>
          <a:p>
            <a:pPr marL="457200" indent="-457200">
              <a:buFont typeface="Arial" panose="020B0604020202020204" pitchFamily="34" charset="0"/>
              <a:buChar char="•"/>
            </a:pPr>
            <a:endParaRPr lang="en-GB" sz="2800" dirty="0">
              <a:solidFill>
                <a:srgbClr val="003475"/>
              </a:solidFill>
            </a:endParaRPr>
          </a:p>
          <a:p>
            <a:pPr marL="457200" indent="-457200">
              <a:buFont typeface="Arial" panose="020B0604020202020204" pitchFamily="34" charset="0"/>
              <a:buChar char="•"/>
            </a:pPr>
            <a:r>
              <a:rPr lang="en-GB" sz="2800" dirty="0">
                <a:solidFill>
                  <a:srgbClr val="003475"/>
                </a:solidFill>
              </a:rPr>
              <a:t>82% of junior lawyers stressed</a:t>
            </a:r>
          </a:p>
          <a:p>
            <a:pPr marL="457200" indent="-457200">
              <a:buFont typeface="Arial" panose="020B0604020202020204" pitchFamily="34" charset="0"/>
              <a:buChar char="•"/>
            </a:pPr>
            <a:endParaRPr lang="en-GB" sz="2800" dirty="0">
              <a:solidFill>
                <a:srgbClr val="003475"/>
              </a:solidFill>
            </a:endParaRPr>
          </a:p>
          <a:p>
            <a:pPr marL="457200" indent="-457200">
              <a:buFont typeface="Arial" panose="020B0604020202020204" pitchFamily="34" charset="0"/>
              <a:buChar char="•"/>
            </a:pPr>
            <a:r>
              <a:rPr lang="en-GB" sz="2800" dirty="0">
                <a:solidFill>
                  <a:srgbClr val="003475"/>
                </a:solidFill>
              </a:rPr>
              <a:t>US study: 28% lawyers depressed, 19% anxious, 23% stressed, 21 per cent screened positive for hazardous, harmful and potentially alcohol-dependent drinking.</a:t>
            </a:r>
          </a:p>
          <a:p>
            <a:pPr marL="457200" indent="-457200">
              <a:buFont typeface="Arial" panose="020B0604020202020204" pitchFamily="34" charset="0"/>
              <a:buChar char="•"/>
            </a:pPr>
            <a:endParaRPr lang="en-GB" sz="3000" dirty="0">
              <a:solidFill>
                <a:srgbClr val="FF0000"/>
              </a:solidFill>
            </a:endParaRPr>
          </a:p>
          <a:p>
            <a:endParaRPr lang="en-GB" sz="3000" dirty="0">
              <a:solidFill>
                <a:schemeClr val="tx2"/>
              </a:solidFill>
            </a:endParaRPr>
          </a:p>
        </p:txBody>
      </p:sp>
    </p:spTree>
    <p:extLst>
      <p:ext uri="{BB962C8B-B14F-4D97-AF65-F5344CB8AC3E}">
        <p14:creationId xmlns:p14="http://schemas.microsoft.com/office/powerpoint/2010/main" val="2597599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b="1" dirty="0"/>
              <a:t>MIND survey            September 2018</a:t>
            </a:r>
          </a:p>
        </p:txBody>
      </p:sp>
      <p:sp>
        <p:nvSpPr>
          <p:cNvPr id="7" name="Content Placeholder 6"/>
          <p:cNvSpPr>
            <a:spLocks noGrp="1"/>
          </p:cNvSpPr>
          <p:nvPr>
            <p:ph idx="1"/>
          </p:nvPr>
        </p:nvSpPr>
        <p:spPr/>
        <p:txBody>
          <a:bodyPr>
            <a:normAutofit lnSpcReduction="10000"/>
          </a:bodyPr>
          <a:lstStyle/>
          <a:p>
            <a:r>
              <a:rPr lang="en-GB" dirty="0"/>
              <a:t>Survey of 44,000 revealed poor mental health affects half of all employees</a:t>
            </a:r>
          </a:p>
          <a:p>
            <a:r>
              <a:rPr lang="en-GB" dirty="0"/>
              <a:t>Main reasons cited for concealment include fear, shame and job insecurity</a:t>
            </a:r>
          </a:p>
          <a:p>
            <a:r>
              <a:rPr lang="en-GB" dirty="0"/>
              <a:t>Poll by Institute of Directors revealed poor relationships with line managers and workload biggest impact followed by relationships with colleagues</a:t>
            </a:r>
          </a:p>
          <a:p>
            <a:pPr marL="0" indent="0">
              <a:buNone/>
            </a:pPr>
            <a:endParaRPr lang="en-GB" dirty="0"/>
          </a:p>
        </p:txBody>
      </p:sp>
    </p:spTree>
    <p:extLst>
      <p:ext uri="{BB962C8B-B14F-4D97-AF65-F5344CB8AC3E}">
        <p14:creationId xmlns:p14="http://schemas.microsoft.com/office/powerpoint/2010/main" val="606078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HSE Statistics             November 2017</a:t>
            </a:r>
          </a:p>
        </p:txBody>
      </p:sp>
      <p:sp>
        <p:nvSpPr>
          <p:cNvPr id="3" name="Content Placeholder 2"/>
          <p:cNvSpPr>
            <a:spLocks noGrp="1"/>
          </p:cNvSpPr>
          <p:nvPr>
            <p:ph idx="1"/>
          </p:nvPr>
        </p:nvSpPr>
        <p:spPr/>
        <p:txBody>
          <a:bodyPr>
            <a:normAutofit fontScale="92500" lnSpcReduction="20000"/>
          </a:bodyPr>
          <a:lstStyle/>
          <a:p>
            <a:r>
              <a:rPr lang="en-GB" dirty="0"/>
              <a:t>Work-related stress accounts for 40% of all work-related ill health cases in Great Britain</a:t>
            </a:r>
          </a:p>
          <a:p>
            <a:r>
              <a:rPr lang="en-GB" dirty="0"/>
              <a:t>49% of all working days lost due to ill health</a:t>
            </a:r>
          </a:p>
          <a:p>
            <a:r>
              <a:rPr lang="en-GB" dirty="0"/>
              <a:t>Over 12.5 million days lost due to work-related stress, depression or anxiety</a:t>
            </a:r>
          </a:p>
          <a:p>
            <a:r>
              <a:rPr lang="en-GB" dirty="0"/>
              <a:t>Estimated economic cost over £5billion</a:t>
            </a:r>
          </a:p>
          <a:p>
            <a:r>
              <a:rPr lang="en-GB" dirty="0"/>
              <a:t>Main factors cited were workload pressures, tight deadlines, too much responsibility and lack of managerial support</a:t>
            </a:r>
          </a:p>
          <a:p>
            <a:endParaRPr lang="en-GB" dirty="0"/>
          </a:p>
        </p:txBody>
      </p:sp>
    </p:spTree>
    <p:extLst>
      <p:ext uri="{BB962C8B-B14F-4D97-AF65-F5344CB8AC3E}">
        <p14:creationId xmlns:p14="http://schemas.microsoft.com/office/powerpoint/2010/main" val="2434006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7"/>
          <p:cNvSpPr>
            <a:spLocks noGrp="1" noChangeArrowheads="1"/>
          </p:cNvSpPr>
          <p:nvPr>
            <p:ph type="title"/>
          </p:nvPr>
        </p:nvSpPr>
        <p:spPr>
          <a:xfrm>
            <a:off x="457200" y="333375"/>
            <a:ext cx="8229600" cy="863600"/>
          </a:xfrm>
        </p:spPr>
        <p:txBody>
          <a:bodyPr/>
          <a:lstStyle/>
          <a:p>
            <a:pPr eaLnBrk="1" hangingPunct="1"/>
            <a:r>
              <a:rPr lang="en-GB" altLang="en-US"/>
              <a:t>Admission or Denial?</a:t>
            </a:r>
          </a:p>
        </p:txBody>
      </p:sp>
      <p:sp>
        <p:nvSpPr>
          <p:cNvPr id="226312" name="Rectangle 8"/>
          <p:cNvSpPr>
            <a:spLocks noGrp="1" noChangeArrowheads="1"/>
          </p:cNvSpPr>
          <p:nvPr>
            <p:ph idx="1"/>
          </p:nvPr>
        </p:nvSpPr>
        <p:spPr>
          <a:xfrm>
            <a:off x="827088" y="1412875"/>
            <a:ext cx="7416800" cy="4987925"/>
          </a:xfrm>
        </p:spPr>
        <p:txBody>
          <a:bodyPr/>
          <a:lstStyle/>
          <a:p>
            <a:pPr eaLnBrk="1" hangingPunct="1">
              <a:lnSpc>
                <a:spcPct val="90000"/>
              </a:lnSpc>
            </a:pPr>
            <a:r>
              <a:rPr lang="en-GB" altLang="en-US" sz="2800"/>
              <a:t>“As lawyers we identify ourselves as problem solvers. But we also live lives dominated by high expectations and multiple demands”.</a:t>
            </a:r>
          </a:p>
          <a:p>
            <a:pPr eaLnBrk="1" hangingPunct="1">
              <a:lnSpc>
                <a:spcPct val="90000"/>
              </a:lnSpc>
            </a:pPr>
            <a:r>
              <a:rPr lang="en-GB" altLang="en-US" sz="2800"/>
              <a:t>“We are often convinced that any admission of the stress our lives generate is a sign of weakness that will undermine everything we strive to be”.</a:t>
            </a:r>
          </a:p>
          <a:p>
            <a:pPr eaLnBrk="1" hangingPunct="1">
              <a:lnSpc>
                <a:spcPct val="90000"/>
              </a:lnSpc>
            </a:pPr>
            <a:r>
              <a:rPr lang="en-GB" altLang="en-US" sz="2800"/>
              <a:t>“No one is immune and most of us cannot cope alone.” </a:t>
            </a:r>
          </a:p>
          <a:p>
            <a:pPr eaLnBrk="1" hangingPunct="1">
              <a:lnSpc>
                <a:spcPct val="90000"/>
              </a:lnSpc>
              <a:buFont typeface="Wingdings" pitchFamily="2" charset="2"/>
              <a:buNone/>
            </a:pPr>
            <a:r>
              <a:rPr lang="en-GB" altLang="en-US" sz="2000" i="1"/>
              <a:t>	Chief Justice Christine Durham, Utah State Bench</a:t>
            </a:r>
          </a:p>
        </p:txBody>
      </p:sp>
      <p:sp>
        <p:nvSpPr>
          <p:cNvPr id="36868"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C8856FCB-9477-46CB-841F-82D6ED0D9030}" type="slidenum">
              <a:rPr lang="en-US" altLang="en-US" sz="1400" smtClean="0">
                <a:solidFill>
                  <a:srgbClr val="003399"/>
                </a:solidFill>
                <a:latin typeface="Times New Roman" pitchFamily="18" charset="0"/>
              </a:rPr>
              <a:pPr eaLnBrk="1" hangingPunct="1">
                <a:spcBef>
                  <a:spcPct val="0"/>
                </a:spcBef>
                <a:buFontTx/>
                <a:buNone/>
              </a:pPr>
              <a:t>15</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348317774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6312">
                                            <p:txEl>
                                              <p:pRg st="0" end="0"/>
                                            </p:txEl>
                                          </p:spTgt>
                                        </p:tgtEl>
                                        <p:attrNameLst>
                                          <p:attrName>style.visibility</p:attrName>
                                        </p:attrNameLst>
                                      </p:cBhvr>
                                      <p:to>
                                        <p:strVal val="visible"/>
                                      </p:to>
                                    </p:set>
                                    <p:anim calcmode="lin" valueType="num">
                                      <p:cBhvr additive="base">
                                        <p:cTn id="7" dur="500" fill="hold"/>
                                        <p:tgtEl>
                                          <p:spTgt spid="22631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2631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brake.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6312">
                                            <p:txEl>
                                              <p:pRg st="1" end="1"/>
                                            </p:txEl>
                                          </p:spTgt>
                                        </p:tgtEl>
                                        <p:attrNameLst>
                                          <p:attrName>style.visibility</p:attrName>
                                        </p:attrNameLst>
                                      </p:cBhvr>
                                      <p:to>
                                        <p:strVal val="visible"/>
                                      </p:to>
                                    </p:set>
                                    <p:anim calcmode="lin" valueType="num">
                                      <p:cBhvr additive="base">
                                        <p:cTn id="13" dur="500" fill="hold"/>
                                        <p:tgtEl>
                                          <p:spTgt spid="226312">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26312">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carbrake.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6312">
                                            <p:txEl>
                                              <p:pRg st="2" end="2"/>
                                            </p:txEl>
                                          </p:spTgt>
                                        </p:tgtEl>
                                        <p:attrNameLst>
                                          <p:attrName>style.visibility</p:attrName>
                                        </p:attrNameLst>
                                      </p:cBhvr>
                                      <p:to>
                                        <p:strVal val="visible"/>
                                      </p:to>
                                    </p:set>
                                    <p:anim calcmode="lin" valueType="num">
                                      <p:cBhvr additive="base">
                                        <p:cTn id="19" dur="500" fill="hold"/>
                                        <p:tgtEl>
                                          <p:spTgt spid="226312">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2631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arbrake.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6312">
                                            <p:txEl>
                                              <p:pRg st="3" end="3"/>
                                            </p:txEl>
                                          </p:spTgt>
                                        </p:tgtEl>
                                        <p:attrNameLst>
                                          <p:attrName>style.visibility</p:attrName>
                                        </p:attrNameLst>
                                      </p:cBhvr>
                                      <p:to>
                                        <p:strVal val="visible"/>
                                      </p:to>
                                    </p:set>
                                    <p:anim calcmode="lin" valueType="num">
                                      <p:cBhvr additive="base">
                                        <p:cTn id="25" dur="500" fill="hold"/>
                                        <p:tgtEl>
                                          <p:spTgt spid="226312">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2631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2"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facts</a:t>
            </a:r>
          </a:p>
        </p:txBody>
      </p:sp>
      <p:sp>
        <p:nvSpPr>
          <p:cNvPr id="7" name="TextBox 6"/>
          <p:cNvSpPr txBox="1"/>
          <p:nvPr/>
        </p:nvSpPr>
        <p:spPr>
          <a:xfrm>
            <a:off x="457199" y="1348305"/>
            <a:ext cx="7930056" cy="3570208"/>
          </a:xfrm>
          <a:prstGeom prst="rect">
            <a:avLst/>
          </a:prstGeom>
          <a:noFill/>
        </p:spPr>
        <p:txBody>
          <a:bodyPr wrap="square" rtlCol="0">
            <a:spAutoFit/>
          </a:bodyPr>
          <a:lstStyle/>
          <a:p>
            <a:pPr marL="457200" indent="-457200">
              <a:buFont typeface="Arial" panose="020B0604020202020204" pitchFamily="34" charset="0"/>
              <a:buChar char="•"/>
            </a:pPr>
            <a:r>
              <a:rPr lang="en-GB" sz="2800" dirty="0">
                <a:solidFill>
                  <a:srgbClr val="003475"/>
                </a:solidFill>
              </a:rPr>
              <a:t>US ABA 2016 study: 28% lawyers depressed, 19% anxious, 23% stressed</a:t>
            </a:r>
          </a:p>
          <a:p>
            <a:pPr marL="457200" indent="-457200">
              <a:buFont typeface="Arial" panose="020B0604020202020204" pitchFamily="34" charset="0"/>
              <a:buChar char="•"/>
            </a:pPr>
            <a:r>
              <a:rPr lang="en-GB" sz="2800" dirty="0">
                <a:solidFill>
                  <a:srgbClr val="003475"/>
                </a:solidFill>
              </a:rPr>
              <a:t>Law Society’s JLD survey 2019 – 1800 respondents, 48% had experienced mental ill health in the previous month </a:t>
            </a:r>
          </a:p>
          <a:p>
            <a:pPr marL="457200" indent="-457200">
              <a:buFont typeface="Arial" panose="020B0604020202020204" pitchFamily="34" charset="0"/>
              <a:buChar char="•"/>
            </a:pPr>
            <a:r>
              <a:rPr lang="en-GB" sz="2800" dirty="0">
                <a:solidFill>
                  <a:srgbClr val="003475"/>
                </a:solidFill>
              </a:rPr>
              <a:t>Mental health problems at work cost the UK economy nearly £35bn last year</a:t>
            </a:r>
            <a:endParaRPr lang="en-GB" sz="3000" dirty="0">
              <a:solidFill>
                <a:srgbClr val="FF0000"/>
              </a:solidFill>
            </a:endParaRPr>
          </a:p>
          <a:p>
            <a:endParaRPr lang="en-GB" sz="3000" dirty="0">
              <a:solidFill>
                <a:schemeClr val="tx2"/>
              </a:solidFill>
            </a:endParaRPr>
          </a:p>
        </p:txBody>
      </p:sp>
    </p:spTree>
    <p:extLst>
      <p:ext uri="{BB962C8B-B14F-4D97-AF65-F5344CB8AC3E}">
        <p14:creationId xmlns:p14="http://schemas.microsoft.com/office/powerpoint/2010/main" val="2887763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34150" y="1429987"/>
            <a:ext cx="3767959" cy="2637516"/>
          </a:xfrm>
          <a:prstGeom prst="rect">
            <a:avLst/>
          </a:prstGeom>
        </p:spPr>
      </p:pic>
      <p:sp>
        <p:nvSpPr>
          <p:cNvPr id="2" name="Title 1"/>
          <p:cNvSpPr>
            <a:spLocks noGrp="1"/>
          </p:cNvSpPr>
          <p:nvPr>
            <p:ph type="title"/>
          </p:nvPr>
        </p:nvSpPr>
        <p:spPr/>
        <p:txBody>
          <a:bodyPr/>
          <a:lstStyle/>
          <a:p>
            <a:r>
              <a:rPr lang="en-GB" b="1" dirty="0"/>
              <a:t>The legal workplace</a:t>
            </a:r>
          </a:p>
        </p:txBody>
      </p:sp>
      <p:sp>
        <p:nvSpPr>
          <p:cNvPr id="3" name="Content Placeholder 2"/>
          <p:cNvSpPr>
            <a:spLocks noGrp="1"/>
          </p:cNvSpPr>
          <p:nvPr>
            <p:ph idx="1"/>
          </p:nvPr>
        </p:nvSpPr>
        <p:spPr>
          <a:xfrm>
            <a:off x="457200" y="1272332"/>
            <a:ext cx="8229600" cy="3620911"/>
          </a:xfrm>
          <a:ln>
            <a:noFill/>
          </a:ln>
        </p:spPr>
        <p:txBody>
          <a:bodyPr>
            <a:normAutofit fontScale="25000" lnSpcReduction="20000"/>
          </a:bodyPr>
          <a:lstStyle/>
          <a:p>
            <a:pPr>
              <a:lnSpc>
                <a:spcPct val="120000"/>
              </a:lnSpc>
            </a:pPr>
            <a:r>
              <a:rPr lang="en-GB" sz="11200" dirty="0"/>
              <a:t>Competitive </a:t>
            </a:r>
          </a:p>
          <a:p>
            <a:pPr>
              <a:lnSpc>
                <a:spcPct val="120000"/>
              </a:lnSpc>
            </a:pPr>
            <a:r>
              <a:rPr lang="en-GB" sz="11200" dirty="0"/>
              <a:t>Pressured</a:t>
            </a:r>
          </a:p>
          <a:p>
            <a:pPr>
              <a:lnSpc>
                <a:spcPct val="120000"/>
              </a:lnSpc>
            </a:pPr>
            <a:r>
              <a:rPr lang="en-GB" sz="11200" dirty="0"/>
              <a:t>Long hours culture</a:t>
            </a:r>
          </a:p>
          <a:p>
            <a:pPr>
              <a:lnSpc>
                <a:spcPct val="120000"/>
              </a:lnSpc>
            </a:pPr>
            <a:r>
              <a:rPr lang="en-GB" sz="11200" dirty="0"/>
              <a:t>Managing expectations</a:t>
            </a:r>
          </a:p>
          <a:p>
            <a:pPr lvl="0">
              <a:lnSpc>
                <a:spcPct val="120000"/>
              </a:lnSpc>
            </a:pPr>
            <a:r>
              <a:rPr lang="en-GB" sz="11200" dirty="0"/>
              <a:t>Hierarchical</a:t>
            </a:r>
          </a:p>
          <a:p>
            <a:pPr lvl="0">
              <a:lnSpc>
                <a:spcPct val="120000"/>
              </a:lnSpc>
            </a:pPr>
            <a:r>
              <a:rPr lang="en-GB" sz="11200" dirty="0"/>
              <a:t>Negative emotion </a:t>
            </a:r>
          </a:p>
          <a:p>
            <a:endParaRPr lang="en-GB" dirty="0"/>
          </a:p>
        </p:txBody>
      </p:sp>
    </p:spTree>
    <p:extLst>
      <p:ext uri="{BB962C8B-B14F-4D97-AF65-F5344CB8AC3E}">
        <p14:creationId xmlns:p14="http://schemas.microsoft.com/office/powerpoint/2010/main" val="1628624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b="1" dirty="0"/>
              <a:t>Stress Demands </a:t>
            </a:r>
          </a:p>
        </p:txBody>
      </p:sp>
      <p:sp>
        <p:nvSpPr>
          <p:cNvPr id="14339" name="Content Placeholder 2"/>
          <p:cNvSpPr>
            <a:spLocks noGrp="1"/>
          </p:cNvSpPr>
          <p:nvPr>
            <p:ph idx="1"/>
          </p:nvPr>
        </p:nvSpPr>
        <p:spPr/>
        <p:txBody>
          <a:bodyPr>
            <a:normAutofit lnSpcReduction="10000"/>
          </a:bodyPr>
          <a:lstStyle/>
          <a:p>
            <a:r>
              <a:rPr lang="en-GB" altLang="en-US" sz="2800" dirty="0"/>
              <a:t>Stress is a balancing act between the demands or pressures that we experience and our resources and abilities to cope</a:t>
            </a:r>
          </a:p>
          <a:p>
            <a:r>
              <a:rPr lang="en-GB" altLang="en-US" sz="2800" dirty="0"/>
              <a:t>Demands – external events, internal thoughts,  physical problems and relationships</a:t>
            </a:r>
          </a:p>
          <a:p>
            <a:r>
              <a:rPr lang="en-GB" altLang="en-US" sz="2800" dirty="0"/>
              <a:t>Resources – internal – the way we see life, our perceptions, the skills we have and the support we get from work and home</a:t>
            </a:r>
          </a:p>
        </p:txBody>
      </p:sp>
      <p:sp>
        <p:nvSpPr>
          <p:cNvPr id="4" name="Slide Number Placeholder 3"/>
          <p:cNvSpPr>
            <a:spLocks noGrp="1"/>
          </p:cNvSpPr>
          <p:nvPr>
            <p:ph type="sldNum" sz="quarter" idx="4294967295"/>
          </p:nvPr>
        </p:nvSpPr>
        <p:spPr>
          <a:xfrm>
            <a:off x="8582025" y="6356350"/>
            <a:ext cx="561975" cy="365125"/>
          </a:xfrm>
          <a:prstGeom prst="rect">
            <a:avLst/>
          </a:prstGeom>
        </p:spPr>
        <p:txBody>
          <a:bodyPr/>
          <a:lstStyle/>
          <a:p>
            <a:fld id="{2DB9229F-EA06-4670-B0D0-07757DB85316}" type="slidenum">
              <a:rPr lang="en-US" altLang="en-US" sz="1600" smtClean="0">
                <a:solidFill>
                  <a:srgbClr val="003399"/>
                </a:solidFill>
              </a:rPr>
              <a:pPr/>
              <a:t>18</a:t>
            </a:fld>
            <a:endParaRPr lang="en-US" altLang="en-US" dirty="0">
              <a:solidFill>
                <a:srgbClr val="003399"/>
              </a:solidFill>
            </a:endParaRPr>
          </a:p>
        </p:txBody>
      </p:sp>
    </p:spTree>
    <p:extLst>
      <p:ext uri="{BB962C8B-B14F-4D97-AF65-F5344CB8AC3E}">
        <p14:creationId xmlns:p14="http://schemas.microsoft.com/office/powerpoint/2010/main" val="1653467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333375"/>
            <a:ext cx="8229600" cy="863600"/>
          </a:xfrm>
        </p:spPr>
        <p:txBody>
          <a:bodyPr/>
          <a:lstStyle/>
          <a:p>
            <a:pPr eaLnBrk="1" hangingPunct="1"/>
            <a:r>
              <a:rPr lang="en-GB" altLang="en-US"/>
              <a:t>Stress v. Pressure</a:t>
            </a:r>
          </a:p>
        </p:txBody>
      </p:sp>
      <p:sp>
        <p:nvSpPr>
          <p:cNvPr id="15363" name="Content Placeholder 2"/>
          <p:cNvSpPr>
            <a:spLocks noGrp="1"/>
          </p:cNvSpPr>
          <p:nvPr>
            <p:ph idx="1"/>
          </p:nvPr>
        </p:nvSpPr>
        <p:spPr>
          <a:xfrm>
            <a:off x="457200" y="1600200"/>
            <a:ext cx="8229600" cy="4349750"/>
          </a:xfrm>
        </p:spPr>
        <p:txBody>
          <a:bodyPr/>
          <a:lstStyle/>
          <a:p>
            <a:pPr eaLnBrk="1" hangingPunct="1">
              <a:spcAft>
                <a:spcPts val="1200"/>
              </a:spcAft>
            </a:pPr>
            <a:r>
              <a:rPr lang="en-GB" altLang="en-US" sz="2800"/>
              <a:t>A bit of pressure is good for us</a:t>
            </a:r>
          </a:p>
          <a:p>
            <a:pPr eaLnBrk="1" hangingPunct="1">
              <a:spcAft>
                <a:spcPts val="1200"/>
              </a:spcAft>
            </a:pPr>
            <a:r>
              <a:rPr lang="en-GB" altLang="en-US" sz="2800"/>
              <a:t>No pressure = no motivation = no action= no reward</a:t>
            </a:r>
          </a:p>
          <a:p>
            <a:pPr eaLnBrk="1" hangingPunct="1">
              <a:spcAft>
                <a:spcPts val="1200"/>
              </a:spcAft>
            </a:pPr>
            <a:r>
              <a:rPr lang="en-GB" altLang="en-US" sz="2800"/>
              <a:t>Peak performance is achieved when optimum level of pressure enables us to work at our best - different for everyone</a:t>
            </a:r>
          </a:p>
        </p:txBody>
      </p:sp>
      <p:sp>
        <p:nvSpPr>
          <p:cNvPr id="15364"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46B020C5-9794-44FE-A157-FE01060845EF}" type="slidenum">
              <a:rPr lang="en-US" altLang="en-US" sz="1400" smtClean="0">
                <a:solidFill>
                  <a:srgbClr val="003399"/>
                </a:solidFill>
                <a:latin typeface="Times New Roman" pitchFamily="18" charset="0"/>
              </a:rPr>
              <a:pPr eaLnBrk="1" hangingPunct="1">
                <a:spcBef>
                  <a:spcPct val="0"/>
                </a:spcBef>
                <a:buFontTx/>
                <a:buNone/>
              </a:pPr>
              <a:t>19</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408463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5722883"/>
          </a:xfrm>
          <a:prstGeom prst="rect">
            <a:avLst/>
          </a:prstGeom>
          <a:solidFill>
            <a:schemeClr val="accent1"/>
          </a:solidFill>
        </p:spPr>
      </p:pic>
      <p:sp>
        <p:nvSpPr>
          <p:cNvPr id="3" name="Content Placeholder 2"/>
          <p:cNvSpPr>
            <a:spLocks noGrp="1"/>
          </p:cNvSpPr>
          <p:nvPr>
            <p:ph idx="1"/>
          </p:nvPr>
        </p:nvSpPr>
        <p:spPr>
          <a:xfrm>
            <a:off x="268014" y="725214"/>
            <a:ext cx="8229600" cy="4495897"/>
          </a:xfrm>
        </p:spPr>
        <p:txBody>
          <a:bodyPr/>
          <a:lstStyle/>
          <a:p>
            <a:pPr marL="0" indent="0">
              <a:buNone/>
            </a:pPr>
            <a:r>
              <a:rPr lang="en-GB" sz="4000" b="1" dirty="0">
                <a:solidFill>
                  <a:schemeClr val="bg1"/>
                </a:solidFill>
              </a:rPr>
              <a:t>Why mental health matters</a:t>
            </a:r>
            <a:endParaRPr lang="en-GB" dirty="0">
              <a:solidFill>
                <a:schemeClr val="bg1"/>
              </a:solidFill>
            </a:endParaRPr>
          </a:p>
        </p:txBody>
      </p:sp>
    </p:spTree>
    <p:extLst>
      <p:ext uri="{BB962C8B-B14F-4D97-AF65-F5344CB8AC3E}">
        <p14:creationId xmlns:p14="http://schemas.microsoft.com/office/powerpoint/2010/main" val="4244501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0262"/>
            <a:ext cx="8229601" cy="1418898"/>
          </a:xfrm>
        </p:spPr>
        <p:txBody>
          <a:bodyPr>
            <a:normAutofit/>
          </a:bodyPr>
          <a:lstStyle/>
          <a:p>
            <a:r>
              <a:rPr lang="en-GB" b="1" dirty="0"/>
              <a:t>What organisations can do </a:t>
            </a:r>
            <a:br>
              <a:rPr lang="en-GB" b="1" dirty="0"/>
            </a:br>
            <a:endParaRPr lang="en-GB" b="1" dirty="0"/>
          </a:p>
        </p:txBody>
      </p:sp>
      <p:sp>
        <p:nvSpPr>
          <p:cNvPr id="3" name="Content Placeholder 2"/>
          <p:cNvSpPr>
            <a:spLocks noGrp="1"/>
          </p:cNvSpPr>
          <p:nvPr>
            <p:ph idx="1"/>
          </p:nvPr>
        </p:nvSpPr>
        <p:spPr/>
        <p:txBody>
          <a:bodyPr>
            <a:noAutofit/>
          </a:bodyPr>
          <a:lstStyle/>
          <a:p>
            <a:r>
              <a:rPr lang="en-GB" sz="3200" dirty="0"/>
              <a:t>Wellbeing is a leadership duty </a:t>
            </a:r>
          </a:p>
          <a:p>
            <a:r>
              <a:rPr lang="en-GB" sz="3200" dirty="0"/>
              <a:t>Create an environment where people can perform at their best </a:t>
            </a:r>
          </a:p>
          <a:p>
            <a:r>
              <a:rPr lang="en-GB" sz="3200" dirty="0"/>
              <a:t>Embed positive approaches </a:t>
            </a:r>
          </a:p>
          <a:p>
            <a:r>
              <a:rPr lang="en-GB" sz="3200" dirty="0">
                <a:solidFill>
                  <a:srgbClr val="002060"/>
                </a:solidFill>
              </a:rPr>
              <a:t>Build wellbeing into strategy</a:t>
            </a:r>
          </a:p>
          <a:p>
            <a:r>
              <a:rPr lang="en-GB" sz="3200" dirty="0">
                <a:solidFill>
                  <a:srgbClr val="002060"/>
                </a:solidFill>
              </a:rPr>
              <a:t>Promote culture of acceptance</a:t>
            </a:r>
          </a:p>
          <a:p>
            <a:endParaRPr lang="en-GB" sz="3200" dirty="0"/>
          </a:p>
          <a:p>
            <a:pPr marL="0" indent="0">
              <a:buNone/>
            </a:pPr>
            <a:r>
              <a:rPr lang="en-GB" sz="3200" dirty="0"/>
              <a:t>    </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9266" y="3184633"/>
            <a:ext cx="2317534" cy="2317534"/>
          </a:xfrm>
          <a:prstGeom prst="rect">
            <a:avLst/>
          </a:prstGeom>
        </p:spPr>
      </p:pic>
    </p:spTree>
    <p:extLst>
      <p:ext uri="{BB962C8B-B14F-4D97-AF65-F5344CB8AC3E}">
        <p14:creationId xmlns:p14="http://schemas.microsoft.com/office/powerpoint/2010/main" val="1255931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520262"/>
            <a:ext cx="8229601" cy="1418898"/>
          </a:xfrm>
        </p:spPr>
        <p:txBody>
          <a:bodyPr>
            <a:normAutofit fontScale="90000"/>
          </a:bodyPr>
          <a:lstStyle/>
          <a:p>
            <a:r>
              <a:rPr lang="en-GB" sz="4400" b="1" dirty="0"/>
              <a:t>Practical steps</a:t>
            </a:r>
            <a:br>
              <a:rPr lang="en-GB" b="1" dirty="0"/>
            </a:br>
            <a:br>
              <a:rPr lang="en-GB" b="1" dirty="0"/>
            </a:br>
            <a:endParaRPr lang="en-GB" b="1" dirty="0"/>
          </a:p>
        </p:txBody>
      </p:sp>
      <p:sp>
        <p:nvSpPr>
          <p:cNvPr id="3" name="Content Placeholder 2"/>
          <p:cNvSpPr>
            <a:spLocks noGrp="1"/>
          </p:cNvSpPr>
          <p:nvPr>
            <p:ph idx="1"/>
          </p:nvPr>
        </p:nvSpPr>
        <p:spPr>
          <a:xfrm>
            <a:off x="457200" y="1245476"/>
            <a:ext cx="8229600" cy="3975635"/>
          </a:xfrm>
        </p:spPr>
        <p:txBody>
          <a:bodyPr>
            <a:noAutofit/>
          </a:bodyPr>
          <a:lstStyle/>
          <a:p>
            <a:r>
              <a:rPr lang="en-GB" sz="2800" dirty="0"/>
              <a:t>Raise awareness – World Mental Health Day Oct 10, Mental Health Awareness Week May </a:t>
            </a:r>
          </a:p>
          <a:p>
            <a:r>
              <a:rPr lang="en-GB" sz="2800" dirty="0"/>
              <a:t>Encourage a better work life balance  </a:t>
            </a:r>
          </a:p>
          <a:p>
            <a:r>
              <a:rPr lang="en-GB" sz="2800" dirty="0"/>
              <a:t>Provide learning and development </a:t>
            </a:r>
          </a:p>
          <a:p>
            <a:r>
              <a:rPr lang="en-GB" sz="2800" dirty="0"/>
              <a:t>Supervision </a:t>
            </a:r>
          </a:p>
          <a:p>
            <a:r>
              <a:rPr lang="en-GB" sz="2800" dirty="0">
                <a:solidFill>
                  <a:srgbClr val="002060"/>
                </a:solidFill>
              </a:rPr>
              <a:t>Sharing lived experiences</a:t>
            </a:r>
          </a:p>
          <a:p>
            <a:r>
              <a:rPr lang="en-GB" sz="2800" dirty="0">
                <a:solidFill>
                  <a:srgbClr val="002060"/>
                </a:solidFill>
              </a:rPr>
              <a:t>Signpost to support – EAP, LawCare</a:t>
            </a:r>
          </a:p>
          <a:p>
            <a:r>
              <a:rPr lang="en-GB" sz="2800" dirty="0">
                <a:solidFill>
                  <a:srgbClr val="002060"/>
                </a:solidFill>
              </a:rPr>
              <a:t>Try putting up posters </a:t>
            </a:r>
          </a:p>
          <a:p>
            <a:pPr marL="0" indent="0">
              <a:buNone/>
            </a:pPr>
            <a:r>
              <a:rPr lang="en-GB" sz="2800" dirty="0"/>
              <a:t>    </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90441" y="2806261"/>
            <a:ext cx="2853559" cy="2853559"/>
          </a:xfrm>
          <a:prstGeom prst="rect">
            <a:avLst/>
          </a:prstGeom>
        </p:spPr>
      </p:pic>
    </p:spTree>
    <p:extLst>
      <p:ext uri="{BB962C8B-B14F-4D97-AF65-F5344CB8AC3E}">
        <p14:creationId xmlns:p14="http://schemas.microsoft.com/office/powerpoint/2010/main" val="3428138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Self-Care Alarm Bells</a:t>
            </a:r>
          </a:p>
        </p:txBody>
      </p:sp>
      <p:sp>
        <p:nvSpPr>
          <p:cNvPr id="3" name="Content Placeholder 2"/>
          <p:cNvSpPr>
            <a:spLocks noGrp="1"/>
          </p:cNvSpPr>
          <p:nvPr>
            <p:ph idx="1"/>
          </p:nvPr>
        </p:nvSpPr>
        <p:spPr/>
        <p:txBody>
          <a:bodyPr>
            <a:normAutofit lnSpcReduction="10000"/>
          </a:bodyPr>
          <a:lstStyle/>
          <a:p>
            <a:r>
              <a:rPr lang="en-GB" dirty="0"/>
              <a:t>Inability to switch off</a:t>
            </a:r>
          </a:p>
          <a:p>
            <a:r>
              <a:rPr lang="en-GB" dirty="0"/>
              <a:t>Feeling completely overwhelmed</a:t>
            </a:r>
          </a:p>
          <a:p>
            <a:r>
              <a:rPr lang="en-GB" dirty="0"/>
              <a:t>Being prickly (more than usual)</a:t>
            </a:r>
          </a:p>
          <a:p>
            <a:r>
              <a:rPr lang="en-GB" dirty="0"/>
              <a:t>Aches, pains, bumps &amp; lumps</a:t>
            </a:r>
          </a:p>
          <a:p>
            <a:r>
              <a:rPr lang="en-GB" dirty="0"/>
              <a:t>Cancelling Plans</a:t>
            </a:r>
          </a:p>
          <a:p>
            <a:r>
              <a:rPr lang="en-GB" dirty="0"/>
              <a:t>Loneliness</a:t>
            </a:r>
          </a:p>
          <a:p>
            <a:r>
              <a:rPr lang="en-GB" dirty="0"/>
              <a:t>Irrational behaviour</a:t>
            </a:r>
          </a:p>
        </p:txBody>
      </p:sp>
    </p:spTree>
    <p:extLst>
      <p:ext uri="{BB962C8B-B14F-4D97-AF65-F5344CB8AC3E}">
        <p14:creationId xmlns:p14="http://schemas.microsoft.com/office/powerpoint/2010/main" val="873871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333375"/>
            <a:ext cx="8229600" cy="863600"/>
          </a:xfrm>
        </p:spPr>
        <p:txBody>
          <a:bodyPr/>
          <a:lstStyle/>
          <a:p>
            <a:pPr eaLnBrk="1" hangingPunct="1"/>
            <a:r>
              <a:rPr lang="en-GB" altLang="en-US"/>
              <a:t>Stress Indicators</a:t>
            </a:r>
          </a:p>
        </p:txBody>
      </p:sp>
      <p:sp>
        <p:nvSpPr>
          <p:cNvPr id="16387" name="Content Placeholder 2"/>
          <p:cNvSpPr>
            <a:spLocks noGrp="1"/>
          </p:cNvSpPr>
          <p:nvPr>
            <p:ph idx="1"/>
          </p:nvPr>
        </p:nvSpPr>
        <p:spPr>
          <a:xfrm>
            <a:off x="457200" y="1412875"/>
            <a:ext cx="8229600" cy="4537075"/>
          </a:xfrm>
        </p:spPr>
        <p:txBody>
          <a:bodyPr/>
          <a:lstStyle/>
          <a:p>
            <a:pPr marL="0" indent="0" eaLnBrk="1" hangingPunct="1">
              <a:lnSpc>
                <a:spcPct val="150000"/>
              </a:lnSpc>
              <a:buFont typeface="Arial" charset="0"/>
              <a:buNone/>
              <a:defRPr/>
            </a:pPr>
            <a:r>
              <a:rPr lang="en-GB" altLang="en-US" sz="2800" dirty="0">
                <a:solidFill>
                  <a:srgbClr val="FF0000"/>
                </a:solidFill>
              </a:rPr>
              <a:t>Emotional</a:t>
            </a:r>
          </a:p>
          <a:p>
            <a:pPr eaLnBrk="1" hangingPunct="1">
              <a:lnSpc>
                <a:spcPct val="150000"/>
              </a:lnSpc>
              <a:defRPr/>
            </a:pPr>
            <a:r>
              <a:rPr lang="en-GB" altLang="en-US" sz="2800" dirty="0"/>
              <a:t>Wanting to cry/Feeling Frozen</a:t>
            </a:r>
          </a:p>
          <a:p>
            <a:pPr eaLnBrk="1" hangingPunct="1">
              <a:lnSpc>
                <a:spcPct val="150000"/>
              </a:lnSpc>
              <a:defRPr/>
            </a:pPr>
            <a:r>
              <a:rPr lang="en-GB" altLang="en-US" sz="2800" dirty="0"/>
              <a:t>Feeling can’t cope</a:t>
            </a:r>
          </a:p>
          <a:p>
            <a:pPr eaLnBrk="1" hangingPunct="1">
              <a:lnSpc>
                <a:spcPct val="150000"/>
              </a:lnSpc>
              <a:defRPr/>
            </a:pPr>
            <a:r>
              <a:rPr lang="en-GB" altLang="en-US" sz="2800" dirty="0"/>
              <a:t>Irritability</a:t>
            </a:r>
          </a:p>
          <a:p>
            <a:pPr eaLnBrk="1" hangingPunct="1">
              <a:lnSpc>
                <a:spcPct val="150000"/>
              </a:lnSpc>
              <a:defRPr/>
            </a:pPr>
            <a:r>
              <a:rPr lang="en-GB" altLang="en-US" sz="2800" dirty="0"/>
              <a:t>Loss of motivation</a:t>
            </a:r>
          </a:p>
          <a:p>
            <a:pPr eaLnBrk="1" hangingPunct="1">
              <a:lnSpc>
                <a:spcPct val="150000"/>
              </a:lnSpc>
              <a:defRPr/>
            </a:pPr>
            <a:r>
              <a:rPr lang="en-GB" altLang="en-US" sz="2800" dirty="0"/>
              <a:t>Low self-esteem</a:t>
            </a:r>
          </a:p>
          <a:p>
            <a:pPr eaLnBrk="1" hangingPunct="1">
              <a:defRPr/>
            </a:pPr>
            <a:endParaRPr lang="en-GB" altLang="en-US" dirty="0"/>
          </a:p>
        </p:txBody>
      </p:sp>
      <p:sp>
        <p:nvSpPr>
          <p:cNvPr id="19460"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A6CB8C04-5159-4BE9-BD29-20B8721E4A4B}" type="slidenum">
              <a:rPr lang="en-US" altLang="en-US" sz="1400" smtClean="0">
                <a:solidFill>
                  <a:srgbClr val="003399"/>
                </a:solidFill>
                <a:latin typeface="Times New Roman" pitchFamily="18" charset="0"/>
              </a:rPr>
              <a:pPr eaLnBrk="1" hangingPunct="1">
                <a:spcBef>
                  <a:spcPct val="0"/>
                </a:spcBef>
                <a:buFontTx/>
                <a:buNone/>
              </a:pPr>
              <a:t>23</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95417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333375"/>
            <a:ext cx="8229600" cy="863600"/>
          </a:xfrm>
        </p:spPr>
        <p:txBody>
          <a:bodyPr/>
          <a:lstStyle/>
          <a:p>
            <a:pPr eaLnBrk="1" hangingPunct="1"/>
            <a:r>
              <a:rPr lang="en-GB" altLang="en-US"/>
              <a:t>Stress Indicators</a:t>
            </a:r>
          </a:p>
        </p:txBody>
      </p:sp>
      <p:sp>
        <p:nvSpPr>
          <p:cNvPr id="17411" name="Content Placeholder 2"/>
          <p:cNvSpPr>
            <a:spLocks noGrp="1"/>
          </p:cNvSpPr>
          <p:nvPr>
            <p:ph idx="1"/>
          </p:nvPr>
        </p:nvSpPr>
        <p:spPr>
          <a:xfrm>
            <a:off x="457200" y="1412875"/>
            <a:ext cx="8229600" cy="4537075"/>
          </a:xfrm>
        </p:spPr>
        <p:txBody>
          <a:bodyPr/>
          <a:lstStyle/>
          <a:p>
            <a:pPr marL="0" indent="0" eaLnBrk="1" hangingPunct="1">
              <a:lnSpc>
                <a:spcPct val="150000"/>
              </a:lnSpc>
              <a:buFont typeface="Arial" charset="0"/>
              <a:buNone/>
              <a:defRPr/>
            </a:pPr>
            <a:r>
              <a:rPr lang="en-GB" altLang="en-US" sz="2800" dirty="0">
                <a:solidFill>
                  <a:srgbClr val="FF0000"/>
                </a:solidFill>
              </a:rPr>
              <a:t>Mental</a:t>
            </a:r>
          </a:p>
          <a:p>
            <a:pPr eaLnBrk="1" hangingPunct="1">
              <a:lnSpc>
                <a:spcPct val="150000"/>
              </a:lnSpc>
              <a:defRPr/>
            </a:pPr>
            <a:r>
              <a:rPr lang="en-GB" altLang="en-US" sz="2800" dirty="0"/>
              <a:t>Muddled thinking</a:t>
            </a:r>
          </a:p>
          <a:p>
            <a:pPr eaLnBrk="1" hangingPunct="1">
              <a:lnSpc>
                <a:spcPct val="150000"/>
              </a:lnSpc>
              <a:defRPr/>
            </a:pPr>
            <a:r>
              <a:rPr lang="en-GB" altLang="en-US" sz="2800" dirty="0"/>
              <a:t>Mind racing or going blank</a:t>
            </a:r>
          </a:p>
          <a:p>
            <a:pPr eaLnBrk="1" hangingPunct="1">
              <a:lnSpc>
                <a:spcPct val="150000"/>
              </a:lnSpc>
              <a:defRPr/>
            </a:pPr>
            <a:r>
              <a:rPr lang="en-GB" altLang="en-US" sz="2800" dirty="0"/>
              <a:t>Poor memory</a:t>
            </a:r>
          </a:p>
          <a:p>
            <a:pPr eaLnBrk="1" hangingPunct="1">
              <a:lnSpc>
                <a:spcPct val="150000"/>
              </a:lnSpc>
              <a:defRPr/>
            </a:pPr>
            <a:r>
              <a:rPr lang="en-GB" altLang="en-US" sz="2800" dirty="0"/>
              <a:t>Confusion</a:t>
            </a:r>
          </a:p>
          <a:p>
            <a:pPr eaLnBrk="1" hangingPunct="1">
              <a:lnSpc>
                <a:spcPct val="150000"/>
              </a:lnSpc>
              <a:defRPr/>
            </a:pPr>
            <a:r>
              <a:rPr lang="en-GB" altLang="en-US" sz="2800" dirty="0"/>
              <a:t>Inability to plan, concentrate, control</a:t>
            </a:r>
          </a:p>
        </p:txBody>
      </p:sp>
      <p:sp>
        <p:nvSpPr>
          <p:cNvPr id="20484"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53BD24D3-3263-45A6-A8A2-12B3724EC73B}" type="slidenum">
              <a:rPr lang="en-US" altLang="en-US" sz="1400" smtClean="0">
                <a:solidFill>
                  <a:srgbClr val="003399"/>
                </a:solidFill>
                <a:latin typeface="Times New Roman" pitchFamily="18" charset="0"/>
              </a:rPr>
              <a:pPr eaLnBrk="1" hangingPunct="1">
                <a:spcBef>
                  <a:spcPct val="0"/>
                </a:spcBef>
                <a:buFontTx/>
                <a:buNone/>
              </a:pPr>
              <a:t>24</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346014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333375"/>
            <a:ext cx="8229600" cy="863600"/>
          </a:xfrm>
        </p:spPr>
        <p:txBody>
          <a:bodyPr/>
          <a:lstStyle/>
          <a:p>
            <a:pPr eaLnBrk="1" hangingPunct="1"/>
            <a:r>
              <a:rPr lang="en-GB" altLang="en-US"/>
              <a:t>Stress Indicators</a:t>
            </a:r>
          </a:p>
        </p:txBody>
      </p:sp>
      <p:sp>
        <p:nvSpPr>
          <p:cNvPr id="18435" name="Content Placeholder 2"/>
          <p:cNvSpPr>
            <a:spLocks noGrp="1"/>
          </p:cNvSpPr>
          <p:nvPr>
            <p:ph idx="1"/>
          </p:nvPr>
        </p:nvSpPr>
        <p:spPr>
          <a:xfrm>
            <a:off x="457200" y="1412875"/>
            <a:ext cx="8229600" cy="4537075"/>
          </a:xfrm>
        </p:spPr>
        <p:txBody>
          <a:bodyPr/>
          <a:lstStyle/>
          <a:p>
            <a:pPr marL="0" indent="0" eaLnBrk="1" hangingPunct="1">
              <a:lnSpc>
                <a:spcPct val="150000"/>
              </a:lnSpc>
              <a:buFont typeface="Arial" charset="0"/>
              <a:buNone/>
              <a:defRPr/>
            </a:pPr>
            <a:r>
              <a:rPr lang="en-GB" altLang="en-US" sz="2800" dirty="0">
                <a:solidFill>
                  <a:srgbClr val="FF0000"/>
                </a:solidFill>
              </a:rPr>
              <a:t>Physical</a:t>
            </a:r>
          </a:p>
          <a:p>
            <a:pPr eaLnBrk="1" hangingPunct="1">
              <a:lnSpc>
                <a:spcPct val="150000"/>
              </a:lnSpc>
              <a:defRPr/>
            </a:pPr>
            <a:r>
              <a:rPr lang="en-GB" altLang="en-US" sz="2800" dirty="0"/>
              <a:t>Increase in aches and pains</a:t>
            </a:r>
          </a:p>
          <a:p>
            <a:pPr eaLnBrk="1" hangingPunct="1">
              <a:lnSpc>
                <a:spcPct val="150000"/>
              </a:lnSpc>
              <a:defRPr/>
            </a:pPr>
            <a:r>
              <a:rPr lang="en-GB" altLang="en-US" sz="2800" dirty="0"/>
              <a:t>HBP/Breathlessness</a:t>
            </a:r>
          </a:p>
          <a:p>
            <a:pPr eaLnBrk="1" hangingPunct="1">
              <a:lnSpc>
                <a:spcPct val="150000"/>
              </a:lnSpc>
              <a:defRPr/>
            </a:pPr>
            <a:r>
              <a:rPr lang="en-GB" altLang="en-US" sz="2800" dirty="0"/>
              <a:t>Loss/Gain weight – Digestive Problems</a:t>
            </a:r>
          </a:p>
          <a:p>
            <a:pPr eaLnBrk="1" hangingPunct="1">
              <a:lnSpc>
                <a:spcPct val="150000"/>
              </a:lnSpc>
              <a:defRPr/>
            </a:pPr>
            <a:r>
              <a:rPr lang="en-GB" altLang="en-US" sz="2800" dirty="0"/>
              <a:t>Frequent headache</a:t>
            </a:r>
          </a:p>
          <a:p>
            <a:pPr eaLnBrk="1" hangingPunct="1">
              <a:lnSpc>
                <a:spcPct val="150000"/>
              </a:lnSpc>
              <a:defRPr/>
            </a:pPr>
            <a:r>
              <a:rPr lang="en-GB" altLang="en-US" sz="2800" dirty="0"/>
              <a:t>Fatigue</a:t>
            </a:r>
          </a:p>
        </p:txBody>
      </p:sp>
      <p:sp>
        <p:nvSpPr>
          <p:cNvPr id="21508"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7F2EAF05-3246-4799-B614-FB89C110603C}" type="slidenum">
              <a:rPr lang="en-US" altLang="en-US" sz="1400" smtClean="0">
                <a:solidFill>
                  <a:srgbClr val="003399"/>
                </a:solidFill>
                <a:latin typeface="Times New Roman" pitchFamily="18" charset="0"/>
              </a:rPr>
              <a:pPr eaLnBrk="1" hangingPunct="1">
                <a:spcBef>
                  <a:spcPct val="0"/>
                </a:spcBef>
                <a:buFontTx/>
                <a:buNone/>
              </a:pPr>
              <a:t>25</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3314366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xfrm>
            <a:off x="6443663" y="1484313"/>
            <a:ext cx="2278062" cy="2592387"/>
          </a:xfrm>
        </p:spPr>
        <p:txBody>
          <a:bodyPr/>
          <a:lstStyle/>
          <a:p>
            <a:pPr eaLnBrk="1" hangingPunct="1"/>
            <a:r>
              <a:rPr lang="en-GB" altLang="en-US" b="1" dirty="0"/>
              <a:t>The Effects of Stress</a:t>
            </a:r>
          </a:p>
        </p:txBody>
      </p:sp>
      <p:sp>
        <p:nvSpPr>
          <p:cNvPr id="6147" name="Slide Number Placeholder 3"/>
          <p:cNvSpPr>
            <a:spLocks noGrp="1"/>
          </p:cNvSpPr>
          <p:nvPr>
            <p:ph type="sldNum" sz="quarter" idx="4294967295"/>
          </p:nvPr>
        </p:nvSpPr>
        <p:spPr bwMode="auto">
          <a:xfrm>
            <a:off x="85820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D8BFB0F5-C641-41A8-A83A-D32BDC97D0C5}" type="slidenum">
              <a:rPr lang="en-US" altLang="en-US" sz="1400" smtClean="0">
                <a:solidFill>
                  <a:srgbClr val="003399"/>
                </a:solidFill>
                <a:latin typeface="Times New Roman" charset="0"/>
              </a:rPr>
              <a:pPr eaLnBrk="1" hangingPunct="1">
                <a:spcBef>
                  <a:spcPct val="0"/>
                </a:spcBef>
                <a:buFontTx/>
                <a:buNone/>
              </a:pPr>
              <a:t>26</a:t>
            </a:fld>
            <a:endParaRPr lang="en-US" altLang="en-US" sz="1400">
              <a:solidFill>
                <a:srgbClr val="003399"/>
              </a:solidFill>
              <a:latin typeface="Times New Roman" charset="0"/>
            </a:endParaRPr>
          </a:p>
        </p:txBody>
      </p:sp>
      <p:pic>
        <p:nvPicPr>
          <p:cNvPr id="6148" name="Picture 6" descr="http://figures.boundless.com/20934/full/stress-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87486"/>
            <a:ext cx="5221288" cy="532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322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333375"/>
            <a:ext cx="8229600" cy="863600"/>
          </a:xfrm>
        </p:spPr>
        <p:txBody>
          <a:bodyPr/>
          <a:lstStyle/>
          <a:p>
            <a:pPr eaLnBrk="1" hangingPunct="1"/>
            <a:r>
              <a:rPr lang="en-GB" altLang="en-US"/>
              <a:t>Classic Stress Symptoms</a:t>
            </a:r>
          </a:p>
        </p:txBody>
      </p:sp>
      <p:sp>
        <p:nvSpPr>
          <p:cNvPr id="23555" name="Content Placeholder 2"/>
          <p:cNvSpPr>
            <a:spLocks noGrp="1"/>
          </p:cNvSpPr>
          <p:nvPr>
            <p:ph idx="1"/>
          </p:nvPr>
        </p:nvSpPr>
        <p:spPr>
          <a:xfrm>
            <a:off x="457200" y="1600200"/>
            <a:ext cx="8229600" cy="4349750"/>
          </a:xfrm>
        </p:spPr>
        <p:txBody>
          <a:bodyPr/>
          <a:lstStyle/>
          <a:p>
            <a:pPr eaLnBrk="1" hangingPunct="1"/>
            <a:r>
              <a:rPr lang="en-GB" altLang="en-US" sz="2800"/>
              <a:t>Changes in behaviour</a:t>
            </a:r>
          </a:p>
          <a:p>
            <a:pPr eaLnBrk="1" hangingPunct="1"/>
            <a:r>
              <a:rPr lang="en-GB" altLang="en-US" sz="2800"/>
              <a:t>Getting less work done</a:t>
            </a:r>
          </a:p>
          <a:p>
            <a:pPr eaLnBrk="1" hangingPunct="1"/>
            <a:r>
              <a:rPr lang="en-GB" altLang="en-US" sz="2800"/>
              <a:t>Deterioration in relationships</a:t>
            </a:r>
          </a:p>
          <a:p>
            <a:pPr eaLnBrk="1" hangingPunct="1"/>
            <a:r>
              <a:rPr lang="en-GB" altLang="en-US" sz="2800"/>
              <a:t>Accident prone</a:t>
            </a:r>
          </a:p>
          <a:p>
            <a:pPr eaLnBrk="1" hangingPunct="1"/>
            <a:r>
              <a:rPr lang="en-GB" altLang="en-US" sz="2800"/>
              <a:t>Change in sleep patterns</a:t>
            </a:r>
          </a:p>
          <a:p>
            <a:pPr eaLnBrk="1" hangingPunct="1"/>
            <a:r>
              <a:rPr lang="en-GB" altLang="en-US" sz="2800"/>
              <a:t>Increase in smoking, drinking, eating etc.</a:t>
            </a:r>
          </a:p>
        </p:txBody>
      </p:sp>
      <p:sp>
        <p:nvSpPr>
          <p:cNvPr id="23556"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320DC72C-A883-4A7B-8687-636FC1881CD8}" type="slidenum">
              <a:rPr lang="en-US" altLang="en-US" sz="1400" smtClean="0">
                <a:solidFill>
                  <a:srgbClr val="003399"/>
                </a:solidFill>
                <a:latin typeface="Times New Roman" pitchFamily="18" charset="0"/>
              </a:rPr>
              <a:pPr eaLnBrk="1" hangingPunct="1">
                <a:spcBef>
                  <a:spcPct val="0"/>
                </a:spcBef>
                <a:buFontTx/>
                <a:buNone/>
              </a:pPr>
              <a:t>27</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1754958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Self-Care</a:t>
            </a:r>
          </a:p>
        </p:txBody>
      </p:sp>
      <p:sp>
        <p:nvSpPr>
          <p:cNvPr id="3" name="Content Placeholder 2"/>
          <p:cNvSpPr>
            <a:spLocks noGrp="1"/>
          </p:cNvSpPr>
          <p:nvPr>
            <p:ph idx="1"/>
          </p:nvPr>
        </p:nvSpPr>
        <p:spPr/>
        <p:txBody>
          <a:bodyPr/>
          <a:lstStyle/>
          <a:p>
            <a:r>
              <a:rPr lang="en-GB" dirty="0"/>
              <a:t>Caring for myself is NOT self-indulgence, it is self-preservation.</a:t>
            </a:r>
          </a:p>
          <a:p>
            <a:endParaRPr lang="en-GB" dirty="0"/>
          </a:p>
          <a:p>
            <a:r>
              <a:rPr lang="en-GB" i="1" dirty="0"/>
              <a:t>To love oneself is the beginning of a lifelong romance.  Oscar Wilde</a:t>
            </a:r>
          </a:p>
        </p:txBody>
      </p:sp>
    </p:spTree>
    <p:extLst>
      <p:ext uri="{BB962C8B-B14F-4D97-AF65-F5344CB8AC3E}">
        <p14:creationId xmlns:p14="http://schemas.microsoft.com/office/powerpoint/2010/main" val="3406750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333375"/>
            <a:ext cx="8229600" cy="863600"/>
          </a:xfrm>
        </p:spPr>
        <p:txBody>
          <a:bodyPr/>
          <a:lstStyle/>
          <a:p>
            <a:r>
              <a:rPr lang="en-GB" altLang="en-US"/>
              <a:t>Mitigating Stress</a:t>
            </a:r>
          </a:p>
        </p:txBody>
      </p:sp>
      <p:sp>
        <p:nvSpPr>
          <p:cNvPr id="17411" name="Content Placeholder 2"/>
          <p:cNvSpPr>
            <a:spLocks noGrp="1"/>
          </p:cNvSpPr>
          <p:nvPr>
            <p:ph idx="1"/>
          </p:nvPr>
        </p:nvSpPr>
        <p:spPr>
          <a:xfrm>
            <a:off x="457200" y="1600200"/>
            <a:ext cx="8229600" cy="4349750"/>
          </a:xfrm>
        </p:spPr>
        <p:txBody>
          <a:bodyPr/>
          <a:lstStyle/>
          <a:p>
            <a:r>
              <a:rPr lang="en-GB" altLang="en-US"/>
              <a:t>Recognise when you are stressed</a:t>
            </a:r>
          </a:p>
          <a:p>
            <a:r>
              <a:rPr lang="en-GB" altLang="en-US"/>
              <a:t>Take personal responsibility</a:t>
            </a:r>
          </a:p>
          <a:p>
            <a:r>
              <a:rPr lang="en-GB" altLang="en-US"/>
              <a:t>Change what you can</a:t>
            </a:r>
          </a:p>
          <a:p>
            <a:r>
              <a:rPr lang="en-GB" altLang="en-US"/>
              <a:t>Or – adopt acceptance</a:t>
            </a:r>
          </a:p>
          <a:p>
            <a:r>
              <a:rPr lang="en-GB" altLang="en-US"/>
              <a:t>Don’t waste time and energy on things you cannot change</a:t>
            </a:r>
          </a:p>
        </p:txBody>
      </p:sp>
      <p:sp>
        <p:nvSpPr>
          <p:cNvPr id="4" name="Slide Number Placeholder 3"/>
          <p:cNvSpPr>
            <a:spLocks noGrp="1"/>
          </p:cNvSpPr>
          <p:nvPr>
            <p:ph type="sldNum" sz="quarter" idx="4294967295"/>
          </p:nvPr>
        </p:nvSpPr>
        <p:spPr>
          <a:xfrm>
            <a:off x="8543925" y="6356350"/>
            <a:ext cx="561975" cy="365125"/>
          </a:xfrm>
          <a:prstGeom prst="rect">
            <a:avLst/>
          </a:prstGeom>
        </p:spPr>
        <p:txBody>
          <a:bodyPr/>
          <a:lstStyle/>
          <a:p>
            <a:pPr>
              <a:defRPr/>
            </a:pPr>
            <a:fld id="{24B34DA8-19D6-4275-8902-DBA88AAF12E6}" type="slidenum">
              <a:rPr lang="en-US" altLang="en-US" smtClean="0"/>
              <a:pPr>
                <a:defRPr/>
              </a:pPr>
              <a:t>29</a:t>
            </a:fld>
            <a:endParaRPr lang="en-US" altLang="en-US" dirty="0"/>
          </a:p>
        </p:txBody>
      </p:sp>
    </p:spTree>
    <p:extLst>
      <p:ext uri="{BB962C8B-B14F-4D97-AF65-F5344CB8AC3E}">
        <p14:creationId xmlns:p14="http://schemas.microsoft.com/office/powerpoint/2010/main" val="2936628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b="1" dirty="0"/>
              <a:t>What is mental health?</a:t>
            </a:r>
          </a:p>
        </p:txBody>
      </p:sp>
      <p:sp>
        <p:nvSpPr>
          <p:cNvPr id="3075" name="Content Placeholder 2"/>
          <p:cNvSpPr>
            <a:spLocks noGrp="1"/>
          </p:cNvSpPr>
          <p:nvPr>
            <p:ph idx="1"/>
          </p:nvPr>
        </p:nvSpPr>
        <p:spPr>
          <a:xfrm>
            <a:off x="457200" y="1339702"/>
            <a:ext cx="8229600" cy="3881409"/>
          </a:xfrm>
        </p:spPr>
        <p:txBody>
          <a:bodyPr rtlCol="0">
            <a:normAutofit/>
          </a:bodyPr>
          <a:lstStyle/>
          <a:p>
            <a:pPr marL="0" indent="0" eaLnBrk="1" fontAlgn="auto" hangingPunct="1">
              <a:spcAft>
                <a:spcPts val="0"/>
              </a:spcAft>
              <a:buFont typeface="Arial" panose="020B0604020202020204" pitchFamily="34" charset="0"/>
              <a:buNone/>
              <a:defRPr/>
            </a:pPr>
            <a:r>
              <a:rPr lang="en-US" altLang="en-US" sz="3000" dirty="0"/>
              <a:t>WHO defines mental health as:</a:t>
            </a:r>
          </a:p>
          <a:p>
            <a:pPr marL="0" indent="0" eaLnBrk="1" fontAlgn="auto" hangingPunct="1">
              <a:spcAft>
                <a:spcPts val="0"/>
              </a:spcAft>
              <a:buFont typeface="Arial" panose="020B0604020202020204" pitchFamily="34" charset="0"/>
              <a:buNone/>
              <a:defRPr/>
            </a:pPr>
            <a:r>
              <a:rPr lang="en-US" altLang="en-US" sz="3000" dirty="0"/>
              <a:t>‘a state of wellbeing in which every individual realises his or her own potential, can cope with the normal stresses of life, can work productively and fruitfully and can make a contribution to his or her community’ </a:t>
            </a:r>
          </a:p>
          <a:p>
            <a:pPr eaLnBrk="1" fontAlgn="auto" hangingPunct="1">
              <a:spcAft>
                <a:spcPts val="0"/>
              </a:spcAft>
              <a:buFont typeface="Arial" panose="020B0604020202020204" pitchFamily="34" charset="0"/>
              <a:buChar char="•"/>
              <a:defRPr/>
            </a:pPr>
            <a:endParaRPr lang="en-US" altLang="en-US" sz="3000" dirty="0"/>
          </a:p>
        </p:txBody>
      </p:sp>
      <p:sp>
        <p:nvSpPr>
          <p:cNvPr id="11268" name="Slide Number Placeholder 3"/>
          <p:cNvSpPr>
            <a:spLocks noGrp="1"/>
          </p:cNvSpPr>
          <p:nvPr>
            <p:ph type="sldNum" sz="quarter" idx="4294967295"/>
          </p:nvPr>
        </p:nvSpPr>
        <p:spPr bwMode="auto">
          <a:xfrm>
            <a:off x="8686800" y="6400800"/>
            <a:ext cx="4572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BB418982-C1C3-4A32-A8AE-9DF47BCF1F30}" type="slidenum">
              <a:rPr lang="en-US" altLang="en-US" sz="1400" smtClean="0">
                <a:solidFill>
                  <a:srgbClr val="003399"/>
                </a:solidFill>
                <a:latin typeface="Times New Roman" pitchFamily="18" charset="0"/>
              </a:rPr>
              <a:pPr eaLnBrk="1" hangingPunct="1">
                <a:spcBef>
                  <a:spcPct val="0"/>
                </a:spcBef>
                <a:buFontTx/>
                <a:buNone/>
              </a:pPr>
              <a:t>3</a:t>
            </a:fld>
            <a:endParaRPr lang="en-US" altLang="en-US" sz="1400" dirty="0">
              <a:solidFill>
                <a:srgbClr val="003399"/>
              </a:solidFill>
              <a:latin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013" y="3921781"/>
            <a:ext cx="1734207" cy="1734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3056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333375"/>
            <a:ext cx="8229600" cy="863600"/>
          </a:xfrm>
        </p:spPr>
        <p:txBody>
          <a:bodyPr/>
          <a:lstStyle/>
          <a:p>
            <a:r>
              <a:rPr lang="en-GB" altLang="en-US"/>
              <a:t>Spot the warning signs</a:t>
            </a:r>
          </a:p>
        </p:txBody>
      </p:sp>
      <p:sp>
        <p:nvSpPr>
          <p:cNvPr id="27651" name="Content Placeholder 2"/>
          <p:cNvSpPr>
            <a:spLocks noGrp="1"/>
          </p:cNvSpPr>
          <p:nvPr>
            <p:ph idx="1"/>
          </p:nvPr>
        </p:nvSpPr>
        <p:spPr>
          <a:xfrm>
            <a:off x="457200" y="1600200"/>
            <a:ext cx="8229600" cy="4349750"/>
          </a:xfrm>
        </p:spPr>
        <p:txBody>
          <a:bodyPr/>
          <a:lstStyle/>
          <a:p>
            <a:r>
              <a:rPr lang="en-GB" altLang="en-US" sz="2800" dirty="0"/>
              <a:t>Remember the signs </a:t>
            </a:r>
          </a:p>
          <a:p>
            <a:r>
              <a:rPr lang="en-GB" altLang="en-US" sz="2800" dirty="0"/>
              <a:t>Get outside help – see your GP, tutor, student counsellor, team leader, manager, HR</a:t>
            </a:r>
            <a:r>
              <a:rPr lang="en-GB" altLang="en-US" sz="2800"/>
              <a:t>, Departmental </a:t>
            </a:r>
            <a:r>
              <a:rPr lang="en-GB" altLang="en-US" sz="2800" dirty="0"/>
              <a:t>Head, Head of Chambers</a:t>
            </a:r>
          </a:p>
          <a:p>
            <a:r>
              <a:rPr lang="en-GB" altLang="en-US" sz="2800" dirty="0"/>
              <a:t>Talk to someone you trust</a:t>
            </a:r>
          </a:p>
          <a:p>
            <a:r>
              <a:rPr lang="en-GB" altLang="en-US" sz="2800" dirty="0"/>
              <a:t>Prevention is better than cure</a:t>
            </a:r>
          </a:p>
          <a:p>
            <a:r>
              <a:rPr lang="en-GB" altLang="en-US" sz="2800" dirty="0"/>
              <a:t>Ring LawCare or another helpline – it really is good to talk /family/Samaritans </a:t>
            </a:r>
            <a:r>
              <a:rPr lang="en-GB" altLang="en-US" sz="2800" dirty="0" err="1"/>
              <a:t>etc</a:t>
            </a:r>
            <a:endParaRPr lang="en-GB" altLang="en-US" sz="2800" dirty="0"/>
          </a:p>
        </p:txBody>
      </p:sp>
      <p:sp>
        <p:nvSpPr>
          <p:cNvPr id="27652"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A3A4E1E6-5143-4A9B-A13F-907B17797081}" type="slidenum">
              <a:rPr lang="en-US" altLang="en-US" sz="1400" smtClean="0">
                <a:solidFill>
                  <a:srgbClr val="003399"/>
                </a:solidFill>
                <a:latin typeface="Times New Roman" pitchFamily="18" charset="0"/>
              </a:rPr>
              <a:pPr eaLnBrk="1" hangingPunct="1">
                <a:spcBef>
                  <a:spcPct val="0"/>
                </a:spcBef>
                <a:buFontTx/>
                <a:buNone/>
              </a:pPr>
              <a:t>30</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2128958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333375"/>
            <a:ext cx="8229600" cy="863600"/>
          </a:xfrm>
        </p:spPr>
        <p:txBody>
          <a:bodyPr/>
          <a:lstStyle/>
          <a:p>
            <a:r>
              <a:rPr lang="en-GB" altLang="en-US"/>
              <a:t>Stress can be managed</a:t>
            </a:r>
          </a:p>
        </p:txBody>
      </p:sp>
      <p:sp>
        <p:nvSpPr>
          <p:cNvPr id="28675" name="Content Placeholder 2"/>
          <p:cNvSpPr>
            <a:spLocks noGrp="1"/>
          </p:cNvSpPr>
          <p:nvPr>
            <p:ph idx="1"/>
          </p:nvPr>
        </p:nvSpPr>
        <p:spPr>
          <a:xfrm>
            <a:off x="457200" y="1600200"/>
            <a:ext cx="8229600" cy="4349750"/>
          </a:xfrm>
        </p:spPr>
        <p:txBody>
          <a:bodyPr/>
          <a:lstStyle/>
          <a:p>
            <a:pPr>
              <a:spcAft>
                <a:spcPts val="1200"/>
              </a:spcAft>
            </a:pPr>
            <a:r>
              <a:rPr lang="en-GB" altLang="en-US" sz="2800"/>
              <a:t>Work out a quick break /fire break that works for you to relieve immediate pressure</a:t>
            </a:r>
          </a:p>
          <a:p>
            <a:pPr>
              <a:spcAft>
                <a:spcPts val="1200"/>
              </a:spcAft>
            </a:pPr>
            <a:r>
              <a:rPr lang="en-GB" altLang="en-US" sz="2800"/>
              <a:t>Take a minute of “me time” if you are feeling under pressure</a:t>
            </a:r>
          </a:p>
          <a:p>
            <a:pPr>
              <a:spcAft>
                <a:spcPts val="1200"/>
              </a:spcAft>
            </a:pPr>
            <a:r>
              <a:rPr lang="en-GB" altLang="en-US" sz="2800"/>
              <a:t>Take a break – mid morning, lunch and mid afternoon on as many days as possible </a:t>
            </a:r>
          </a:p>
          <a:p>
            <a:pPr>
              <a:spcAft>
                <a:spcPts val="1200"/>
              </a:spcAft>
            </a:pPr>
            <a:r>
              <a:rPr lang="en-GB" altLang="en-US" sz="2800"/>
              <a:t>Take back control</a:t>
            </a:r>
          </a:p>
        </p:txBody>
      </p:sp>
      <p:sp>
        <p:nvSpPr>
          <p:cNvPr id="28676"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215CB68A-89C5-4206-8D4F-D1A91D39F2EF}" type="slidenum">
              <a:rPr lang="en-US" altLang="en-US" sz="1400" smtClean="0">
                <a:solidFill>
                  <a:srgbClr val="003399"/>
                </a:solidFill>
                <a:latin typeface="Times New Roman" pitchFamily="18" charset="0"/>
              </a:rPr>
              <a:pPr eaLnBrk="1" hangingPunct="1">
                <a:spcBef>
                  <a:spcPct val="0"/>
                </a:spcBef>
                <a:buFontTx/>
                <a:buNone/>
              </a:pPr>
              <a:t>31</a:t>
            </a:fld>
            <a:endParaRPr lang="en-US" altLang="en-US" sz="1400">
              <a:solidFill>
                <a:srgbClr val="003399"/>
              </a:solidFill>
              <a:latin typeface="Times New Roman" pitchFamily="18" charset="0"/>
            </a:endParaRPr>
          </a:p>
        </p:txBody>
      </p:sp>
    </p:spTree>
    <p:extLst>
      <p:ext uri="{BB962C8B-B14F-4D97-AF65-F5344CB8AC3E}">
        <p14:creationId xmlns:p14="http://schemas.microsoft.com/office/powerpoint/2010/main" val="2389456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altLang="en-US" b="1" dirty="0"/>
              <a:t>Working smarter not harder</a:t>
            </a:r>
          </a:p>
        </p:txBody>
      </p:sp>
      <p:sp>
        <p:nvSpPr>
          <p:cNvPr id="2051" name="Content Placeholder 2"/>
          <p:cNvSpPr>
            <a:spLocks noGrp="1"/>
          </p:cNvSpPr>
          <p:nvPr>
            <p:ph idx="1"/>
          </p:nvPr>
        </p:nvSpPr>
        <p:spPr>
          <a:xfrm>
            <a:off x="510146" y="1008063"/>
            <a:ext cx="7632848" cy="4608512"/>
          </a:xfrm>
        </p:spPr>
        <p:txBody>
          <a:bodyPr/>
          <a:lstStyle/>
          <a:p>
            <a:pPr marL="0" indent="0">
              <a:buFont typeface="Arial" charset="0"/>
              <a:buNone/>
              <a:defRPr/>
            </a:pPr>
            <a:r>
              <a:rPr lang="en-GB" altLang="en-US" sz="2800" dirty="0"/>
              <a:t>Ask yourself</a:t>
            </a:r>
          </a:p>
          <a:p>
            <a:pPr>
              <a:defRPr/>
            </a:pPr>
            <a:r>
              <a:rPr lang="en-GB" altLang="en-US" sz="2800" dirty="0"/>
              <a:t>What can I be </a:t>
            </a:r>
            <a:r>
              <a:rPr lang="en-GB" altLang="en-US" sz="2800" b="1" dirty="0"/>
              <a:t>doing </a:t>
            </a:r>
            <a:r>
              <a:rPr lang="en-GB" altLang="en-US" sz="2800" dirty="0"/>
              <a:t>rather than</a:t>
            </a:r>
          </a:p>
          <a:p>
            <a:pPr>
              <a:defRPr/>
            </a:pPr>
            <a:r>
              <a:rPr lang="en-GB" altLang="en-US" sz="2800" dirty="0"/>
              <a:t>What can I be worrying about?</a:t>
            </a:r>
          </a:p>
        </p:txBody>
      </p:sp>
      <p:sp>
        <p:nvSpPr>
          <p:cNvPr id="34820" name="Slide Number Placeholder 3"/>
          <p:cNvSpPr>
            <a:spLocks noGrp="1"/>
          </p:cNvSpPr>
          <p:nvPr>
            <p:ph type="sldNum" sz="quarter" idx="4294967295"/>
          </p:nvPr>
        </p:nvSpPr>
        <p:spPr bwMode="auto">
          <a:xfrm>
            <a:off x="85820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779A411B-3D65-41CE-9214-5997FF57A74F}" type="slidenum">
              <a:rPr lang="en-US" altLang="en-US" sz="1400" smtClean="0">
                <a:solidFill>
                  <a:srgbClr val="003399"/>
                </a:solidFill>
                <a:latin typeface="Times New Roman" pitchFamily="18" charset="0"/>
              </a:rPr>
              <a:pPr eaLnBrk="1" hangingPunct="1">
                <a:spcBef>
                  <a:spcPct val="0"/>
                </a:spcBef>
                <a:buFontTx/>
                <a:buNone/>
              </a:pPr>
              <a:t>32</a:t>
            </a:fld>
            <a:endParaRPr lang="en-US" altLang="en-US" sz="1400">
              <a:solidFill>
                <a:srgbClr val="003399"/>
              </a:solidFill>
              <a:latin typeface="Times New Roman" pitchFamily="18" charset="0"/>
            </a:endParaRPr>
          </a:p>
        </p:txBody>
      </p:sp>
      <p:pic>
        <p:nvPicPr>
          <p:cNvPr id="34821" name="Picture 6" descr="http://circleoflegaltrust.com/wp-content/uploads/2013/03/ur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7700" y="2806700"/>
            <a:ext cx="27384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460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C:\Users\anna\AppData\Local\Microsoft\Windows\Temporary Internet Files\Content.IE5\0G76I72O\MP90044645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8707" y="3356993"/>
            <a:ext cx="2271298" cy="2271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0" name="Rectangle 6"/>
          <p:cNvSpPr>
            <a:spLocks noGrp="1" noChangeArrowheads="1"/>
          </p:cNvSpPr>
          <p:nvPr>
            <p:ph idx="1"/>
          </p:nvPr>
        </p:nvSpPr>
        <p:spPr>
          <a:xfrm>
            <a:off x="457200" y="1772815"/>
            <a:ext cx="8229600" cy="4176465"/>
          </a:xfrm>
        </p:spPr>
        <p:txBody>
          <a:bodyPr>
            <a:normAutofit lnSpcReduction="10000"/>
          </a:bodyPr>
          <a:lstStyle/>
          <a:p>
            <a:r>
              <a:rPr lang="en-GB" altLang="en-US" dirty="0"/>
              <a:t>Recognise your “prime time” – when are you at your best?</a:t>
            </a:r>
          </a:p>
          <a:p>
            <a:r>
              <a:rPr lang="en-GB" altLang="en-US" dirty="0"/>
              <a:t>High/low value tasks</a:t>
            </a:r>
          </a:p>
          <a:p>
            <a:r>
              <a:rPr lang="en-GB" altLang="en-US" dirty="0"/>
              <a:t>Manage your day actively – don’t just let it happen</a:t>
            </a:r>
          </a:p>
          <a:p>
            <a:r>
              <a:rPr lang="en-GB" altLang="en-US" dirty="0"/>
              <a:t>Do not procrastinate</a:t>
            </a:r>
          </a:p>
          <a:p>
            <a:r>
              <a:rPr lang="en-GB" altLang="en-US" dirty="0"/>
              <a:t>Recognise time wasters</a:t>
            </a:r>
          </a:p>
          <a:p>
            <a:r>
              <a:rPr lang="en-GB" altLang="en-US" dirty="0"/>
              <a:t>Set realistic deadlines</a:t>
            </a:r>
          </a:p>
        </p:txBody>
      </p:sp>
      <p:sp>
        <p:nvSpPr>
          <p:cNvPr id="226309" name="Rectangle 5"/>
          <p:cNvSpPr>
            <a:spLocks noGrp="1" noChangeArrowheads="1"/>
          </p:cNvSpPr>
          <p:nvPr>
            <p:ph type="title"/>
          </p:nvPr>
        </p:nvSpPr>
        <p:spPr>
          <a:xfrm>
            <a:off x="457200" y="332656"/>
            <a:ext cx="8229600" cy="1224136"/>
          </a:xfrm>
        </p:spPr>
        <p:txBody>
          <a:bodyPr>
            <a:normAutofit/>
          </a:bodyPr>
          <a:lstStyle/>
          <a:p>
            <a:r>
              <a:rPr lang="en-GB" b="1" dirty="0"/>
              <a:t>Strategies to Manage Stress</a:t>
            </a:r>
            <a:br>
              <a:rPr lang="en-GB" b="1" dirty="0"/>
            </a:br>
            <a:r>
              <a:rPr lang="en-GB" sz="3200" b="1" dirty="0">
                <a:effectLst/>
              </a:rPr>
              <a:t>Time Management</a:t>
            </a:r>
            <a:endParaRPr lang="en-US" sz="3200" b="1" dirty="0">
              <a:effectLst/>
            </a:endParaRPr>
          </a:p>
        </p:txBody>
      </p:sp>
    </p:spTree>
    <p:extLst>
      <p:ext uri="{BB962C8B-B14F-4D97-AF65-F5344CB8AC3E}">
        <p14:creationId xmlns:p14="http://schemas.microsoft.com/office/powerpoint/2010/main" val="1872156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6310">
                                            <p:txEl>
                                              <p:pRg st="0" end="0"/>
                                            </p:txEl>
                                          </p:spTgt>
                                        </p:tgtEl>
                                        <p:attrNameLst>
                                          <p:attrName>style.visibility</p:attrName>
                                        </p:attrNameLst>
                                      </p:cBhvr>
                                      <p:to>
                                        <p:strVal val="visible"/>
                                      </p:to>
                                    </p:set>
                                    <p:anim calcmode="lin" valueType="num">
                                      <p:cBhvr additive="base">
                                        <p:cTn id="7" dur="500" fill="hold"/>
                                        <p:tgtEl>
                                          <p:spTgt spid="22631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263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6310">
                                            <p:txEl>
                                              <p:pRg st="1" end="1"/>
                                            </p:txEl>
                                          </p:spTgt>
                                        </p:tgtEl>
                                        <p:attrNameLst>
                                          <p:attrName>style.visibility</p:attrName>
                                        </p:attrNameLst>
                                      </p:cBhvr>
                                      <p:to>
                                        <p:strVal val="visible"/>
                                      </p:to>
                                    </p:set>
                                    <p:anim calcmode="lin" valueType="num">
                                      <p:cBhvr additive="base">
                                        <p:cTn id="13" dur="500" fill="hold"/>
                                        <p:tgtEl>
                                          <p:spTgt spid="226310">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2631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6310">
                                            <p:txEl>
                                              <p:pRg st="2" end="2"/>
                                            </p:txEl>
                                          </p:spTgt>
                                        </p:tgtEl>
                                        <p:attrNameLst>
                                          <p:attrName>style.visibility</p:attrName>
                                        </p:attrNameLst>
                                      </p:cBhvr>
                                      <p:to>
                                        <p:strVal val="visible"/>
                                      </p:to>
                                    </p:set>
                                    <p:anim calcmode="lin" valueType="num">
                                      <p:cBhvr additive="base">
                                        <p:cTn id="19" dur="500" fill="hold"/>
                                        <p:tgtEl>
                                          <p:spTgt spid="226310">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2631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6310">
                                            <p:txEl>
                                              <p:pRg st="3" end="3"/>
                                            </p:txEl>
                                          </p:spTgt>
                                        </p:tgtEl>
                                        <p:attrNameLst>
                                          <p:attrName>style.visibility</p:attrName>
                                        </p:attrNameLst>
                                      </p:cBhvr>
                                      <p:to>
                                        <p:strVal val="visible"/>
                                      </p:to>
                                    </p:set>
                                    <p:anim calcmode="lin" valueType="num">
                                      <p:cBhvr additive="base">
                                        <p:cTn id="25" dur="500" fill="hold"/>
                                        <p:tgtEl>
                                          <p:spTgt spid="226310">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2631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26310">
                                            <p:txEl>
                                              <p:pRg st="4" end="4"/>
                                            </p:txEl>
                                          </p:spTgt>
                                        </p:tgtEl>
                                        <p:attrNameLst>
                                          <p:attrName>style.visibility</p:attrName>
                                        </p:attrNameLst>
                                      </p:cBhvr>
                                      <p:to>
                                        <p:strVal val="visible"/>
                                      </p:to>
                                    </p:set>
                                    <p:anim calcmode="lin" valueType="num">
                                      <p:cBhvr additive="base">
                                        <p:cTn id="31" dur="500" fill="hold"/>
                                        <p:tgtEl>
                                          <p:spTgt spid="226310">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2631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26310">
                                            <p:txEl>
                                              <p:pRg st="5" end="5"/>
                                            </p:txEl>
                                          </p:spTgt>
                                        </p:tgtEl>
                                        <p:attrNameLst>
                                          <p:attrName>style.visibility</p:attrName>
                                        </p:attrNameLst>
                                      </p:cBhvr>
                                      <p:to>
                                        <p:strVal val="visible"/>
                                      </p:to>
                                    </p:set>
                                    <p:anim calcmode="lin" valueType="num">
                                      <p:cBhvr additive="base">
                                        <p:cTn id="37" dur="500" fill="hold"/>
                                        <p:tgtEl>
                                          <p:spTgt spid="226310">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2631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animEffect transition="in" filter="fade">
                                      <p:cBhvr>
                                        <p:cTn id="4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10"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Grp="1" noChangeArrowheads="1"/>
          </p:cNvSpPr>
          <p:nvPr>
            <p:ph type="title"/>
          </p:nvPr>
        </p:nvSpPr>
        <p:spPr/>
        <p:txBody>
          <a:bodyPr>
            <a:normAutofit fontScale="90000"/>
          </a:bodyPr>
          <a:lstStyle/>
          <a:p>
            <a:r>
              <a:rPr lang="en-GB" b="1" dirty="0"/>
              <a:t>Strategies to Manage Stress</a:t>
            </a:r>
            <a:br>
              <a:rPr lang="en-GB" dirty="0"/>
            </a:br>
            <a:r>
              <a:rPr lang="en-GB" dirty="0"/>
              <a:t>Mental Attitude</a:t>
            </a:r>
            <a:endParaRPr lang="en-US" dirty="0"/>
          </a:p>
        </p:txBody>
      </p:sp>
      <p:sp>
        <p:nvSpPr>
          <p:cNvPr id="29700" name="Rectangle 4"/>
          <p:cNvSpPr>
            <a:spLocks noGrp="1" noChangeArrowheads="1"/>
          </p:cNvSpPr>
          <p:nvPr>
            <p:ph idx="1"/>
          </p:nvPr>
        </p:nvSpPr>
        <p:spPr>
          <a:xfrm>
            <a:off x="457200" y="1229710"/>
            <a:ext cx="8229600" cy="4351283"/>
          </a:xfrm>
        </p:spPr>
        <p:txBody>
          <a:bodyPr>
            <a:normAutofit lnSpcReduction="10000"/>
          </a:bodyPr>
          <a:lstStyle/>
          <a:p>
            <a:r>
              <a:rPr lang="en-GB" altLang="en-US" dirty="0"/>
              <a:t>Keep things in perspective</a:t>
            </a:r>
            <a:endParaRPr lang="en-US" altLang="en-US" dirty="0"/>
          </a:p>
          <a:p>
            <a:r>
              <a:rPr lang="en-GB" altLang="en-US" dirty="0"/>
              <a:t>Think positive – challenge negative thoughts</a:t>
            </a:r>
          </a:p>
          <a:p>
            <a:r>
              <a:rPr lang="en-GB" altLang="en-US" dirty="0"/>
              <a:t>`The pessimist sees the difficulty in every opportunity, the optimist sees the opportunity in every difficulty` - Churchill</a:t>
            </a:r>
          </a:p>
          <a:p>
            <a:r>
              <a:rPr lang="en-GB" altLang="en-US" dirty="0"/>
              <a:t>Live in the now – learn from mistakes but don’t dwell on them</a:t>
            </a:r>
          </a:p>
          <a:p>
            <a:r>
              <a:rPr lang="en-GB" altLang="en-US" dirty="0"/>
              <a:t>Be kind to yourself and reward yourself when you do well</a:t>
            </a:r>
            <a:endParaRPr lang="en-US" altLang="en-US" dirty="0"/>
          </a:p>
        </p:txBody>
      </p:sp>
      <p:sp>
        <p:nvSpPr>
          <p:cNvPr id="5" name="Slide Number Placeholder 4"/>
          <p:cNvSpPr>
            <a:spLocks noGrp="1"/>
          </p:cNvSpPr>
          <p:nvPr>
            <p:ph type="sldNum" sz="quarter" idx="4294967295"/>
          </p:nvPr>
        </p:nvSpPr>
        <p:spPr>
          <a:xfrm>
            <a:off x="8582025" y="6356350"/>
            <a:ext cx="561975" cy="365125"/>
          </a:xfrm>
          <a:prstGeom prst="rect">
            <a:avLst/>
          </a:prstGeom>
        </p:spPr>
        <p:txBody>
          <a:bodyPr/>
          <a:lstStyle/>
          <a:p>
            <a:pPr>
              <a:defRPr/>
            </a:pPr>
            <a:fld id="{82A4F45A-908A-488B-A7C9-2B4628C5B35E}" type="slidenum">
              <a:rPr lang="en-GB" sz="1600" smtClean="0">
                <a:solidFill>
                  <a:srgbClr val="003399"/>
                </a:solidFill>
              </a:rPr>
              <a:pPr>
                <a:defRPr/>
              </a:pPr>
              <a:t>34</a:t>
            </a:fld>
            <a:endParaRPr lang="en-GB" dirty="0">
              <a:solidFill>
                <a:srgbClr val="003399"/>
              </a:solidFill>
            </a:endParaRPr>
          </a:p>
        </p:txBody>
      </p:sp>
    </p:spTree>
    <p:extLst>
      <p:ext uri="{BB962C8B-B14F-4D97-AF65-F5344CB8AC3E}">
        <p14:creationId xmlns:p14="http://schemas.microsoft.com/office/powerpoint/2010/main" val="2631748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GB" b="1" dirty="0"/>
              <a:t>Strategies for Success</a:t>
            </a:r>
            <a:endParaRPr lang="en-US" b="1" dirty="0"/>
          </a:p>
        </p:txBody>
      </p:sp>
      <p:sp>
        <p:nvSpPr>
          <p:cNvPr id="20484" name="Rectangle 3"/>
          <p:cNvSpPr>
            <a:spLocks noGrp="1" noChangeArrowheads="1"/>
          </p:cNvSpPr>
          <p:nvPr>
            <p:ph idx="1"/>
          </p:nvPr>
        </p:nvSpPr>
        <p:spPr>
          <a:xfrm>
            <a:off x="457200" y="1008064"/>
            <a:ext cx="8229600" cy="4213048"/>
          </a:xfrm>
        </p:spPr>
        <p:txBody>
          <a:bodyPr/>
          <a:lstStyle/>
          <a:p>
            <a:r>
              <a:rPr lang="en-GB" altLang="en-US" sz="2800" dirty="0"/>
              <a:t>Supporting Yourself</a:t>
            </a:r>
          </a:p>
          <a:p>
            <a:pPr lvl="1"/>
            <a:r>
              <a:rPr lang="en-GB" altLang="en-US" sz="2400" dirty="0"/>
              <a:t>Stress proof yourself so less physically receptive to stressors when they occur – be prepared</a:t>
            </a:r>
          </a:p>
          <a:p>
            <a:pPr lvl="1"/>
            <a:r>
              <a:rPr lang="en-GB" altLang="en-US" sz="2400" dirty="0"/>
              <a:t>Get a good night’s sleep</a:t>
            </a:r>
          </a:p>
          <a:p>
            <a:pPr lvl="1"/>
            <a:r>
              <a:rPr lang="en-GB" altLang="en-US" dirty="0"/>
              <a:t>Maintain</a:t>
            </a:r>
            <a:r>
              <a:rPr lang="en-GB" altLang="en-US" sz="2400" dirty="0"/>
              <a:t> fitness</a:t>
            </a:r>
          </a:p>
          <a:p>
            <a:pPr lvl="1"/>
            <a:r>
              <a:rPr lang="en-GB" altLang="en-US" sz="2400" dirty="0"/>
              <a:t>Eat healthily</a:t>
            </a:r>
          </a:p>
          <a:p>
            <a:pPr lvl="1"/>
            <a:r>
              <a:rPr lang="en-GB" altLang="en-US" sz="2400" dirty="0"/>
              <a:t>Drink in moderation</a:t>
            </a:r>
            <a:endParaRPr lang="en-US" altLang="en-US" sz="2400" dirty="0"/>
          </a:p>
        </p:txBody>
      </p:sp>
      <p:sp>
        <p:nvSpPr>
          <p:cNvPr id="5" name="Slide Number Placeholder 4"/>
          <p:cNvSpPr>
            <a:spLocks noGrp="1"/>
          </p:cNvSpPr>
          <p:nvPr>
            <p:ph type="sldNum" sz="quarter" idx="4294967295"/>
          </p:nvPr>
        </p:nvSpPr>
        <p:spPr>
          <a:xfrm>
            <a:off x="8582025" y="6356350"/>
            <a:ext cx="561975" cy="365125"/>
          </a:xfrm>
          <a:prstGeom prst="rect">
            <a:avLst/>
          </a:prstGeom>
        </p:spPr>
        <p:txBody>
          <a:bodyPr/>
          <a:lstStyle/>
          <a:p>
            <a:fld id="{82A4F45A-908A-488B-A7C9-2B4628C5B35E}" type="slidenum">
              <a:rPr lang="en-GB" sz="1600" smtClean="0">
                <a:solidFill>
                  <a:srgbClr val="003399"/>
                </a:solidFill>
              </a:rPr>
              <a:pPr/>
              <a:t>35</a:t>
            </a:fld>
            <a:endParaRPr lang="en-GB" dirty="0">
              <a:solidFill>
                <a:srgbClr val="003399"/>
              </a:solidFill>
            </a:endParaRPr>
          </a:p>
        </p:txBody>
      </p:sp>
    </p:spTree>
    <p:extLst>
      <p:ext uri="{BB962C8B-B14F-4D97-AF65-F5344CB8AC3E}">
        <p14:creationId xmlns:p14="http://schemas.microsoft.com/office/powerpoint/2010/main" val="2869236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6" descr="http://www.landlordlawblog.co.uk/wp-content/uploads/2012/09/iStock_000016235067XSmall.jpg"/>
          <p:cNvPicPr>
            <a:picLocks noChangeAspect="1" noChangeArrowheads="1"/>
          </p:cNvPicPr>
          <p:nvPr/>
        </p:nvPicPr>
        <p:blipFill>
          <a:blip r:embed="rId2">
            <a:extLst>
              <a:ext uri="{28A0092B-C50C-407E-A947-70E740481C1C}">
                <a14:useLocalDpi xmlns:a14="http://schemas.microsoft.com/office/drawing/2010/main" val="0"/>
              </a:ext>
            </a:extLst>
          </a:blip>
          <a:srcRect l="6171" t="9198" r="8017"/>
          <a:stretch>
            <a:fillRect/>
          </a:stretch>
        </p:blipFill>
        <p:spPr bwMode="auto">
          <a:xfrm>
            <a:off x="3111500" y="1268413"/>
            <a:ext cx="3035300"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p:cNvSpPr>
            <a:spLocks noGrp="1"/>
          </p:cNvSpPr>
          <p:nvPr>
            <p:ph type="title"/>
          </p:nvPr>
        </p:nvSpPr>
        <p:spPr>
          <a:xfrm>
            <a:off x="457200" y="333375"/>
            <a:ext cx="8229600" cy="863600"/>
          </a:xfrm>
        </p:spPr>
        <p:txBody>
          <a:bodyPr/>
          <a:lstStyle/>
          <a:p>
            <a:pPr eaLnBrk="1" hangingPunct="1"/>
            <a:r>
              <a:rPr lang="en-GB" altLang="en-US"/>
              <a:t>Taking Care of Yourself</a:t>
            </a:r>
          </a:p>
        </p:txBody>
      </p:sp>
      <p:sp>
        <p:nvSpPr>
          <p:cNvPr id="33796"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6F34188C-3AE8-4A01-8B5D-7BEE04402F4D}" type="slidenum">
              <a:rPr lang="en-US" altLang="en-US" sz="1400" smtClean="0">
                <a:solidFill>
                  <a:srgbClr val="003399"/>
                </a:solidFill>
                <a:latin typeface="Times New Roman" pitchFamily="18" charset="0"/>
              </a:rPr>
              <a:pPr eaLnBrk="1" hangingPunct="1">
                <a:spcBef>
                  <a:spcPct val="0"/>
                </a:spcBef>
                <a:buFontTx/>
                <a:buNone/>
              </a:pPr>
              <a:t>36</a:t>
            </a:fld>
            <a:endParaRPr lang="en-US" altLang="en-US" sz="1400">
              <a:solidFill>
                <a:srgbClr val="003399"/>
              </a:solidFill>
              <a:latin typeface="Times New Roman" pitchFamily="18" charset="0"/>
            </a:endParaRPr>
          </a:p>
        </p:txBody>
      </p:sp>
      <p:sp>
        <p:nvSpPr>
          <p:cNvPr id="5" name="TextBox 4"/>
          <p:cNvSpPr txBox="1"/>
          <p:nvPr/>
        </p:nvSpPr>
        <p:spPr>
          <a:xfrm>
            <a:off x="3203575" y="5157788"/>
            <a:ext cx="2736850" cy="522287"/>
          </a:xfrm>
          <a:prstGeom prst="rect">
            <a:avLst/>
          </a:prstGeom>
          <a:noFill/>
        </p:spPr>
        <p:txBody>
          <a:bodyPr>
            <a:spAutoFit/>
          </a:bodyPr>
          <a:lstStyle/>
          <a:p>
            <a:pPr algn="ctr">
              <a:defRPr/>
            </a:pPr>
            <a:r>
              <a:rPr lang="en-GB" sz="2800" dirty="0">
                <a:solidFill>
                  <a:schemeClr val="bg1"/>
                </a:solidFill>
                <a:latin typeface="+mj-lt"/>
              </a:rPr>
              <a:t>YES, YOU!</a:t>
            </a:r>
          </a:p>
        </p:txBody>
      </p:sp>
    </p:spTree>
    <p:extLst>
      <p:ext uri="{BB962C8B-B14F-4D97-AF65-F5344CB8AC3E}">
        <p14:creationId xmlns:p14="http://schemas.microsoft.com/office/powerpoint/2010/main" val="2022387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500"/>
                                        <p:tgtEl>
                                          <p:spTgt spid="143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Slide Number Placeholder 3"/>
          <p:cNvSpPr>
            <a:spLocks noGrp="1"/>
          </p:cNvSpPr>
          <p:nvPr>
            <p:ph type="sldNum" sz="quarter" idx="4294967295"/>
          </p:nvPr>
        </p:nvSpPr>
        <p:spPr bwMode="auto">
          <a:xfrm>
            <a:off x="8543925" y="6356350"/>
            <a:ext cx="5619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Font typeface="Arial" charset="0"/>
              <a:buChar char="•"/>
              <a:defRPr sz="2400">
                <a:solidFill>
                  <a:srgbClr val="7F7F7F"/>
                </a:solidFill>
                <a:latin typeface="Century Gothic" pitchFamily="34" charset="0"/>
              </a:defRPr>
            </a:lvl1pPr>
            <a:lvl2pPr marL="742950" indent="-285750" eaLnBrk="0" hangingPunct="0">
              <a:spcBef>
                <a:spcPct val="20000"/>
              </a:spcBef>
              <a:buFont typeface="Courier New" pitchFamily="49" charset="0"/>
              <a:buChar char="o"/>
              <a:defRPr sz="1600">
                <a:solidFill>
                  <a:srgbClr val="7F7F7F"/>
                </a:solidFill>
                <a:latin typeface="Century Gothic" pitchFamily="34" charset="0"/>
              </a:defRPr>
            </a:lvl2pPr>
            <a:lvl3pPr marL="1143000" indent="-228600" eaLnBrk="0" hangingPunct="0">
              <a:spcBef>
                <a:spcPct val="20000"/>
              </a:spcBef>
              <a:buFont typeface="Arial" charset="0"/>
              <a:buChar char="•"/>
              <a:defRPr sz="1600">
                <a:solidFill>
                  <a:srgbClr val="7F7F7F"/>
                </a:solidFill>
                <a:latin typeface="Century Gothic" pitchFamily="34" charset="0"/>
              </a:defRPr>
            </a:lvl3pPr>
            <a:lvl4pPr marL="1600200" indent="-228600" eaLnBrk="0" hangingPunct="0">
              <a:spcBef>
                <a:spcPct val="20000"/>
              </a:spcBef>
              <a:buFont typeface="Courier New" pitchFamily="49" charset="0"/>
              <a:buChar char="o"/>
              <a:defRPr sz="1600">
                <a:solidFill>
                  <a:srgbClr val="7F7F7F"/>
                </a:solidFill>
                <a:latin typeface="Century Gothic" pitchFamily="34" charset="0"/>
              </a:defRPr>
            </a:lvl4pPr>
            <a:lvl5pPr marL="2057400" indent="-228600" eaLnBrk="0" hangingPunct="0">
              <a:spcBef>
                <a:spcPct val="20000"/>
              </a:spcBef>
              <a:buFont typeface="Arial" charset="0"/>
              <a:buChar char="•"/>
              <a:defRPr sz="1600">
                <a:solidFill>
                  <a:srgbClr val="7F7F7F"/>
                </a:solidFill>
                <a:latin typeface="Century Gothic" pitchFamily="34" charset="0"/>
              </a:defRPr>
            </a:lvl5pPr>
            <a:lvl6pPr marL="2514600" indent="-228600" eaLnBrk="0" fontAlgn="base" hangingPunct="0">
              <a:spcBef>
                <a:spcPct val="20000"/>
              </a:spcBef>
              <a:spcAft>
                <a:spcPct val="0"/>
              </a:spcAft>
              <a:buFont typeface="Arial" charset="0"/>
              <a:buChar char="•"/>
              <a:defRPr sz="1600">
                <a:solidFill>
                  <a:srgbClr val="7F7F7F"/>
                </a:solidFill>
                <a:latin typeface="Century Gothic" pitchFamily="34" charset="0"/>
              </a:defRPr>
            </a:lvl6pPr>
            <a:lvl7pPr marL="2971800" indent="-228600" eaLnBrk="0" fontAlgn="base" hangingPunct="0">
              <a:spcBef>
                <a:spcPct val="20000"/>
              </a:spcBef>
              <a:spcAft>
                <a:spcPct val="0"/>
              </a:spcAft>
              <a:buFont typeface="Arial" charset="0"/>
              <a:buChar char="•"/>
              <a:defRPr sz="1600">
                <a:solidFill>
                  <a:srgbClr val="7F7F7F"/>
                </a:solidFill>
                <a:latin typeface="Century Gothic" pitchFamily="34" charset="0"/>
              </a:defRPr>
            </a:lvl7pPr>
            <a:lvl8pPr marL="3429000" indent="-228600" eaLnBrk="0" fontAlgn="base" hangingPunct="0">
              <a:spcBef>
                <a:spcPct val="20000"/>
              </a:spcBef>
              <a:spcAft>
                <a:spcPct val="0"/>
              </a:spcAft>
              <a:buFont typeface="Arial" charset="0"/>
              <a:buChar char="•"/>
              <a:defRPr sz="1600">
                <a:solidFill>
                  <a:srgbClr val="7F7F7F"/>
                </a:solidFill>
                <a:latin typeface="Century Gothic" pitchFamily="34" charset="0"/>
              </a:defRPr>
            </a:lvl8pPr>
            <a:lvl9pPr marL="3886200" indent="-228600" eaLnBrk="0" fontAlgn="base" hangingPunct="0">
              <a:spcBef>
                <a:spcPct val="20000"/>
              </a:spcBef>
              <a:spcAft>
                <a:spcPct val="0"/>
              </a:spcAft>
              <a:buFont typeface="Arial" charset="0"/>
              <a:buChar char="•"/>
              <a:defRPr sz="1600">
                <a:solidFill>
                  <a:srgbClr val="7F7F7F"/>
                </a:solidFill>
                <a:latin typeface="Century Gothic" pitchFamily="34" charset="0"/>
              </a:defRPr>
            </a:lvl9pPr>
          </a:lstStyle>
          <a:p>
            <a:pPr eaLnBrk="1" hangingPunct="1">
              <a:spcBef>
                <a:spcPct val="0"/>
              </a:spcBef>
              <a:buFontTx/>
              <a:buNone/>
            </a:pPr>
            <a:fld id="{C5AF41FB-692B-4DA8-8E54-C2EDC943A9F9}" type="slidenum">
              <a:rPr lang="en-US" altLang="en-US" sz="1400" smtClean="0">
                <a:solidFill>
                  <a:srgbClr val="003399"/>
                </a:solidFill>
                <a:latin typeface="Times New Roman" pitchFamily="18" charset="0"/>
              </a:rPr>
              <a:pPr eaLnBrk="1" hangingPunct="1">
                <a:spcBef>
                  <a:spcPct val="0"/>
                </a:spcBef>
                <a:buFontTx/>
                <a:buNone/>
              </a:pPr>
              <a:t>37</a:t>
            </a:fld>
            <a:endParaRPr lang="en-US" altLang="en-US" sz="1400">
              <a:solidFill>
                <a:srgbClr val="003399"/>
              </a:solidFill>
              <a:latin typeface="Times New Roman" pitchFamily="18" charset="0"/>
            </a:endParaRPr>
          </a:p>
        </p:txBody>
      </p:sp>
      <p:sp>
        <p:nvSpPr>
          <p:cNvPr id="92166" name="WordArt 6"/>
          <p:cNvSpPr>
            <a:spLocks noChangeArrowheads="1" noChangeShapeType="1" noTextEdit="1"/>
          </p:cNvSpPr>
          <p:nvPr/>
        </p:nvSpPr>
        <p:spPr bwMode="auto">
          <a:xfrm>
            <a:off x="2555875" y="1524000"/>
            <a:ext cx="4419600" cy="4114800"/>
          </a:xfrm>
          <a:prstGeom prst="rect">
            <a:avLst/>
          </a:prstGeom>
        </p:spPr>
        <p:txBody>
          <a:bodyPr wrap="none" fromWordArt="1">
            <a:prstTxWarp prst="textPlain">
              <a:avLst>
                <a:gd name="adj" fmla="val 50000"/>
              </a:avLst>
            </a:prstTxWarp>
          </a:bodyPr>
          <a:lstStyle/>
          <a:p>
            <a:pPr algn="ctr"/>
            <a:r>
              <a:rPr lang="en-GB" sz="3600" kern="10">
                <a:ln w="12700">
                  <a:solidFill>
                    <a:schemeClr val="hlink"/>
                  </a:solidFill>
                  <a:prstDash val="sysDot"/>
                  <a:miter lim="800000"/>
                  <a:headEnd type="none" w="sm" len="sm"/>
                  <a:tailEnd type="none" w="sm" len="sm"/>
                </a:ln>
                <a:solidFill>
                  <a:srgbClr val="FFFFFF"/>
                </a:solidFill>
                <a:latin typeface="Times New Roman"/>
                <a:cs typeface="Times New Roman"/>
              </a:rPr>
              <a:t>R</a:t>
            </a:r>
          </a:p>
        </p:txBody>
      </p:sp>
      <p:sp>
        <p:nvSpPr>
          <p:cNvPr id="34820" name="Rectangle 4"/>
          <p:cNvSpPr>
            <a:spLocks noGrp="1" noChangeArrowheads="1"/>
          </p:cNvSpPr>
          <p:nvPr>
            <p:ph type="title"/>
          </p:nvPr>
        </p:nvSpPr>
        <p:spPr>
          <a:xfrm>
            <a:off x="650875" y="627063"/>
            <a:ext cx="8229600" cy="863600"/>
          </a:xfrm>
        </p:spPr>
        <p:txBody>
          <a:bodyPr>
            <a:normAutofit fontScale="90000"/>
          </a:bodyPr>
          <a:lstStyle/>
          <a:p>
            <a:pPr eaLnBrk="1" hangingPunct="1"/>
            <a:br>
              <a:rPr lang="en-GB" altLang="en-US"/>
            </a:br>
            <a:r>
              <a:rPr lang="en-GB" altLang="en-US"/>
              <a:t>Preventing Stress – a guide to having a good year</a:t>
            </a:r>
          </a:p>
        </p:txBody>
      </p:sp>
      <p:sp>
        <p:nvSpPr>
          <p:cNvPr id="92165" name="Rectangle 5"/>
          <p:cNvSpPr>
            <a:spLocks noGrp="1" noChangeArrowheads="1"/>
          </p:cNvSpPr>
          <p:nvPr>
            <p:ph type="body" idx="1"/>
          </p:nvPr>
        </p:nvSpPr>
        <p:spPr>
          <a:xfrm>
            <a:off x="971550" y="1752600"/>
            <a:ext cx="7105650" cy="3763963"/>
          </a:xfrm>
        </p:spPr>
        <p:txBody>
          <a:bodyPr/>
          <a:lstStyle/>
          <a:p>
            <a:pPr eaLnBrk="1" hangingPunct="1"/>
            <a:r>
              <a:rPr lang="en-GB" altLang="en-US" sz="3600">
                <a:solidFill>
                  <a:srgbClr val="5F5F5F"/>
                </a:solidFill>
              </a:rPr>
              <a:t>The 6 Rs of Stress Prevention</a:t>
            </a:r>
          </a:p>
          <a:p>
            <a:pPr lvl="1" eaLnBrk="1" hangingPunct="1"/>
            <a:r>
              <a:rPr lang="en-GB" altLang="en-US" sz="2400">
                <a:solidFill>
                  <a:srgbClr val="5F5F5F"/>
                </a:solidFill>
              </a:rPr>
              <a:t>Responsibility</a:t>
            </a:r>
          </a:p>
          <a:p>
            <a:pPr lvl="1" eaLnBrk="1" hangingPunct="1"/>
            <a:r>
              <a:rPr lang="en-GB" altLang="en-US" sz="2400">
                <a:solidFill>
                  <a:srgbClr val="5F5F5F"/>
                </a:solidFill>
              </a:rPr>
              <a:t>Reflection</a:t>
            </a:r>
          </a:p>
          <a:p>
            <a:pPr lvl="1" eaLnBrk="1" hangingPunct="1"/>
            <a:r>
              <a:rPr lang="en-GB" altLang="en-US" sz="2400">
                <a:solidFill>
                  <a:srgbClr val="5F5F5F"/>
                </a:solidFill>
              </a:rPr>
              <a:t>Relaxation</a:t>
            </a:r>
          </a:p>
          <a:p>
            <a:pPr lvl="1" eaLnBrk="1" hangingPunct="1"/>
            <a:r>
              <a:rPr lang="en-GB" altLang="en-US" sz="2400">
                <a:solidFill>
                  <a:srgbClr val="5F5F5F"/>
                </a:solidFill>
              </a:rPr>
              <a:t>Relationships</a:t>
            </a:r>
          </a:p>
          <a:p>
            <a:pPr lvl="1" eaLnBrk="1" hangingPunct="1"/>
            <a:r>
              <a:rPr lang="en-GB" altLang="en-US" sz="2400">
                <a:solidFill>
                  <a:srgbClr val="5F5F5F"/>
                </a:solidFill>
              </a:rPr>
              <a:t>Refuelling</a:t>
            </a:r>
          </a:p>
          <a:p>
            <a:pPr lvl="1" eaLnBrk="1" hangingPunct="1"/>
            <a:r>
              <a:rPr lang="en-GB" altLang="en-US" sz="2400">
                <a:solidFill>
                  <a:srgbClr val="5F5F5F"/>
                </a:solidFill>
              </a:rPr>
              <a:t>Recreation:</a:t>
            </a:r>
          </a:p>
        </p:txBody>
      </p:sp>
    </p:spTree>
    <p:extLst>
      <p:ext uri="{BB962C8B-B14F-4D97-AF65-F5344CB8AC3E}">
        <p14:creationId xmlns:p14="http://schemas.microsoft.com/office/powerpoint/2010/main" val="153567500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66"/>
                                        </p:tgtEl>
                                        <p:attrNameLst>
                                          <p:attrName>style.visibility</p:attrName>
                                        </p:attrNameLst>
                                      </p:cBhvr>
                                      <p:to>
                                        <p:strVal val="visible"/>
                                      </p:to>
                                    </p:set>
                                    <p:animEffect transition="in" filter="dissolve">
                                      <p:cBhvr>
                                        <p:cTn id="7" dur="500"/>
                                        <p:tgtEl>
                                          <p:spTgt spid="921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92165">
                                            <p:txEl>
                                              <p:pRg st="0" end="0"/>
                                            </p:txEl>
                                          </p:spTgt>
                                        </p:tgtEl>
                                        <p:attrNameLst>
                                          <p:attrName>style.visibility</p:attrName>
                                        </p:attrNameLst>
                                      </p:cBhvr>
                                      <p:to>
                                        <p:strVal val="visible"/>
                                      </p:to>
                                    </p:set>
                                    <p:anim calcmode="lin" valueType="num">
                                      <p:cBhvr additive="base">
                                        <p:cTn id="12" dur="500" fill="hold"/>
                                        <p:tgtEl>
                                          <p:spTgt spid="92165">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9216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92165">
                                            <p:txEl>
                                              <p:pRg st="1" end="1"/>
                                            </p:txEl>
                                          </p:spTgt>
                                        </p:tgtEl>
                                        <p:attrNameLst>
                                          <p:attrName>style.visibility</p:attrName>
                                        </p:attrNameLst>
                                      </p:cBhvr>
                                      <p:to>
                                        <p:strVal val="visible"/>
                                      </p:to>
                                    </p:set>
                                    <p:anim calcmode="lin" valueType="num">
                                      <p:cBhvr additive="base">
                                        <p:cTn id="18" dur="500" fill="hold"/>
                                        <p:tgtEl>
                                          <p:spTgt spid="92165">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9216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2165">
                                            <p:txEl>
                                              <p:pRg st="2" end="2"/>
                                            </p:txEl>
                                          </p:spTgt>
                                        </p:tgtEl>
                                        <p:attrNameLst>
                                          <p:attrName>style.visibility</p:attrName>
                                        </p:attrNameLst>
                                      </p:cBhvr>
                                      <p:to>
                                        <p:strVal val="visible"/>
                                      </p:to>
                                    </p:set>
                                    <p:anim calcmode="lin" valueType="num">
                                      <p:cBhvr additive="base">
                                        <p:cTn id="24" dur="500" fill="hold"/>
                                        <p:tgtEl>
                                          <p:spTgt spid="92165">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216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92165">
                                            <p:txEl>
                                              <p:pRg st="3" end="3"/>
                                            </p:txEl>
                                          </p:spTgt>
                                        </p:tgtEl>
                                        <p:attrNameLst>
                                          <p:attrName>style.visibility</p:attrName>
                                        </p:attrNameLst>
                                      </p:cBhvr>
                                      <p:to>
                                        <p:strVal val="visible"/>
                                      </p:to>
                                    </p:set>
                                    <p:anim calcmode="lin" valueType="num">
                                      <p:cBhvr additive="base">
                                        <p:cTn id="30" dur="500" fill="hold"/>
                                        <p:tgtEl>
                                          <p:spTgt spid="92165">
                                            <p:txEl>
                                              <p:pRg st="3" end="3"/>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9216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92165">
                                            <p:txEl>
                                              <p:pRg st="4" end="4"/>
                                            </p:txEl>
                                          </p:spTgt>
                                        </p:tgtEl>
                                        <p:attrNameLst>
                                          <p:attrName>style.visibility</p:attrName>
                                        </p:attrNameLst>
                                      </p:cBhvr>
                                      <p:to>
                                        <p:strVal val="visible"/>
                                      </p:to>
                                    </p:set>
                                    <p:anim calcmode="lin" valueType="num">
                                      <p:cBhvr additive="base">
                                        <p:cTn id="36" dur="500" fill="hold"/>
                                        <p:tgtEl>
                                          <p:spTgt spid="92165">
                                            <p:txEl>
                                              <p:pRg st="4" end="4"/>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9216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92165">
                                            <p:txEl>
                                              <p:pRg st="5" end="5"/>
                                            </p:txEl>
                                          </p:spTgt>
                                        </p:tgtEl>
                                        <p:attrNameLst>
                                          <p:attrName>style.visibility</p:attrName>
                                        </p:attrNameLst>
                                      </p:cBhvr>
                                      <p:to>
                                        <p:strVal val="visible"/>
                                      </p:to>
                                    </p:set>
                                    <p:anim calcmode="lin" valueType="num">
                                      <p:cBhvr additive="base">
                                        <p:cTn id="42" dur="500" fill="hold"/>
                                        <p:tgtEl>
                                          <p:spTgt spid="92165">
                                            <p:txEl>
                                              <p:pRg st="5" end="5"/>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9216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92165">
                                            <p:txEl>
                                              <p:pRg st="6" end="6"/>
                                            </p:txEl>
                                          </p:spTgt>
                                        </p:tgtEl>
                                        <p:attrNameLst>
                                          <p:attrName>style.visibility</p:attrName>
                                        </p:attrNameLst>
                                      </p:cBhvr>
                                      <p:to>
                                        <p:strVal val="visible"/>
                                      </p:to>
                                    </p:set>
                                    <p:anim calcmode="lin" valueType="num">
                                      <p:cBhvr additive="base">
                                        <p:cTn id="48" dur="500" fill="hold"/>
                                        <p:tgtEl>
                                          <p:spTgt spid="92165">
                                            <p:txEl>
                                              <p:pRg st="6" end="6"/>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9216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6" grpId="0" animBg="1"/>
      <p:bldP spid="92165" grpId="0" build="p" bldLvl="5"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can firms/organisations do?</a:t>
            </a:r>
          </a:p>
        </p:txBody>
      </p:sp>
      <p:sp>
        <p:nvSpPr>
          <p:cNvPr id="3" name="Content Placeholder 2"/>
          <p:cNvSpPr>
            <a:spLocks noGrp="1"/>
          </p:cNvSpPr>
          <p:nvPr>
            <p:ph idx="1"/>
          </p:nvPr>
        </p:nvSpPr>
        <p:spPr/>
        <p:txBody>
          <a:bodyPr/>
          <a:lstStyle/>
          <a:p>
            <a:r>
              <a:rPr lang="en-GB" dirty="0"/>
              <a:t>Create a culture of acceptance </a:t>
            </a:r>
          </a:p>
          <a:p>
            <a:r>
              <a:rPr lang="en-GB" dirty="0"/>
              <a:t>Raise awareness </a:t>
            </a:r>
          </a:p>
          <a:p>
            <a:r>
              <a:rPr lang="en-GB" dirty="0"/>
              <a:t>Training and development </a:t>
            </a:r>
          </a:p>
          <a:p>
            <a:r>
              <a:rPr lang="en-GB" dirty="0"/>
              <a:t>Signpost to support </a:t>
            </a:r>
          </a:p>
        </p:txBody>
      </p:sp>
    </p:spTree>
    <p:extLst>
      <p:ext uri="{BB962C8B-B14F-4D97-AF65-F5344CB8AC3E}">
        <p14:creationId xmlns:p14="http://schemas.microsoft.com/office/powerpoint/2010/main" val="2870197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 culture of acceptance </a:t>
            </a:r>
          </a:p>
        </p:txBody>
      </p:sp>
      <p:sp>
        <p:nvSpPr>
          <p:cNvPr id="3" name="Content Placeholder 2"/>
          <p:cNvSpPr>
            <a:spLocks noGrp="1"/>
          </p:cNvSpPr>
          <p:nvPr>
            <p:ph idx="1"/>
          </p:nvPr>
        </p:nvSpPr>
        <p:spPr/>
        <p:txBody>
          <a:bodyPr>
            <a:normAutofit/>
          </a:bodyPr>
          <a:lstStyle/>
          <a:p>
            <a:r>
              <a:rPr lang="en-GB" dirty="0"/>
              <a:t>It starts from the top</a:t>
            </a:r>
          </a:p>
          <a:p>
            <a:r>
              <a:rPr lang="en-GB" dirty="0"/>
              <a:t>Challenge stigma</a:t>
            </a:r>
          </a:p>
          <a:p>
            <a:r>
              <a:rPr lang="en-GB" dirty="0"/>
              <a:t>Treat each other with respect </a:t>
            </a:r>
          </a:p>
          <a:p>
            <a:r>
              <a:rPr lang="en-GB" dirty="0"/>
              <a:t>Create an environment where </a:t>
            </a:r>
          </a:p>
          <a:p>
            <a:pPr marL="0" indent="0">
              <a:buNone/>
            </a:pPr>
            <a:r>
              <a:rPr lang="en-GB" dirty="0"/>
              <a:t>    people can be at their best </a:t>
            </a:r>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341" y="1504950"/>
            <a:ext cx="2635379" cy="384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989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333375"/>
            <a:ext cx="8229600" cy="863600"/>
          </a:xfrm>
        </p:spPr>
        <p:txBody>
          <a:bodyPr/>
          <a:lstStyle/>
          <a:p>
            <a:pPr eaLnBrk="1" hangingPunct="1"/>
            <a:r>
              <a:rPr lang="en-GB" altLang="en-US"/>
              <a:t>What is mental health?</a:t>
            </a:r>
          </a:p>
        </p:txBody>
      </p:sp>
      <p:sp>
        <p:nvSpPr>
          <p:cNvPr id="15363" name="Content Placeholder 2"/>
          <p:cNvSpPr>
            <a:spLocks noGrp="1"/>
          </p:cNvSpPr>
          <p:nvPr>
            <p:ph idx="1"/>
          </p:nvPr>
        </p:nvSpPr>
        <p:spPr>
          <a:xfrm>
            <a:off x="1443038" y="2016125"/>
            <a:ext cx="7161212" cy="3449638"/>
          </a:xfrm>
        </p:spPr>
        <p:txBody>
          <a:bodyPr>
            <a:normAutofit lnSpcReduction="10000"/>
          </a:bodyPr>
          <a:lstStyle/>
          <a:p>
            <a:pPr lvl="1" eaLnBrk="1" hangingPunct="1">
              <a:buFont typeface="Wingdings" pitchFamily="2" charset="2"/>
              <a:buNone/>
            </a:pPr>
            <a:r>
              <a:rPr lang="en-GB" altLang="en-US" sz="2000" i="1"/>
              <a:t>“A person’s condition with regard to their psychological and emotional wellbeing”</a:t>
            </a:r>
          </a:p>
          <a:p>
            <a:pPr eaLnBrk="1" hangingPunct="1"/>
            <a:r>
              <a:rPr lang="en-GB" altLang="en-US"/>
              <a:t>Everybody has mental health</a:t>
            </a:r>
          </a:p>
          <a:p>
            <a:pPr eaLnBrk="1" hangingPunct="1"/>
            <a:r>
              <a:rPr lang="en-GB" altLang="en-US"/>
              <a:t>Stigma</a:t>
            </a:r>
          </a:p>
          <a:p>
            <a:pPr eaLnBrk="1" hangingPunct="1"/>
            <a:r>
              <a:rPr lang="en-GB" altLang="en-US"/>
              <a:t>Just like physical health, we can learn techniques to help ourselves cope with and, recover from times when our mental health is below par.</a:t>
            </a:r>
          </a:p>
          <a:p>
            <a:pPr eaLnBrk="1" hangingPunct="1"/>
            <a:endParaRPr lang="en-GB" altLang="en-US"/>
          </a:p>
          <a:p>
            <a:pPr eaLnBrk="1" hangingPunct="1"/>
            <a:endParaRPr lang="en-GB" altLang="en-US"/>
          </a:p>
          <a:p>
            <a:pPr eaLnBrk="1" hangingPunct="1"/>
            <a:endParaRPr lang="en-GB" altLang="en-US"/>
          </a:p>
        </p:txBody>
      </p:sp>
    </p:spTree>
    <p:extLst>
      <p:ext uri="{BB962C8B-B14F-4D97-AF65-F5344CB8AC3E}">
        <p14:creationId xmlns:p14="http://schemas.microsoft.com/office/powerpoint/2010/main" val="1626567305"/>
      </p:ext>
    </p:extLst>
  </p:cSld>
  <p:clrMapOvr>
    <a:masterClrMapping/>
  </p:clrMapOvr>
  <p:transition spd="med">
    <p:wheel spokes="2"/>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iterate type="wd">
                                    <p:tmPct val="10000"/>
                                  </p:iterate>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ipe(left)">
                                      <p:cBhvr>
                                        <p:cTn id="7" dur="20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20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20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fade">
                                      <p:cBhvr>
                                        <p:cTn id="22" dur="20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037" y="274638"/>
            <a:ext cx="8229601" cy="733425"/>
          </a:xfrm>
        </p:spPr>
        <p:txBody>
          <a:bodyPr>
            <a:normAutofit/>
          </a:bodyPr>
          <a:lstStyle/>
          <a:p>
            <a:r>
              <a:rPr lang="en-GB" b="1" dirty="0"/>
              <a:t>Training and development </a:t>
            </a:r>
          </a:p>
        </p:txBody>
      </p:sp>
      <p:sp>
        <p:nvSpPr>
          <p:cNvPr id="3" name="Content Placeholder 2"/>
          <p:cNvSpPr>
            <a:spLocks noGrp="1"/>
          </p:cNvSpPr>
          <p:nvPr>
            <p:ph idx="1"/>
          </p:nvPr>
        </p:nvSpPr>
        <p:spPr/>
        <p:txBody>
          <a:bodyPr/>
          <a:lstStyle/>
          <a:p>
            <a:r>
              <a:rPr lang="en-GB" dirty="0"/>
              <a:t>Managers – supervision </a:t>
            </a:r>
          </a:p>
          <a:p>
            <a:r>
              <a:rPr lang="en-GB" dirty="0"/>
              <a:t>Mental Health First Aid</a:t>
            </a:r>
          </a:p>
          <a:p>
            <a:r>
              <a:rPr lang="en-GB" dirty="0"/>
              <a:t>Mind wellbeing index</a:t>
            </a:r>
          </a:p>
          <a:p>
            <a:r>
              <a:rPr lang="en-GB" dirty="0"/>
              <a:t>Mindful business charter</a:t>
            </a:r>
          </a:p>
          <a:p>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8539" y="1504950"/>
            <a:ext cx="3072809" cy="384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78612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EFC264-7758-4200-8487-24D1AE632295}"/>
              </a:ext>
            </a:extLst>
          </p:cNvPr>
          <p:cNvPicPr>
            <a:picLocks noChangeAspect="1"/>
          </p:cNvPicPr>
          <p:nvPr/>
        </p:nvPicPr>
        <p:blipFill>
          <a:blip r:embed="rId3"/>
          <a:stretch>
            <a:fillRect/>
          </a:stretch>
        </p:blipFill>
        <p:spPr>
          <a:xfrm>
            <a:off x="0" y="0"/>
            <a:ext cx="9144000" cy="1311718"/>
          </a:xfrm>
          <a:prstGeom prst="rect">
            <a:avLst/>
          </a:prstGeom>
        </p:spPr>
      </p:pic>
      <p:pic>
        <p:nvPicPr>
          <p:cNvPr id="5" name="Picture 4">
            <a:extLst>
              <a:ext uri="{FF2B5EF4-FFF2-40B4-BE49-F238E27FC236}">
                <a16:creationId xmlns:a16="http://schemas.microsoft.com/office/drawing/2014/main" id="{F6EE568F-2A3D-4D5E-B411-3FDAAACC279E}"/>
              </a:ext>
            </a:extLst>
          </p:cNvPr>
          <p:cNvPicPr>
            <a:picLocks noChangeAspect="1"/>
          </p:cNvPicPr>
          <p:nvPr/>
        </p:nvPicPr>
        <p:blipFill>
          <a:blip r:embed="rId4"/>
          <a:stretch>
            <a:fillRect/>
          </a:stretch>
        </p:blipFill>
        <p:spPr>
          <a:xfrm>
            <a:off x="243996" y="170084"/>
            <a:ext cx="5524500" cy="971550"/>
          </a:xfrm>
          <a:prstGeom prst="rect">
            <a:avLst/>
          </a:prstGeom>
        </p:spPr>
      </p:pic>
      <p:pic>
        <p:nvPicPr>
          <p:cNvPr id="1026" name="Picture 2" descr="C:\Users\gemma\AppData\Local\Microsoft\Windows\Temporary Internet Files\Content.Outlook\ARDYC78S\law060-top-ten-tips-1024x768.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18124" y="1311718"/>
            <a:ext cx="7378262" cy="5533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768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And another thing…</a:t>
            </a:r>
          </a:p>
        </p:txBody>
      </p:sp>
      <p:sp>
        <p:nvSpPr>
          <p:cNvPr id="3" name="Content Placeholder 2"/>
          <p:cNvSpPr>
            <a:spLocks noGrp="1"/>
          </p:cNvSpPr>
          <p:nvPr>
            <p:ph idx="1"/>
          </p:nvPr>
        </p:nvSpPr>
        <p:spPr/>
        <p:txBody>
          <a:bodyPr/>
          <a:lstStyle/>
          <a:p>
            <a:pPr marL="0" indent="0">
              <a:buNone/>
            </a:pPr>
            <a:r>
              <a:rPr lang="en-GB" dirty="0"/>
              <a:t>“They always say time changes things but you have to change them for yourself.”</a:t>
            </a:r>
          </a:p>
          <a:p>
            <a:pPr marL="0" indent="0" algn="r">
              <a:buNone/>
            </a:pPr>
            <a:r>
              <a:rPr lang="en-GB" i="1" dirty="0"/>
              <a:t>Andy Warhol</a:t>
            </a:r>
          </a:p>
        </p:txBody>
      </p:sp>
    </p:spTree>
    <p:extLst>
      <p:ext uri="{BB962C8B-B14F-4D97-AF65-F5344CB8AC3E}">
        <p14:creationId xmlns:p14="http://schemas.microsoft.com/office/powerpoint/2010/main" val="3915744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What is LawCare?</a:t>
            </a:r>
          </a:p>
        </p:txBody>
      </p:sp>
      <p:sp>
        <p:nvSpPr>
          <p:cNvPr id="3" name="Content Placeholder 2"/>
          <p:cNvSpPr>
            <a:spLocks noGrp="1"/>
          </p:cNvSpPr>
          <p:nvPr>
            <p:ph idx="1"/>
          </p:nvPr>
        </p:nvSpPr>
        <p:spPr>
          <a:xfrm>
            <a:off x="457200" y="1201480"/>
            <a:ext cx="8229600" cy="4019632"/>
          </a:xfrm>
        </p:spPr>
        <p:txBody>
          <a:bodyPr>
            <a:normAutofit lnSpcReduction="10000"/>
          </a:bodyPr>
          <a:lstStyle/>
          <a:p>
            <a:r>
              <a:rPr lang="en-GB" dirty="0"/>
              <a:t>The charity that promotes and supports good mental health and wellbeing in the legal profession</a:t>
            </a:r>
          </a:p>
          <a:p>
            <a:r>
              <a:rPr lang="en-GB" dirty="0"/>
              <a:t>Established in 1997</a:t>
            </a:r>
          </a:p>
          <a:p>
            <a:r>
              <a:rPr lang="en-GB" dirty="0"/>
              <a:t>Funded by, but independent of, professional bodies</a:t>
            </a:r>
          </a:p>
          <a:p>
            <a:r>
              <a:rPr lang="en-GB" dirty="0"/>
              <a:t>Covers the UK and Ireland</a:t>
            </a:r>
          </a:p>
          <a:p>
            <a:r>
              <a:rPr lang="en-GB" dirty="0"/>
              <a:t>All branches of the legal profession</a:t>
            </a:r>
          </a:p>
          <a:p>
            <a:endParaRPr lang="en-GB" altLang="en-US" dirty="0"/>
          </a:p>
          <a:p>
            <a:endParaRPr lang="en-GB" dirty="0"/>
          </a:p>
          <a:p>
            <a:endParaRPr lang="en-GB" dirty="0"/>
          </a:p>
        </p:txBody>
      </p:sp>
    </p:spTree>
    <p:extLst>
      <p:ext uri="{BB962C8B-B14F-4D97-AF65-F5344CB8AC3E}">
        <p14:creationId xmlns:p14="http://schemas.microsoft.com/office/powerpoint/2010/main" val="26753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b="1" dirty="0"/>
              <a:t>Support </a:t>
            </a:r>
          </a:p>
        </p:txBody>
      </p:sp>
      <p:sp>
        <p:nvSpPr>
          <p:cNvPr id="3" name="Content Placeholder 2"/>
          <p:cNvSpPr>
            <a:spLocks noGrp="1"/>
          </p:cNvSpPr>
          <p:nvPr>
            <p:ph idx="1"/>
          </p:nvPr>
        </p:nvSpPr>
        <p:spPr>
          <a:xfrm>
            <a:off x="457200" y="1198180"/>
            <a:ext cx="8229600" cy="4022932"/>
          </a:xfrm>
        </p:spPr>
        <p:txBody>
          <a:bodyPr>
            <a:normAutofit lnSpcReduction="10000"/>
          </a:bodyPr>
          <a:lstStyle/>
          <a:p>
            <a:r>
              <a:rPr lang="en-GB" dirty="0"/>
              <a:t>Our support spans the whole of legal life, from student to training  through to practice and retirement , which includes all staff </a:t>
            </a:r>
          </a:p>
          <a:p>
            <a:pPr marL="0" indent="0">
              <a:buNone/>
            </a:pPr>
            <a:endParaRPr lang="en-GB" dirty="0"/>
          </a:p>
          <a:p>
            <a:r>
              <a:rPr lang="en-GB" dirty="0"/>
              <a:t>We can help those concerned about themselves, a colleague, friend, or family member</a:t>
            </a:r>
          </a:p>
          <a:p>
            <a:pPr marL="0" indent="0">
              <a:buNone/>
            </a:pPr>
            <a:endParaRPr lang="en-GB" dirty="0"/>
          </a:p>
          <a:p>
            <a:r>
              <a:rPr lang="en-GB" dirty="0"/>
              <a:t>We understand life in the law</a:t>
            </a:r>
          </a:p>
        </p:txBody>
      </p:sp>
    </p:spTree>
    <p:extLst>
      <p:ext uri="{BB962C8B-B14F-4D97-AF65-F5344CB8AC3E}">
        <p14:creationId xmlns:p14="http://schemas.microsoft.com/office/powerpoint/2010/main" val="232568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About LawCare www.lawcare.org.uk</a:t>
            </a:r>
          </a:p>
        </p:txBody>
      </p:sp>
      <p:sp>
        <p:nvSpPr>
          <p:cNvPr id="3" name="Content Placeholder 2"/>
          <p:cNvSpPr>
            <a:spLocks noGrp="1"/>
          </p:cNvSpPr>
          <p:nvPr>
            <p:ph idx="1"/>
          </p:nvPr>
        </p:nvSpPr>
        <p:spPr>
          <a:xfrm>
            <a:off x="457200" y="1201480"/>
            <a:ext cx="8229600" cy="4019632"/>
          </a:xfrm>
        </p:spPr>
        <p:txBody>
          <a:bodyPr>
            <a:normAutofit/>
          </a:bodyPr>
          <a:lstStyle/>
          <a:p>
            <a:r>
              <a:rPr lang="en-GB" b="1" dirty="0"/>
              <a:t>Support</a:t>
            </a:r>
            <a:r>
              <a:rPr lang="en-GB" dirty="0"/>
              <a:t> – helpline, peer support, </a:t>
            </a:r>
            <a:r>
              <a:rPr lang="en-GB" dirty="0" err="1"/>
              <a:t>webchat</a:t>
            </a:r>
            <a:endParaRPr lang="en-GB" dirty="0"/>
          </a:p>
          <a:p>
            <a:r>
              <a:rPr lang="en-GB" b="1" dirty="0"/>
              <a:t>Education and prevention </a:t>
            </a:r>
            <a:r>
              <a:rPr lang="en-GB" dirty="0"/>
              <a:t>– raise awareness, tackle stigma, information, training</a:t>
            </a:r>
          </a:p>
          <a:p>
            <a:r>
              <a:rPr lang="en-GB" b="1" dirty="0"/>
              <a:t>Research</a:t>
            </a:r>
            <a:r>
              <a:rPr lang="en-GB" dirty="0"/>
              <a:t> – understand the impact the culture and practice of law has on wellbeing</a:t>
            </a:r>
          </a:p>
          <a:p>
            <a:r>
              <a:rPr lang="en-GB" b="1" dirty="0"/>
              <a:t>Create change </a:t>
            </a:r>
            <a:r>
              <a:rPr lang="en-GB" dirty="0"/>
              <a:t>– drive positive change in education, training and practice </a:t>
            </a:r>
          </a:p>
        </p:txBody>
      </p:sp>
    </p:spTree>
    <p:extLst>
      <p:ext uri="{BB962C8B-B14F-4D97-AF65-F5344CB8AC3E}">
        <p14:creationId xmlns:p14="http://schemas.microsoft.com/office/powerpoint/2010/main" val="16194694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Support – Helpline, email, </a:t>
            </a:r>
            <a:r>
              <a:rPr lang="en-US" b="1" dirty="0" err="1"/>
              <a:t>webchat</a:t>
            </a:r>
            <a:endParaRPr lang="en-US" b="1" dirty="0"/>
          </a:p>
        </p:txBody>
      </p:sp>
      <p:sp>
        <p:nvSpPr>
          <p:cNvPr id="3" name="Content Placeholder 2"/>
          <p:cNvSpPr>
            <a:spLocks noGrp="1"/>
          </p:cNvSpPr>
          <p:nvPr>
            <p:ph idx="1"/>
          </p:nvPr>
        </p:nvSpPr>
        <p:spPr>
          <a:xfrm>
            <a:off x="457200" y="1135117"/>
            <a:ext cx="8229600" cy="4508938"/>
          </a:xfrm>
        </p:spPr>
        <p:txBody>
          <a:bodyPr>
            <a:normAutofit/>
          </a:bodyPr>
          <a:lstStyle/>
          <a:p>
            <a:pPr>
              <a:defRPr/>
            </a:pPr>
            <a:r>
              <a:rPr lang="en-GB" dirty="0"/>
              <a:t>Free, independent, confidential </a:t>
            </a:r>
          </a:p>
          <a:p>
            <a:pPr>
              <a:defRPr/>
            </a:pPr>
            <a:r>
              <a:rPr lang="en-GB" altLang="en-US" dirty="0"/>
              <a:t>Discuss concerns</a:t>
            </a:r>
            <a:endParaRPr lang="en-GB" dirty="0"/>
          </a:p>
          <a:p>
            <a:pPr>
              <a:defRPr/>
            </a:pPr>
            <a:r>
              <a:rPr lang="en-GB" altLang="en-US" dirty="0"/>
              <a:t>Listen without judgment, with empathy</a:t>
            </a:r>
          </a:p>
          <a:p>
            <a:r>
              <a:rPr lang="en-GB" dirty="0"/>
              <a:t>Trained staff / volunteers  have worked in the law</a:t>
            </a:r>
          </a:p>
          <a:p>
            <a:r>
              <a:rPr lang="en-GB" dirty="0"/>
              <a:t>Signposting</a:t>
            </a:r>
          </a:p>
          <a:p>
            <a:r>
              <a:rPr lang="en-GB"/>
              <a:t>Best </a:t>
            </a:r>
            <a:r>
              <a:rPr lang="en-GB" dirty="0"/>
              <a:t>practice standard</a:t>
            </a:r>
          </a:p>
          <a:p>
            <a:pPr marL="0" indent="0">
              <a:buNone/>
            </a:pPr>
            <a:endParaRPr lang="en-GB" dirty="0"/>
          </a:p>
          <a:p>
            <a:endParaRPr lang="en-GB" dirty="0"/>
          </a:p>
          <a:p>
            <a:endParaRPr lang="en-GB" dirty="0"/>
          </a:p>
          <a:p>
            <a:endParaRPr lang="en-GB" dirty="0"/>
          </a:p>
          <a:p>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4284" y="3360628"/>
            <a:ext cx="209550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8216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Support – Peer Support </a:t>
            </a:r>
          </a:p>
        </p:txBody>
      </p:sp>
      <p:sp>
        <p:nvSpPr>
          <p:cNvPr id="3" name="Content Placeholder 2"/>
          <p:cNvSpPr>
            <a:spLocks noGrp="1"/>
          </p:cNvSpPr>
          <p:nvPr>
            <p:ph idx="1"/>
          </p:nvPr>
        </p:nvSpPr>
        <p:spPr>
          <a:xfrm>
            <a:off x="457200" y="1245475"/>
            <a:ext cx="8229600" cy="4398579"/>
          </a:xfrm>
        </p:spPr>
        <p:txBody>
          <a:bodyPr>
            <a:normAutofit/>
          </a:bodyPr>
          <a:lstStyle/>
          <a:p>
            <a:r>
              <a:rPr lang="en-GB" dirty="0"/>
              <a:t>Network of peer supporters</a:t>
            </a:r>
          </a:p>
          <a:p>
            <a:r>
              <a:rPr lang="en-GB" dirty="0"/>
              <a:t>One to one support </a:t>
            </a:r>
          </a:p>
          <a:p>
            <a:r>
              <a:rPr lang="en-GB" dirty="0"/>
              <a:t>Reassurance</a:t>
            </a:r>
          </a:p>
          <a:p>
            <a:endParaRPr lang="en-GB" dirty="0"/>
          </a:p>
          <a:p>
            <a:endParaRPr lang="en-GB" dirty="0"/>
          </a:p>
          <a:p>
            <a:endParaRPr lang="en-GB"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20932" y="1537939"/>
            <a:ext cx="3216735" cy="2151192"/>
          </a:xfrm>
          <a:prstGeom prst="rect">
            <a:avLst/>
          </a:prstGeom>
        </p:spPr>
      </p:pic>
    </p:spTree>
    <p:extLst>
      <p:ext uri="{BB962C8B-B14F-4D97-AF65-F5344CB8AC3E}">
        <p14:creationId xmlns:p14="http://schemas.microsoft.com/office/powerpoint/2010/main" val="27772202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people contact us</a:t>
            </a:r>
          </a:p>
        </p:txBody>
      </p:sp>
      <p:pic>
        <p:nvPicPr>
          <p:cNvPr id="1026" name="Picture 2" descr="D:\Lawcare\Communications\Photos&amp;Logos\Infographic 2019\2018-reasons-900x60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4040" y="874986"/>
            <a:ext cx="6745671" cy="4497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3941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Lawcare\Communications\Photos&amp;Logos\Infographic 2019\2018-bullying-doubled-900x600.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5117" y="721852"/>
            <a:ext cx="7346730" cy="48978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9210" y="516899"/>
            <a:ext cx="5034648" cy="707886"/>
          </a:xfrm>
          <a:prstGeom prst="rect">
            <a:avLst/>
          </a:prstGeom>
        </p:spPr>
        <p:txBody>
          <a:bodyPr wrap="none">
            <a:spAutoFit/>
          </a:bodyPr>
          <a:lstStyle/>
          <a:p>
            <a:r>
              <a:rPr lang="en-GB" sz="4000" b="1" dirty="0">
                <a:solidFill>
                  <a:srgbClr val="002060"/>
                </a:solidFill>
              </a:rPr>
              <a:t>Why people contact us</a:t>
            </a:r>
          </a:p>
        </p:txBody>
      </p:sp>
    </p:spTree>
    <p:extLst>
      <p:ext uri="{BB962C8B-B14F-4D97-AF65-F5344CB8AC3E}">
        <p14:creationId xmlns:p14="http://schemas.microsoft.com/office/powerpoint/2010/main" val="1583326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wellbeing?</a:t>
            </a:r>
          </a:p>
        </p:txBody>
      </p:sp>
      <p:sp>
        <p:nvSpPr>
          <p:cNvPr id="3" name="Content Placeholder 2"/>
          <p:cNvSpPr>
            <a:spLocks noGrp="1"/>
          </p:cNvSpPr>
          <p:nvPr>
            <p:ph idx="1"/>
          </p:nvPr>
        </p:nvSpPr>
        <p:spPr/>
        <p:txBody>
          <a:bodyPr/>
          <a:lstStyle/>
          <a:p>
            <a:r>
              <a:rPr lang="en-GB" dirty="0"/>
              <a:t>It’s about how we feel</a:t>
            </a:r>
          </a:p>
          <a:p>
            <a:r>
              <a:rPr lang="en-GB" dirty="0"/>
              <a:t>How we think</a:t>
            </a:r>
          </a:p>
          <a:p>
            <a:r>
              <a:rPr lang="en-GB" dirty="0"/>
              <a:t>Our relationships</a:t>
            </a:r>
          </a:p>
          <a:p>
            <a:r>
              <a:rPr lang="en-GB" dirty="0"/>
              <a:t>How we find meaning &amp; purpose in our lives…</a:t>
            </a:r>
          </a:p>
        </p:txBody>
      </p:sp>
    </p:spTree>
    <p:extLst>
      <p:ext uri="{BB962C8B-B14F-4D97-AF65-F5344CB8AC3E}">
        <p14:creationId xmlns:p14="http://schemas.microsoft.com/office/powerpoint/2010/main" val="30416994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Information</a:t>
            </a:r>
            <a:r>
              <a:rPr lang="en-GB" dirty="0"/>
              <a:t> </a:t>
            </a:r>
          </a:p>
        </p:txBody>
      </p:sp>
      <p:sp>
        <p:nvSpPr>
          <p:cNvPr id="3" name="Content Placeholder 2"/>
          <p:cNvSpPr>
            <a:spLocks noGrp="1"/>
          </p:cNvSpPr>
          <p:nvPr>
            <p:ph idx="1"/>
          </p:nvPr>
        </p:nvSpPr>
        <p:spPr/>
        <p:txBody>
          <a:bodyPr>
            <a:normAutofit/>
          </a:bodyPr>
          <a:lstStyle/>
          <a:p>
            <a:r>
              <a:rPr lang="en-GB" dirty="0"/>
              <a:t>Website </a:t>
            </a:r>
            <a:r>
              <a:rPr lang="en-GB" dirty="0">
                <a:hlinkClick r:id="rId2"/>
              </a:rPr>
              <a:t>www.lawcare.org.uk</a:t>
            </a:r>
            <a:endParaRPr lang="en-GB" dirty="0"/>
          </a:p>
          <a:p>
            <a:r>
              <a:rPr lang="en-GB" dirty="0"/>
              <a:t>Factsheets</a:t>
            </a:r>
          </a:p>
          <a:p>
            <a:r>
              <a:rPr lang="en-GB" dirty="0"/>
              <a:t>Wellbeing tips </a:t>
            </a:r>
          </a:p>
          <a:p>
            <a:r>
              <a:rPr lang="en-GB" dirty="0"/>
              <a:t>Tips for healthy workplaces</a:t>
            </a:r>
          </a:p>
          <a:p>
            <a:r>
              <a:rPr lang="en-GB" dirty="0" err="1"/>
              <a:t>LawCare</a:t>
            </a:r>
            <a:r>
              <a:rPr lang="en-GB" dirty="0"/>
              <a:t> News </a:t>
            </a:r>
          </a:p>
          <a:p>
            <a:r>
              <a:rPr lang="en-GB" dirty="0"/>
              <a:t>Case studies / blogs</a:t>
            </a:r>
          </a:p>
        </p:txBody>
      </p:sp>
    </p:spTree>
    <p:extLst>
      <p:ext uri="{BB962C8B-B14F-4D97-AF65-F5344CB8AC3E}">
        <p14:creationId xmlns:p14="http://schemas.microsoft.com/office/powerpoint/2010/main" val="40390872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a:t>LawCare</a:t>
            </a:r>
            <a:endParaRPr lang="en-GB" b="1" dirty="0"/>
          </a:p>
        </p:txBody>
      </p:sp>
      <p:sp>
        <p:nvSpPr>
          <p:cNvPr id="3" name="Content Placeholder 2"/>
          <p:cNvSpPr>
            <a:spLocks noGrp="1"/>
          </p:cNvSpPr>
          <p:nvPr>
            <p:ph idx="1"/>
          </p:nvPr>
        </p:nvSpPr>
        <p:spPr/>
        <p:txBody>
          <a:bodyPr>
            <a:normAutofit fontScale="92500" lnSpcReduction="20000"/>
          </a:bodyPr>
          <a:lstStyle/>
          <a:p>
            <a:r>
              <a:rPr lang="en-GB" dirty="0"/>
              <a:t>Helpline: </a:t>
            </a:r>
            <a:r>
              <a:rPr lang="en-GB" dirty="0">
                <a:solidFill>
                  <a:srgbClr val="EF4135"/>
                </a:solidFill>
              </a:rPr>
              <a:t>0800 279 6888</a:t>
            </a:r>
          </a:p>
          <a:p>
            <a:r>
              <a:rPr lang="en-GB" dirty="0"/>
              <a:t>Free and </a:t>
            </a:r>
            <a:r>
              <a:rPr lang="en-GB"/>
              <a:t>confidential weekdays 9-5.30</a:t>
            </a:r>
            <a:endParaRPr lang="en-GB" dirty="0"/>
          </a:p>
          <a:p>
            <a:r>
              <a:rPr lang="en-GB" dirty="0"/>
              <a:t>Website: </a:t>
            </a:r>
            <a:r>
              <a:rPr lang="en-GB" dirty="0">
                <a:solidFill>
                  <a:srgbClr val="FF0000"/>
                </a:solidFill>
              </a:rPr>
              <a:t>www.lawcare.org.uk</a:t>
            </a:r>
          </a:p>
          <a:p>
            <a:r>
              <a:rPr lang="en-GB" dirty="0"/>
              <a:t>Factsheets and information</a:t>
            </a:r>
          </a:p>
          <a:p>
            <a:r>
              <a:rPr lang="en-GB" dirty="0"/>
              <a:t>Registered charity</a:t>
            </a:r>
          </a:p>
          <a:p>
            <a:endParaRPr lang="en-GB" dirty="0"/>
          </a:p>
          <a:p>
            <a:pPr marL="0" indent="0">
              <a:buNone/>
            </a:pPr>
            <a:endParaRPr lang="en-GB" b="1" dirty="0"/>
          </a:p>
          <a:p>
            <a:pPr marL="0" indent="0">
              <a:buNone/>
            </a:pPr>
            <a:r>
              <a:rPr lang="en-GB" dirty="0"/>
              <a:t> </a:t>
            </a:r>
          </a:p>
        </p:txBody>
      </p:sp>
      <p:pic>
        <p:nvPicPr>
          <p:cNvPr id="5"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4986" y="3806395"/>
            <a:ext cx="1286861" cy="615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63722" y="3799550"/>
            <a:ext cx="62865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4769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199" y="1008064"/>
            <a:ext cx="8229601" cy="461664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3475"/>
                </a:solidFill>
              </a:rPr>
              <a:t>Sign up to our newsletter </a:t>
            </a:r>
          </a:p>
          <a:p>
            <a:pPr marL="342900" indent="-342900">
              <a:lnSpc>
                <a:spcPct val="150000"/>
              </a:lnSpc>
              <a:buFont typeface="Arial" panose="020B0604020202020204" pitchFamily="34" charset="0"/>
              <a:buChar char="•"/>
            </a:pPr>
            <a:r>
              <a:rPr lang="en-US" sz="2800" dirty="0">
                <a:solidFill>
                  <a:srgbClr val="003475"/>
                </a:solidFill>
              </a:rPr>
              <a:t> Follow us</a:t>
            </a:r>
          </a:p>
          <a:p>
            <a:pPr marL="342900" indent="-342900">
              <a:lnSpc>
                <a:spcPct val="150000"/>
              </a:lnSpc>
              <a:buFont typeface="Arial" panose="020B0604020202020204" pitchFamily="34" charset="0"/>
              <a:buChar char="•"/>
            </a:pPr>
            <a:endParaRPr lang="en-US" sz="2800" dirty="0">
              <a:solidFill>
                <a:srgbClr val="003475"/>
              </a:solidFill>
            </a:endParaRPr>
          </a:p>
          <a:p>
            <a:pPr marL="342900" indent="-342900">
              <a:lnSpc>
                <a:spcPct val="150000"/>
              </a:lnSpc>
              <a:buFont typeface="Arial" panose="020B0604020202020204" pitchFamily="34" charset="0"/>
              <a:buChar char="•"/>
            </a:pPr>
            <a:endParaRPr lang="en-US" sz="2800" dirty="0">
              <a:solidFill>
                <a:srgbClr val="003475"/>
              </a:solidFill>
            </a:endParaRPr>
          </a:p>
          <a:p>
            <a:pPr marL="342900" indent="-342900">
              <a:lnSpc>
                <a:spcPct val="150000"/>
              </a:lnSpc>
              <a:buFont typeface="Arial" panose="020B0604020202020204" pitchFamily="34" charset="0"/>
              <a:buChar char="•"/>
            </a:pPr>
            <a:r>
              <a:rPr lang="en-US" sz="2800" dirty="0">
                <a:solidFill>
                  <a:srgbClr val="003475"/>
                </a:solidFill>
              </a:rPr>
              <a:t>Fundraise /Donate</a:t>
            </a:r>
          </a:p>
          <a:p>
            <a:pPr marL="342900" indent="-342900">
              <a:lnSpc>
                <a:spcPct val="150000"/>
              </a:lnSpc>
              <a:buFont typeface="Arial" panose="020B0604020202020204" pitchFamily="34" charset="0"/>
              <a:buChar char="•"/>
            </a:pPr>
            <a:r>
              <a:rPr lang="en-US" sz="2800" dirty="0">
                <a:solidFill>
                  <a:srgbClr val="003475"/>
                </a:solidFill>
              </a:rPr>
              <a:t> Be a champion</a:t>
            </a:r>
          </a:p>
          <a:p>
            <a:pPr marL="342900" indent="-342900">
              <a:lnSpc>
                <a:spcPct val="150000"/>
              </a:lnSpc>
              <a:buFont typeface="Arial" panose="020B0604020202020204" pitchFamily="34" charset="0"/>
              <a:buChar char="•"/>
            </a:pPr>
            <a:r>
              <a:rPr lang="en-US" sz="2800" dirty="0">
                <a:solidFill>
                  <a:srgbClr val="003475"/>
                </a:solidFill>
                <a:hlinkClick r:id="rId3"/>
              </a:rPr>
              <a:t>www.lawcare.org.uk</a:t>
            </a:r>
            <a:r>
              <a:rPr lang="en-US" sz="2800" dirty="0">
                <a:solidFill>
                  <a:srgbClr val="003475"/>
                </a:solidFill>
              </a:rPr>
              <a:t> </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5717" y="2459138"/>
            <a:ext cx="857250" cy="85725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36607" y="2497238"/>
            <a:ext cx="1009650" cy="819150"/>
          </a:xfrm>
          <a:prstGeom prst="rect">
            <a:avLst/>
          </a:prstGeom>
        </p:spPr>
      </p:pic>
      <p:sp>
        <p:nvSpPr>
          <p:cNvPr id="4" name="Title 3"/>
          <p:cNvSpPr>
            <a:spLocks noGrp="1"/>
          </p:cNvSpPr>
          <p:nvPr>
            <p:ph type="title"/>
          </p:nvPr>
        </p:nvSpPr>
        <p:spPr/>
        <p:txBody>
          <a:bodyPr/>
          <a:lstStyle/>
          <a:p>
            <a:r>
              <a:rPr lang="en-GB" b="1" dirty="0"/>
              <a:t>Support the movement</a:t>
            </a:r>
          </a:p>
        </p:txBody>
      </p:sp>
      <p:pic>
        <p:nvPicPr>
          <p:cNvPr id="5"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59432" y="2394679"/>
            <a:ext cx="1024267" cy="1024267"/>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74020" y="2009553"/>
            <a:ext cx="3912780" cy="3275949"/>
          </a:xfrm>
          <a:prstGeom prst="rect">
            <a:avLst/>
          </a:prstGeom>
        </p:spPr>
      </p:pic>
    </p:spTree>
    <p:extLst>
      <p:ext uri="{BB962C8B-B14F-4D97-AF65-F5344CB8AC3E}">
        <p14:creationId xmlns:p14="http://schemas.microsoft.com/office/powerpoint/2010/main" val="115911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does wellbeing matter?</a:t>
            </a:r>
          </a:p>
        </p:txBody>
      </p:sp>
      <p:sp>
        <p:nvSpPr>
          <p:cNvPr id="3" name="Content Placeholder 2"/>
          <p:cNvSpPr>
            <a:spLocks noGrp="1"/>
          </p:cNvSpPr>
          <p:nvPr>
            <p:ph idx="1"/>
          </p:nvPr>
        </p:nvSpPr>
        <p:spPr/>
        <p:txBody>
          <a:bodyPr/>
          <a:lstStyle/>
          <a:p>
            <a:r>
              <a:rPr lang="en-GB" dirty="0"/>
              <a:t>Greater self-esteem</a:t>
            </a:r>
          </a:p>
          <a:p>
            <a:r>
              <a:rPr lang="en-GB" dirty="0"/>
              <a:t>Optimism</a:t>
            </a:r>
          </a:p>
          <a:p>
            <a:r>
              <a:rPr lang="en-GB" dirty="0"/>
              <a:t>Resilience</a:t>
            </a:r>
          </a:p>
          <a:p>
            <a:r>
              <a:rPr lang="en-GB" dirty="0"/>
              <a:t>Vitality</a:t>
            </a:r>
          </a:p>
          <a:p>
            <a:r>
              <a:rPr lang="en-GB" dirty="0"/>
              <a:t>Self-determination</a:t>
            </a:r>
          </a:p>
          <a:p>
            <a:r>
              <a:rPr lang="en-GB" dirty="0"/>
              <a:t>Better physical &amp; mental health etc </a:t>
            </a:r>
            <a:r>
              <a:rPr lang="en-GB" dirty="0" err="1"/>
              <a:t>etc</a:t>
            </a:r>
            <a:endParaRPr lang="en-GB" dirty="0"/>
          </a:p>
        </p:txBody>
      </p:sp>
    </p:spTree>
    <p:extLst>
      <p:ext uri="{BB962C8B-B14F-4D97-AF65-F5344CB8AC3E}">
        <p14:creationId xmlns:p14="http://schemas.microsoft.com/office/powerpoint/2010/main" val="3426909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Why workplace mental health ?</a:t>
            </a:r>
          </a:p>
        </p:txBody>
      </p:sp>
      <p:sp>
        <p:nvSpPr>
          <p:cNvPr id="3" name="Content Placeholder 2"/>
          <p:cNvSpPr>
            <a:spLocks noGrp="1"/>
          </p:cNvSpPr>
          <p:nvPr>
            <p:ph idx="1"/>
          </p:nvPr>
        </p:nvSpPr>
        <p:spPr/>
        <p:txBody>
          <a:bodyPr/>
          <a:lstStyle/>
          <a:p>
            <a:r>
              <a:rPr lang="en-GB" dirty="0"/>
              <a:t>Looking after people’s mental health is worthwhile for individuals and the firm</a:t>
            </a:r>
          </a:p>
          <a:p>
            <a:r>
              <a:rPr lang="en-GB" dirty="0"/>
              <a:t>On the agenda for the World Economic Forum and governments </a:t>
            </a:r>
          </a:p>
          <a:p>
            <a:r>
              <a:rPr lang="en-GB" dirty="0"/>
              <a:t>Time to be proactive, not reactive </a:t>
            </a:r>
          </a:p>
        </p:txBody>
      </p:sp>
    </p:spTree>
    <p:extLst>
      <p:ext uri="{BB962C8B-B14F-4D97-AF65-F5344CB8AC3E}">
        <p14:creationId xmlns:p14="http://schemas.microsoft.com/office/powerpoint/2010/main" val="903530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197" y="1810975"/>
            <a:ext cx="8012545" cy="267765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800" dirty="0">
                <a:solidFill>
                  <a:srgbClr val="003475"/>
                </a:solidFill>
              </a:rPr>
              <a:t>Individual </a:t>
            </a:r>
          </a:p>
          <a:p>
            <a:pPr marL="342900" indent="-342900">
              <a:lnSpc>
                <a:spcPct val="150000"/>
              </a:lnSpc>
              <a:buFont typeface="Arial" panose="020B0604020202020204" pitchFamily="34" charset="0"/>
              <a:buChar char="•"/>
            </a:pPr>
            <a:r>
              <a:rPr lang="en-US" sz="2800" dirty="0">
                <a:solidFill>
                  <a:srgbClr val="003475"/>
                </a:solidFill>
              </a:rPr>
              <a:t>Employer </a:t>
            </a:r>
          </a:p>
          <a:p>
            <a:pPr marL="342900" indent="-342900">
              <a:lnSpc>
                <a:spcPct val="150000"/>
              </a:lnSpc>
              <a:buFont typeface="Arial" panose="020B0604020202020204" pitchFamily="34" charset="0"/>
              <a:buChar char="•"/>
            </a:pPr>
            <a:r>
              <a:rPr lang="en-US" sz="2800" dirty="0">
                <a:solidFill>
                  <a:srgbClr val="003475"/>
                </a:solidFill>
              </a:rPr>
              <a:t>Wider legal community</a:t>
            </a:r>
          </a:p>
          <a:p>
            <a:pPr marL="342900" indent="-342900">
              <a:lnSpc>
                <a:spcPct val="150000"/>
              </a:lnSpc>
              <a:buFont typeface="Arial" panose="020B0604020202020204" pitchFamily="34" charset="0"/>
              <a:buChar char="•"/>
            </a:pPr>
            <a:r>
              <a:rPr lang="en-US" sz="2800" dirty="0">
                <a:solidFill>
                  <a:srgbClr val="003475"/>
                </a:solidFill>
              </a:rPr>
              <a:t>General public</a:t>
            </a:r>
          </a:p>
        </p:txBody>
      </p:sp>
      <p:sp>
        <p:nvSpPr>
          <p:cNvPr id="2" name="Title 1"/>
          <p:cNvSpPr>
            <a:spLocks noGrp="1"/>
          </p:cNvSpPr>
          <p:nvPr>
            <p:ph type="title"/>
          </p:nvPr>
        </p:nvSpPr>
        <p:spPr>
          <a:xfrm>
            <a:off x="457199" y="274638"/>
            <a:ext cx="8229601" cy="1175790"/>
          </a:xfrm>
        </p:spPr>
        <p:txBody>
          <a:bodyPr>
            <a:noAutofit/>
          </a:bodyPr>
          <a:lstStyle/>
          <a:p>
            <a:r>
              <a:rPr lang="en-GB" b="1" dirty="0"/>
              <a:t>Why does this matter in the legal workplace? </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7900" y="2040962"/>
            <a:ext cx="3326524" cy="2217683"/>
          </a:xfrm>
          <a:prstGeom prst="rect">
            <a:avLst/>
          </a:prstGeom>
        </p:spPr>
      </p:pic>
    </p:spTree>
    <p:extLst>
      <p:ext uri="{BB962C8B-B14F-4D97-AF65-F5344CB8AC3E}">
        <p14:creationId xmlns:p14="http://schemas.microsoft.com/office/powerpoint/2010/main" val="366275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Individual </a:t>
            </a:r>
          </a:p>
        </p:txBody>
      </p:sp>
      <p:sp>
        <p:nvSpPr>
          <p:cNvPr id="3" name="Content Placeholder 2"/>
          <p:cNvSpPr>
            <a:spLocks noGrp="1"/>
          </p:cNvSpPr>
          <p:nvPr>
            <p:ph idx="1"/>
          </p:nvPr>
        </p:nvSpPr>
        <p:spPr/>
        <p:txBody>
          <a:bodyPr/>
          <a:lstStyle/>
          <a:p>
            <a:r>
              <a:rPr lang="en-GB" dirty="0"/>
              <a:t>Competent –clarity of mind </a:t>
            </a:r>
          </a:p>
          <a:p>
            <a:r>
              <a:rPr lang="en-GB" dirty="0"/>
              <a:t>Be at your best</a:t>
            </a:r>
          </a:p>
          <a:p>
            <a:r>
              <a:rPr lang="en-GB" dirty="0"/>
              <a:t>Productive, creative, better communicator</a:t>
            </a:r>
          </a:p>
          <a:p>
            <a:r>
              <a:rPr lang="en-GB" dirty="0"/>
              <a:t>Resilient </a:t>
            </a:r>
          </a:p>
          <a:p>
            <a:r>
              <a:rPr lang="en-GB" dirty="0"/>
              <a:t>Work smarter</a:t>
            </a:r>
          </a:p>
          <a:p>
            <a:r>
              <a:rPr lang="en-GB" dirty="0"/>
              <a:t>High ethical standards -integrity and honesty </a:t>
            </a:r>
          </a:p>
        </p:txBody>
      </p:sp>
    </p:spTree>
    <p:extLst>
      <p:ext uri="{BB962C8B-B14F-4D97-AF65-F5344CB8AC3E}">
        <p14:creationId xmlns:p14="http://schemas.microsoft.com/office/powerpoint/2010/main" val="1365686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2905</TotalTime>
  <Words>1608</Words>
  <Application>Microsoft Office PowerPoint</Application>
  <PresentationFormat>On-screen Show (4:3)</PresentationFormat>
  <Paragraphs>322</Paragraphs>
  <Slides>52</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52</vt:i4>
      </vt:variant>
    </vt:vector>
  </HeadingPairs>
  <TitlesOfParts>
    <vt:vector size="60" baseType="lpstr">
      <vt:lpstr>Arial</vt:lpstr>
      <vt:lpstr>Calibri</vt:lpstr>
      <vt:lpstr>Calibri Light</vt:lpstr>
      <vt:lpstr>Georgia</vt:lpstr>
      <vt:lpstr>Times New Roman</vt:lpstr>
      <vt:lpstr>Wingdings</vt:lpstr>
      <vt:lpstr>Office Theme</vt:lpstr>
      <vt:lpstr>1_Office Theme</vt:lpstr>
      <vt:lpstr>PowerPoint Presentation</vt:lpstr>
      <vt:lpstr>PowerPoint Presentation</vt:lpstr>
      <vt:lpstr>What is mental health?</vt:lpstr>
      <vt:lpstr>What is mental health?</vt:lpstr>
      <vt:lpstr>What is wellbeing?</vt:lpstr>
      <vt:lpstr>Why does wellbeing matter?</vt:lpstr>
      <vt:lpstr>Why workplace mental health ?</vt:lpstr>
      <vt:lpstr>Why does this matter in the legal workplace? </vt:lpstr>
      <vt:lpstr>Individual </vt:lpstr>
      <vt:lpstr>Employer </vt:lpstr>
      <vt:lpstr>Wider community </vt:lpstr>
      <vt:lpstr>The facts</vt:lpstr>
      <vt:lpstr>MIND survey            September 2018</vt:lpstr>
      <vt:lpstr>HSE Statistics             November 2017</vt:lpstr>
      <vt:lpstr>Admission or Denial?</vt:lpstr>
      <vt:lpstr>The facts</vt:lpstr>
      <vt:lpstr>The legal workplace</vt:lpstr>
      <vt:lpstr>Stress Demands </vt:lpstr>
      <vt:lpstr>Stress v. Pressure</vt:lpstr>
      <vt:lpstr>What organisations can do  </vt:lpstr>
      <vt:lpstr>Practical steps  </vt:lpstr>
      <vt:lpstr>Self-Care Alarm Bells</vt:lpstr>
      <vt:lpstr>Stress Indicators</vt:lpstr>
      <vt:lpstr>Stress Indicators</vt:lpstr>
      <vt:lpstr>Stress Indicators</vt:lpstr>
      <vt:lpstr>The Effects of Stress</vt:lpstr>
      <vt:lpstr>Classic Stress Symptoms</vt:lpstr>
      <vt:lpstr>Self-Care</vt:lpstr>
      <vt:lpstr>Mitigating Stress</vt:lpstr>
      <vt:lpstr>Spot the warning signs</vt:lpstr>
      <vt:lpstr>Stress can be managed</vt:lpstr>
      <vt:lpstr>Working smarter not harder</vt:lpstr>
      <vt:lpstr>Strategies to Manage Stress Time Management</vt:lpstr>
      <vt:lpstr>Strategies to Manage Stress Mental Attitude</vt:lpstr>
      <vt:lpstr>Strategies for Success</vt:lpstr>
      <vt:lpstr>Taking Care of Yourself</vt:lpstr>
      <vt:lpstr> Preventing Stress – a guide to having a good year</vt:lpstr>
      <vt:lpstr>What can firms/organisations do?</vt:lpstr>
      <vt:lpstr>A culture of acceptance </vt:lpstr>
      <vt:lpstr>Training and development </vt:lpstr>
      <vt:lpstr>PowerPoint Presentation</vt:lpstr>
      <vt:lpstr>And another thing…</vt:lpstr>
      <vt:lpstr>What is LawCare?</vt:lpstr>
      <vt:lpstr>Support </vt:lpstr>
      <vt:lpstr>About LawCare www.lawcare.org.uk</vt:lpstr>
      <vt:lpstr>Support – Helpline, email, webchat</vt:lpstr>
      <vt:lpstr>Support – Peer Support </vt:lpstr>
      <vt:lpstr>Why people contact us</vt:lpstr>
      <vt:lpstr>PowerPoint Presentation</vt:lpstr>
      <vt:lpstr>Information </vt:lpstr>
      <vt:lpstr>LawCare</vt:lpstr>
      <vt:lpstr>Support the movement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Rimmer</dc:creator>
  <cp:lastModifiedBy>Gus Bicknell</cp:lastModifiedBy>
  <cp:revision>211</cp:revision>
  <cp:lastPrinted>2019-08-29T12:12:33Z</cp:lastPrinted>
  <dcterms:created xsi:type="dcterms:W3CDTF">2015-11-04T09:36:18Z</dcterms:created>
  <dcterms:modified xsi:type="dcterms:W3CDTF">2019-09-03T08:06:57Z</dcterms:modified>
</cp:coreProperties>
</file>