
<file path=[Content_Types].xml><?xml version="1.0" encoding="utf-8"?>
<Types xmlns="http://schemas.openxmlformats.org/package/2006/content-types">
  <Default Extension="png" ContentType="image/png"/>
  <Default Extension="bin" ContentType="audio/unknown"/>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493" r:id="rId2"/>
    <p:sldId id="421" r:id="rId3"/>
    <p:sldId id="517" r:id="rId4"/>
    <p:sldId id="508" r:id="rId5"/>
    <p:sldId id="509" r:id="rId6"/>
    <p:sldId id="495" r:id="rId7"/>
    <p:sldId id="513" r:id="rId8"/>
    <p:sldId id="514" r:id="rId9"/>
    <p:sldId id="516" r:id="rId10"/>
    <p:sldId id="467" r:id="rId11"/>
    <p:sldId id="515" r:id="rId12"/>
    <p:sldId id="510" r:id="rId13"/>
    <p:sldId id="498" r:id="rId14"/>
    <p:sldId id="474" r:id="rId15"/>
    <p:sldId id="475" r:id="rId16"/>
    <p:sldId id="476" r:id="rId17"/>
    <p:sldId id="477" r:id="rId18"/>
    <p:sldId id="478" r:id="rId19"/>
    <p:sldId id="481" r:id="rId20"/>
    <p:sldId id="482" r:id="rId21"/>
    <p:sldId id="520" r:id="rId22"/>
    <p:sldId id="484" r:id="rId23"/>
    <p:sldId id="485" r:id="rId24"/>
    <p:sldId id="486" r:id="rId25"/>
    <p:sldId id="487" r:id="rId26"/>
    <p:sldId id="488" r:id="rId27"/>
    <p:sldId id="489" r:id="rId28"/>
    <p:sldId id="490" r:id="rId29"/>
    <p:sldId id="518" r:id="rId30"/>
    <p:sldId id="491" r:id="rId31"/>
    <p:sldId id="501" r:id="rId32"/>
    <p:sldId id="519" r:id="rId33"/>
    <p:sldId id="432" r:id="rId34"/>
    <p:sldId id="394" r:id="rId35"/>
    <p:sldId id="433" r:id="rId36"/>
    <p:sldId id="502" r:id="rId37"/>
    <p:sldId id="503" r:id="rId38"/>
    <p:sldId id="504" r:id="rId39"/>
    <p:sldId id="505" r:id="rId40"/>
    <p:sldId id="436" r:id="rId41"/>
    <p:sldId id="506" r:id="rId42"/>
    <p:sldId id="5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3" d="100"/>
          <a:sy n="73" d="100"/>
        </p:scale>
        <p:origin x="3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540FB-9903-4041-BA4F-0A8C8C880383}" type="datetimeFigureOut">
              <a:rPr lang="en-GB" smtClean="0"/>
              <a:t>19/03/2019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3434A-BE6A-4D54-866A-684EA25B7244}" type="slidenum">
              <a:rPr lang="en-GB" smtClean="0"/>
              <a:t>‹#›</a:t>
            </a:fld>
            <a:endParaRPr lang="en-GB"/>
          </a:p>
        </p:txBody>
      </p:sp>
    </p:spTree>
    <p:extLst>
      <p:ext uri="{BB962C8B-B14F-4D97-AF65-F5344CB8AC3E}">
        <p14:creationId xmlns:p14="http://schemas.microsoft.com/office/powerpoint/2010/main" val="410653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94E961-B5A6-E445-8C61-99799B5F573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925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222250" y="668338"/>
            <a:ext cx="7270750" cy="4090987"/>
          </a:xfrm>
          <a:solidFill>
            <a:srgbClr val="FFFFFF"/>
          </a:solidFill>
          <a:ln/>
        </p:spPr>
      </p:sp>
    </p:spTree>
    <p:extLst>
      <p:ext uri="{BB962C8B-B14F-4D97-AF65-F5344CB8AC3E}">
        <p14:creationId xmlns:p14="http://schemas.microsoft.com/office/powerpoint/2010/main" val="298646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94E961-B5A6-E445-8C61-99799B5F573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46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4891" indent="-301881" eaLnBrk="0" hangingPunct="0">
              <a:defRPr sz="2500">
                <a:solidFill>
                  <a:schemeClr val="tx1"/>
                </a:solidFill>
                <a:latin typeface="Times New Roman" pitchFamily="18" charset="0"/>
              </a:defRPr>
            </a:lvl2pPr>
            <a:lvl3pPr marL="1207526" indent="-241505" eaLnBrk="0" hangingPunct="0">
              <a:defRPr sz="2500">
                <a:solidFill>
                  <a:schemeClr val="tx1"/>
                </a:solidFill>
                <a:latin typeface="Times New Roman" pitchFamily="18" charset="0"/>
              </a:defRPr>
            </a:lvl3pPr>
            <a:lvl4pPr marL="1690536" indent="-241505" eaLnBrk="0" hangingPunct="0">
              <a:defRPr sz="2500">
                <a:solidFill>
                  <a:schemeClr val="tx1"/>
                </a:solidFill>
                <a:latin typeface="Times New Roman" pitchFamily="18" charset="0"/>
              </a:defRPr>
            </a:lvl4pPr>
            <a:lvl5pPr marL="2173546" indent="-241505" eaLnBrk="0" hangingPunct="0">
              <a:defRPr sz="2500">
                <a:solidFill>
                  <a:schemeClr val="tx1"/>
                </a:solidFill>
                <a:latin typeface="Times New Roman" pitchFamily="18" charset="0"/>
              </a:defRPr>
            </a:lvl5pPr>
            <a:lvl6pPr marL="2656555" indent="-241505" eaLnBrk="0" fontAlgn="base" hangingPunct="0">
              <a:spcBef>
                <a:spcPct val="0"/>
              </a:spcBef>
              <a:spcAft>
                <a:spcPct val="0"/>
              </a:spcAft>
              <a:defRPr sz="2500">
                <a:solidFill>
                  <a:schemeClr val="tx1"/>
                </a:solidFill>
                <a:latin typeface="Times New Roman" pitchFamily="18" charset="0"/>
              </a:defRPr>
            </a:lvl6pPr>
            <a:lvl7pPr marL="3139566" indent="-241505" eaLnBrk="0" fontAlgn="base" hangingPunct="0">
              <a:spcBef>
                <a:spcPct val="0"/>
              </a:spcBef>
              <a:spcAft>
                <a:spcPct val="0"/>
              </a:spcAft>
              <a:defRPr sz="2500">
                <a:solidFill>
                  <a:schemeClr val="tx1"/>
                </a:solidFill>
                <a:latin typeface="Times New Roman" pitchFamily="18" charset="0"/>
              </a:defRPr>
            </a:lvl7pPr>
            <a:lvl8pPr marL="3622576" indent="-241505" eaLnBrk="0" fontAlgn="base" hangingPunct="0">
              <a:spcBef>
                <a:spcPct val="0"/>
              </a:spcBef>
              <a:spcAft>
                <a:spcPct val="0"/>
              </a:spcAft>
              <a:defRPr sz="2500">
                <a:solidFill>
                  <a:schemeClr val="tx1"/>
                </a:solidFill>
                <a:latin typeface="Times New Roman" pitchFamily="18" charset="0"/>
              </a:defRPr>
            </a:lvl8pPr>
            <a:lvl9pPr marL="4105586" indent="-241505" eaLnBrk="0" fontAlgn="base" hangingPunct="0">
              <a:spcBef>
                <a:spcPct val="0"/>
              </a:spcBef>
              <a:spcAft>
                <a:spcPct val="0"/>
              </a:spcAft>
              <a:defRPr sz="2500">
                <a:solidFill>
                  <a:schemeClr val="tx1"/>
                </a:solidFill>
                <a:latin typeface="Times New Roman"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9323EA0-00D5-4D29-A584-E3DAB4C334AF}" type="slidenum">
              <a:rPr kumimoji="0" lang="en-GB" altLang="en-US" sz="13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altLang="en-US" sz="13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5109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7612"/>
          </a:xfrm>
        </p:spPr>
      </p:sp>
      <p:sp>
        <p:nvSpPr>
          <p:cNvPr id="3" name="Notes Placeholder 2"/>
          <p:cNvSpPr>
            <a:spLocks noGrp="1"/>
          </p:cNvSpPr>
          <p:nvPr>
            <p:ph type="body" idx="1"/>
          </p:nvPr>
        </p:nvSpPr>
        <p:spPr/>
        <p:txBody>
          <a:bodyPr/>
          <a:lstStyle/>
          <a:p>
            <a:r>
              <a:rPr lang="en-GB" dirty="0"/>
              <a:t>There are 5  simple  steps we can all take to improve our wellbeing </a:t>
            </a:r>
          </a:p>
          <a:p>
            <a:r>
              <a:rPr lang="en-GB" dirty="0"/>
              <a:t> </a:t>
            </a:r>
          </a:p>
          <a:p>
            <a:r>
              <a:rPr lang="en-GB" dirty="0"/>
              <a:t>Connect – connect with the people around you, your family, friends, colleagues and neighbours, its important to spend time developing these relationships</a:t>
            </a:r>
          </a:p>
          <a:p>
            <a:r>
              <a:rPr lang="en-GB" dirty="0"/>
              <a:t> </a:t>
            </a:r>
          </a:p>
          <a:p>
            <a:r>
              <a:rPr lang="en-GB" dirty="0"/>
              <a:t>Be active- this doesn’t mean going to the gym – go for walk, cycle, play football, find an activity that you enjoy and make it part of your life</a:t>
            </a:r>
          </a:p>
          <a:p>
            <a:r>
              <a:rPr lang="en-GB" dirty="0"/>
              <a:t> </a:t>
            </a:r>
          </a:p>
          <a:p>
            <a:r>
              <a:rPr lang="en-GB" dirty="0"/>
              <a:t>Keep learning – learning new skills can boost confidence</a:t>
            </a:r>
          </a:p>
          <a:p>
            <a:r>
              <a:rPr lang="en-GB" dirty="0"/>
              <a:t> </a:t>
            </a:r>
          </a:p>
          <a:p>
            <a:r>
              <a:rPr lang="en-GB" dirty="0"/>
              <a:t>Give to others – even small acts such as  a kind word or a thank you count, larger acts such as volunteering can improve your wellbeing</a:t>
            </a:r>
          </a:p>
          <a:p>
            <a:r>
              <a:rPr lang="en-GB" dirty="0"/>
              <a:t> </a:t>
            </a:r>
          </a:p>
          <a:p>
            <a:r>
              <a:rPr lang="en-GB" dirty="0"/>
              <a:t>Be mindful – be more aware of the present moment, including your feelings and thoughts, your body and the world around you, ‘mindfulness’ can positively change the way you feel about life and how you approach challenges. </a:t>
            </a:r>
          </a:p>
          <a:p>
            <a:r>
              <a:rPr lang="en-GB" dirty="0"/>
              <a:t>But why does wellbeing matter in a professional context? There are many benefits – greater self esteem, optimism, resilience, vitality, self determination, positive relationships with colleagues, better physical and mental health, greater motivation, creativity and more productive  work.</a:t>
            </a:r>
          </a:p>
          <a:p>
            <a:r>
              <a:rPr lang="en-GB" dirty="0"/>
              <a:t> </a:t>
            </a:r>
          </a:p>
          <a:p>
            <a:r>
              <a:rPr lang="en-GB" dirty="0"/>
              <a:t>From an employer’s perspective actively improving  wellbeing, may help to attract a talented and diverse range of students to enter the legal profession, help with staff retention, reduce sick days, increase  productivity and give an edge over competitors. For the wider legal community improving wellbeing will help maintain the professional reputation of lawyers  and advance the administration of justice. </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94E961-B5A6-E445-8C61-99799B5F573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928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94E961-B5A6-E445-8C61-99799B5F573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2088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6" y="274649"/>
            <a:ext cx="10972801" cy="733425"/>
          </a:xfrm>
        </p:spPr>
        <p:txBody>
          <a:bodyPr>
            <a:normAutofit/>
          </a:bodyPr>
          <a:lstStyle>
            <a:lvl1pPr algn="l">
              <a:defRPr sz="4000" b="0">
                <a:solidFill>
                  <a:srgbClr val="00347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11"/>
            <a:ext cx="10972800" cy="3620911"/>
          </a:xfrm>
        </p:spPr>
        <p:txBody>
          <a:bodyPr>
            <a:normAutofit/>
          </a:bodyPr>
          <a:lstStyle>
            <a:lvl1pPr>
              <a:defRPr sz="3000">
                <a:solidFill>
                  <a:srgbClr val="003475"/>
                </a:solidFill>
              </a:defRPr>
            </a:lvl1pPr>
            <a:lvl2pPr>
              <a:defRPr sz="2400">
                <a:solidFill>
                  <a:srgbClr val="003475"/>
                </a:solidFill>
              </a:defRPr>
            </a:lvl2pPr>
            <a:lvl3pPr>
              <a:defRPr sz="2400">
                <a:solidFill>
                  <a:srgbClr val="003475"/>
                </a:solidFill>
              </a:defRPr>
            </a:lvl3pPr>
            <a:lvl4pPr>
              <a:defRPr sz="2400">
                <a:solidFill>
                  <a:srgbClr val="003475"/>
                </a:solidFill>
              </a:defRPr>
            </a:lvl4pPr>
            <a:lvl5pPr>
              <a:defRPr sz="2400">
                <a:solidFill>
                  <a:srgbClr val="0034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p:cNvSpPr/>
          <p:nvPr userDrawn="1"/>
        </p:nvSpPr>
        <p:spPr>
          <a:xfrm>
            <a:off x="0" y="5686789"/>
            <a:ext cx="12192000" cy="1171221"/>
          </a:xfrm>
          <a:prstGeom prst="rect">
            <a:avLst/>
          </a:prstGeom>
          <a:solidFill>
            <a:srgbClr val="00347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475"/>
              </a:solidFill>
              <a:effectLst/>
              <a:uLnTx/>
              <a:uFillTx/>
              <a:latin typeface="Calibri"/>
              <a:ea typeface="+mn-ea"/>
              <a:cs typeface="+mn-cs"/>
            </a:endParaRPr>
          </a:p>
        </p:txBody>
      </p:sp>
      <p:pic>
        <p:nvPicPr>
          <p:cNvPr id="8" name="Picture 7"/>
          <p:cNvPicPr>
            <a:picLocks noChangeAspect="1"/>
          </p:cNvPicPr>
          <p:nvPr userDrawn="1"/>
        </p:nvPicPr>
        <p:blipFill>
          <a:blip r:embed="rId2"/>
          <a:stretch>
            <a:fillRect/>
          </a:stretch>
        </p:blipFill>
        <p:spPr>
          <a:xfrm>
            <a:off x="9708022" y="5923837"/>
            <a:ext cx="2064429" cy="626571"/>
          </a:xfrm>
          <a:prstGeom prst="rect">
            <a:avLst/>
          </a:prstGeom>
        </p:spPr>
      </p:pic>
    </p:spTree>
    <p:extLst>
      <p:ext uri="{BB962C8B-B14F-4D97-AF65-F5344CB8AC3E}">
        <p14:creationId xmlns:p14="http://schemas.microsoft.com/office/powerpoint/2010/main" val="111003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23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16AE4-B972-433E-B3B6-15B71EAF3FD6}" type="datetimeFigureOut">
              <a:rPr lang="en-GB" smtClean="0"/>
              <a:t>19/03/2019</a:t>
            </a:fld>
            <a:endParaRPr lang="en-GB" dirty="0"/>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DE611-544A-4476-A7CE-79AB35B62CE8}" type="slidenum">
              <a:rPr lang="en-GB" smtClean="0"/>
              <a:t>‹#›</a:t>
            </a:fld>
            <a:endParaRPr lang="en-GB" dirty="0"/>
          </a:p>
        </p:txBody>
      </p:sp>
    </p:spTree>
    <p:extLst>
      <p:ext uri="{BB962C8B-B14F-4D97-AF65-F5344CB8AC3E}">
        <p14:creationId xmlns:p14="http://schemas.microsoft.com/office/powerpoint/2010/main" val="2590464888"/>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lawcare.org.uk/"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72511"/>
            <a:ext cx="12192000" cy="7630511"/>
          </a:xfrm>
          <a:prstGeom prst="rect">
            <a:avLst/>
          </a:prstGeom>
          <a:solidFill>
            <a:schemeClr val="accent1"/>
          </a:solidFill>
        </p:spPr>
      </p:pic>
      <p:sp>
        <p:nvSpPr>
          <p:cNvPr id="3" name="Content Placeholder 2"/>
          <p:cNvSpPr>
            <a:spLocks noGrp="1"/>
          </p:cNvSpPr>
          <p:nvPr>
            <p:ph idx="1"/>
          </p:nvPr>
        </p:nvSpPr>
        <p:spPr>
          <a:xfrm>
            <a:off x="839514" y="725225"/>
            <a:ext cx="8229600" cy="4495897"/>
          </a:xfrm>
        </p:spPr>
        <p:txBody>
          <a:bodyPr/>
          <a:lstStyle/>
          <a:p>
            <a:pPr marL="0" indent="0">
              <a:buNone/>
            </a:pPr>
            <a:r>
              <a:rPr lang="en-GB" sz="4000" b="1" dirty="0">
                <a:solidFill>
                  <a:schemeClr val="bg1"/>
                </a:solidFill>
              </a:rPr>
              <a:t>Why mental health matters</a:t>
            </a:r>
            <a:endParaRPr lang="en-GB" dirty="0">
              <a:solidFill>
                <a:schemeClr val="bg1"/>
              </a:solidFill>
            </a:endParaRPr>
          </a:p>
        </p:txBody>
      </p:sp>
      <p:sp>
        <p:nvSpPr>
          <p:cNvPr id="4" name="Rectangle 3"/>
          <p:cNvSpPr/>
          <p:nvPr/>
        </p:nvSpPr>
        <p:spPr>
          <a:xfrm>
            <a:off x="0" y="5686789"/>
            <a:ext cx="12192000" cy="1171221"/>
          </a:xfrm>
          <a:prstGeom prst="rect">
            <a:avLst/>
          </a:prstGeom>
          <a:solidFill>
            <a:srgbClr val="00347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475"/>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9708022" y="5923837"/>
            <a:ext cx="2064429" cy="626571"/>
          </a:xfrm>
          <a:prstGeom prst="rect">
            <a:avLst/>
          </a:prstGeom>
        </p:spPr>
      </p:pic>
    </p:spTree>
    <p:extLst>
      <p:ext uri="{BB962C8B-B14F-4D97-AF65-F5344CB8AC3E}">
        <p14:creationId xmlns:p14="http://schemas.microsoft.com/office/powerpoint/2010/main" val="1720232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LAWCARESBS\RedirectedFolders\Ann\My Documents\Elephant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2600"/>
            <a:ext cx="12192000" cy="93191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686789"/>
            <a:ext cx="12192000" cy="1171221"/>
          </a:xfrm>
          <a:prstGeom prst="rect">
            <a:avLst/>
          </a:prstGeom>
          <a:solidFill>
            <a:srgbClr val="00347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475"/>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9708022" y="5923837"/>
            <a:ext cx="2064429" cy="626571"/>
          </a:xfrm>
          <a:prstGeom prst="rect">
            <a:avLst/>
          </a:prstGeom>
        </p:spPr>
      </p:pic>
    </p:spTree>
    <p:extLst>
      <p:ext uri="{BB962C8B-B14F-4D97-AF65-F5344CB8AC3E}">
        <p14:creationId xmlns:p14="http://schemas.microsoft.com/office/powerpoint/2010/main" val="412385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b="1" dirty="0"/>
              <a:t>Stress Demands </a:t>
            </a:r>
          </a:p>
        </p:txBody>
      </p:sp>
      <p:sp>
        <p:nvSpPr>
          <p:cNvPr id="14339" name="Content Placeholder 2"/>
          <p:cNvSpPr>
            <a:spLocks noGrp="1"/>
          </p:cNvSpPr>
          <p:nvPr>
            <p:ph idx="1"/>
          </p:nvPr>
        </p:nvSpPr>
        <p:spPr/>
        <p:txBody>
          <a:bodyPr>
            <a:normAutofit/>
          </a:bodyPr>
          <a:lstStyle/>
          <a:p>
            <a:r>
              <a:rPr lang="en-GB" altLang="en-US" sz="2800" dirty="0"/>
              <a:t>Stress is a balancing act between the demands or pressures that we experience and our resources and abilities to cope</a:t>
            </a:r>
          </a:p>
          <a:p>
            <a:r>
              <a:rPr lang="en-GB" altLang="en-US" sz="2800" dirty="0"/>
              <a:t>Demands – external events, internal thoughts,  physical problems and relationships</a:t>
            </a:r>
          </a:p>
          <a:p>
            <a:r>
              <a:rPr lang="en-GB" altLang="en-US" sz="2800" dirty="0"/>
              <a:t>Resources – internal – the way we see life, our perceptions, the skills we have and the support we get from work and home</a:t>
            </a:r>
          </a:p>
        </p:txBody>
      </p:sp>
      <p:sp>
        <p:nvSpPr>
          <p:cNvPr id="4" name="Slide Number Placeholder 3"/>
          <p:cNvSpPr>
            <a:spLocks noGrp="1"/>
          </p:cNvSpPr>
          <p:nvPr>
            <p:ph type="sldNum" sz="quarter" idx="4294967295"/>
          </p:nvPr>
        </p:nvSpPr>
        <p:spPr>
          <a:xfrm>
            <a:off x="10106036" y="6356361"/>
            <a:ext cx="56197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B9229F-EA06-4670-B0D0-07757DB85316}" type="slidenum">
              <a:rPr kumimoji="0" lang="en-US" altLang="en-US" sz="1600" b="0" i="0" u="none" strike="noStrike" kern="1200" cap="none" spc="0" normalizeH="0" baseline="0" noProof="0">
                <a:ln>
                  <a:noFill/>
                </a:ln>
                <a:solidFill>
                  <a:srgbClr val="00339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srgbClr val="003399"/>
              </a:solidFill>
              <a:effectLst/>
              <a:uLnTx/>
              <a:uFillTx/>
              <a:latin typeface="Calibri"/>
              <a:ea typeface="+mn-ea"/>
              <a:cs typeface="+mn-cs"/>
            </a:endParaRPr>
          </a:p>
        </p:txBody>
      </p:sp>
    </p:spTree>
    <p:extLst>
      <p:ext uri="{BB962C8B-B14F-4D97-AF65-F5344CB8AC3E}">
        <p14:creationId xmlns:p14="http://schemas.microsoft.com/office/powerpoint/2010/main" val="1947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333375"/>
            <a:ext cx="8229600" cy="863600"/>
          </a:xfrm>
        </p:spPr>
        <p:txBody>
          <a:bodyPr/>
          <a:lstStyle/>
          <a:p>
            <a:pPr eaLnBrk="1" hangingPunct="1"/>
            <a:r>
              <a:rPr lang="en-GB" altLang="en-US"/>
              <a:t>Stress v. Pressure</a:t>
            </a:r>
          </a:p>
        </p:txBody>
      </p:sp>
      <p:sp>
        <p:nvSpPr>
          <p:cNvPr id="15363" name="Content Placeholder 2"/>
          <p:cNvSpPr>
            <a:spLocks noGrp="1"/>
          </p:cNvSpPr>
          <p:nvPr>
            <p:ph idx="1"/>
          </p:nvPr>
        </p:nvSpPr>
        <p:spPr>
          <a:xfrm>
            <a:off x="1981200" y="1600200"/>
            <a:ext cx="8229600" cy="4349750"/>
          </a:xfrm>
        </p:spPr>
        <p:txBody>
          <a:bodyPr/>
          <a:lstStyle/>
          <a:p>
            <a:pPr>
              <a:spcAft>
                <a:spcPts val="1200"/>
              </a:spcAft>
            </a:pPr>
            <a:r>
              <a:rPr lang="en-GB" altLang="en-US" sz="2800"/>
              <a:t>A bit of pressure is good for us</a:t>
            </a:r>
          </a:p>
          <a:p>
            <a:pPr>
              <a:spcAft>
                <a:spcPts val="1200"/>
              </a:spcAft>
            </a:pPr>
            <a:r>
              <a:rPr lang="en-GB" altLang="en-US" sz="2800"/>
              <a:t>No pressure = no motivation = no action= no reward</a:t>
            </a:r>
          </a:p>
          <a:p>
            <a:pPr>
              <a:spcAft>
                <a:spcPts val="1200"/>
              </a:spcAft>
            </a:pPr>
            <a:r>
              <a:rPr lang="en-GB" altLang="en-US" sz="2800"/>
              <a:t>Peak performance is achieved when optimum level of pressure enables us to work at our best - different for everyone</a:t>
            </a:r>
          </a:p>
        </p:txBody>
      </p:sp>
      <p:sp>
        <p:nvSpPr>
          <p:cNvPr id="15364"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6B020C5-9794-44FE-A157-FE01060845EF}"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12</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4419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10" y="520262"/>
            <a:ext cx="8229601" cy="1418898"/>
          </a:xfrm>
        </p:spPr>
        <p:txBody>
          <a:bodyPr>
            <a:normAutofit/>
          </a:bodyPr>
          <a:lstStyle/>
          <a:p>
            <a:r>
              <a:rPr lang="en-GB" b="1" dirty="0"/>
              <a:t>What organisations can do </a:t>
            </a:r>
            <a:br>
              <a:rPr lang="en-GB" b="1" dirty="0"/>
            </a:br>
            <a:endParaRPr lang="en-GB" b="1" dirty="0"/>
          </a:p>
        </p:txBody>
      </p:sp>
      <p:sp>
        <p:nvSpPr>
          <p:cNvPr id="3" name="Content Placeholder 2"/>
          <p:cNvSpPr>
            <a:spLocks noGrp="1"/>
          </p:cNvSpPr>
          <p:nvPr>
            <p:ph idx="1"/>
          </p:nvPr>
        </p:nvSpPr>
        <p:spPr/>
        <p:txBody>
          <a:bodyPr>
            <a:noAutofit/>
          </a:bodyPr>
          <a:lstStyle/>
          <a:p>
            <a:r>
              <a:rPr lang="en-GB" sz="3200" dirty="0"/>
              <a:t>Wellbeing is a leadership duty </a:t>
            </a:r>
          </a:p>
          <a:p>
            <a:r>
              <a:rPr lang="en-GB" sz="3200" dirty="0"/>
              <a:t>Create an environment where people can perform at their best </a:t>
            </a:r>
          </a:p>
          <a:p>
            <a:r>
              <a:rPr lang="en-GB" sz="3200" dirty="0"/>
              <a:t>Embed positive approaches </a:t>
            </a:r>
          </a:p>
          <a:p>
            <a:r>
              <a:rPr lang="en-GB" sz="3200" dirty="0">
                <a:solidFill>
                  <a:srgbClr val="002060"/>
                </a:solidFill>
              </a:rPr>
              <a:t>Build wellbeing into strategy</a:t>
            </a:r>
          </a:p>
          <a:p>
            <a:r>
              <a:rPr lang="en-GB" sz="3200" dirty="0">
                <a:solidFill>
                  <a:srgbClr val="002060"/>
                </a:solidFill>
              </a:rPr>
              <a:t>Promote culture of acceptance</a:t>
            </a:r>
          </a:p>
          <a:p>
            <a:endParaRPr lang="en-GB" sz="3200" dirty="0"/>
          </a:p>
          <a:p>
            <a:pPr marL="0" indent="0">
              <a:buNone/>
            </a:pPr>
            <a:r>
              <a:rPr lang="en-GB" sz="3200" dirty="0"/>
              <a: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3266" y="3184633"/>
            <a:ext cx="2317534" cy="2317534"/>
          </a:xfrm>
          <a:prstGeom prst="rect">
            <a:avLst/>
          </a:prstGeom>
        </p:spPr>
      </p:pic>
    </p:spTree>
    <p:extLst>
      <p:ext uri="{BB962C8B-B14F-4D97-AF65-F5344CB8AC3E}">
        <p14:creationId xmlns:p14="http://schemas.microsoft.com/office/powerpoint/2010/main" val="371063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Self-Care Alarm Bells</a:t>
            </a:r>
          </a:p>
        </p:txBody>
      </p:sp>
      <p:sp>
        <p:nvSpPr>
          <p:cNvPr id="3" name="Content Placeholder 2"/>
          <p:cNvSpPr>
            <a:spLocks noGrp="1"/>
          </p:cNvSpPr>
          <p:nvPr>
            <p:ph idx="1"/>
          </p:nvPr>
        </p:nvSpPr>
        <p:spPr/>
        <p:txBody>
          <a:bodyPr>
            <a:normAutofit lnSpcReduction="10000"/>
          </a:bodyPr>
          <a:lstStyle/>
          <a:p>
            <a:r>
              <a:rPr lang="en-GB" dirty="0"/>
              <a:t>Inability to switch off</a:t>
            </a:r>
          </a:p>
          <a:p>
            <a:r>
              <a:rPr lang="en-GB" dirty="0"/>
              <a:t>Feeling completely overwhelmed</a:t>
            </a:r>
          </a:p>
          <a:p>
            <a:r>
              <a:rPr lang="en-GB" dirty="0"/>
              <a:t>Being prickly (more than usual)</a:t>
            </a:r>
          </a:p>
          <a:p>
            <a:r>
              <a:rPr lang="en-GB" dirty="0"/>
              <a:t>Aches, pains, bumps &amp; lumps</a:t>
            </a:r>
          </a:p>
          <a:p>
            <a:r>
              <a:rPr lang="en-GB" dirty="0"/>
              <a:t>Cancelling Plans</a:t>
            </a:r>
          </a:p>
          <a:p>
            <a:r>
              <a:rPr lang="en-GB" dirty="0"/>
              <a:t>Loneliness</a:t>
            </a:r>
          </a:p>
          <a:p>
            <a:r>
              <a:rPr lang="en-GB" dirty="0"/>
              <a:t>Irrational behaviour</a:t>
            </a:r>
          </a:p>
        </p:txBody>
      </p:sp>
    </p:spTree>
    <p:extLst>
      <p:ext uri="{BB962C8B-B14F-4D97-AF65-F5344CB8AC3E}">
        <p14:creationId xmlns:p14="http://schemas.microsoft.com/office/powerpoint/2010/main" val="350278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333375"/>
            <a:ext cx="8229600" cy="863600"/>
          </a:xfrm>
        </p:spPr>
        <p:txBody>
          <a:bodyPr/>
          <a:lstStyle/>
          <a:p>
            <a:pPr eaLnBrk="1" hangingPunct="1"/>
            <a:r>
              <a:rPr lang="en-GB" altLang="en-US"/>
              <a:t>Stress Indicators</a:t>
            </a:r>
          </a:p>
        </p:txBody>
      </p:sp>
      <p:sp>
        <p:nvSpPr>
          <p:cNvPr id="16387" name="Content Placeholder 2"/>
          <p:cNvSpPr>
            <a:spLocks noGrp="1"/>
          </p:cNvSpPr>
          <p:nvPr>
            <p:ph idx="1"/>
          </p:nvPr>
        </p:nvSpPr>
        <p:spPr>
          <a:xfrm>
            <a:off x="1981200" y="1196975"/>
            <a:ext cx="8229600" cy="4537075"/>
          </a:xfrm>
        </p:spPr>
        <p:txBody>
          <a:bodyPr/>
          <a:lstStyle/>
          <a:p>
            <a:pPr marL="0" indent="0">
              <a:lnSpc>
                <a:spcPct val="150000"/>
              </a:lnSpc>
              <a:buNone/>
              <a:defRPr/>
            </a:pPr>
            <a:r>
              <a:rPr lang="en-GB" altLang="en-US" sz="2800" dirty="0">
                <a:solidFill>
                  <a:srgbClr val="FF0000"/>
                </a:solidFill>
              </a:rPr>
              <a:t>Emotional</a:t>
            </a:r>
          </a:p>
          <a:p>
            <a:pPr eaLnBrk="1" hangingPunct="1">
              <a:lnSpc>
                <a:spcPct val="150000"/>
              </a:lnSpc>
              <a:defRPr/>
            </a:pPr>
            <a:r>
              <a:rPr lang="en-GB" altLang="en-US" sz="2800" dirty="0"/>
              <a:t>Wanting to cry/Feeling Frozen</a:t>
            </a:r>
          </a:p>
          <a:p>
            <a:pPr eaLnBrk="1" hangingPunct="1">
              <a:lnSpc>
                <a:spcPct val="150000"/>
              </a:lnSpc>
              <a:defRPr/>
            </a:pPr>
            <a:r>
              <a:rPr lang="en-GB" altLang="en-US" sz="2800" dirty="0"/>
              <a:t>Feeling can’t cope</a:t>
            </a:r>
          </a:p>
          <a:p>
            <a:pPr eaLnBrk="1" hangingPunct="1">
              <a:lnSpc>
                <a:spcPct val="150000"/>
              </a:lnSpc>
              <a:defRPr/>
            </a:pPr>
            <a:r>
              <a:rPr lang="en-GB" altLang="en-US" sz="2800" dirty="0"/>
              <a:t>Irritability</a:t>
            </a:r>
          </a:p>
          <a:p>
            <a:pPr eaLnBrk="1" hangingPunct="1">
              <a:lnSpc>
                <a:spcPct val="150000"/>
              </a:lnSpc>
              <a:defRPr/>
            </a:pPr>
            <a:r>
              <a:rPr lang="en-GB" altLang="en-US" sz="2800" dirty="0"/>
              <a:t>Loss of motivation</a:t>
            </a:r>
          </a:p>
          <a:p>
            <a:pPr eaLnBrk="1" hangingPunct="1">
              <a:lnSpc>
                <a:spcPct val="150000"/>
              </a:lnSpc>
              <a:defRPr/>
            </a:pPr>
            <a:r>
              <a:rPr lang="en-GB" altLang="en-US" sz="2800" dirty="0"/>
              <a:t>Low self-esteem</a:t>
            </a:r>
          </a:p>
          <a:p>
            <a:pPr eaLnBrk="1" hangingPunct="1">
              <a:defRPr/>
            </a:pPr>
            <a:endParaRPr lang="en-GB" altLang="en-US" dirty="0"/>
          </a:p>
        </p:txBody>
      </p:sp>
      <p:sp>
        <p:nvSpPr>
          <p:cNvPr id="19460"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6CB8C04-5159-4BE9-BD29-20B8721E4A4B}"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195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333375"/>
            <a:ext cx="8229600" cy="863600"/>
          </a:xfrm>
        </p:spPr>
        <p:txBody>
          <a:bodyPr/>
          <a:lstStyle/>
          <a:p>
            <a:pPr eaLnBrk="1" hangingPunct="1"/>
            <a:r>
              <a:rPr lang="en-GB" altLang="en-US"/>
              <a:t>Stress Indicators</a:t>
            </a:r>
          </a:p>
        </p:txBody>
      </p:sp>
      <p:sp>
        <p:nvSpPr>
          <p:cNvPr id="17411" name="Content Placeholder 2"/>
          <p:cNvSpPr>
            <a:spLocks noGrp="1"/>
          </p:cNvSpPr>
          <p:nvPr>
            <p:ph idx="1"/>
          </p:nvPr>
        </p:nvSpPr>
        <p:spPr>
          <a:xfrm>
            <a:off x="1981200" y="1212861"/>
            <a:ext cx="8229600" cy="4537075"/>
          </a:xfrm>
        </p:spPr>
        <p:txBody>
          <a:bodyPr/>
          <a:lstStyle/>
          <a:p>
            <a:pPr marL="0" indent="0">
              <a:lnSpc>
                <a:spcPct val="150000"/>
              </a:lnSpc>
              <a:buNone/>
              <a:defRPr/>
            </a:pPr>
            <a:r>
              <a:rPr lang="en-GB" altLang="en-US" sz="2800" dirty="0">
                <a:solidFill>
                  <a:srgbClr val="FF0000"/>
                </a:solidFill>
              </a:rPr>
              <a:t>Mental</a:t>
            </a:r>
          </a:p>
          <a:p>
            <a:pPr eaLnBrk="1" hangingPunct="1">
              <a:lnSpc>
                <a:spcPct val="150000"/>
              </a:lnSpc>
              <a:defRPr/>
            </a:pPr>
            <a:r>
              <a:rPr lang="en-GB" altLang="en-US" sz="2800" dirty="0"/>
              <a:t>Muddled thinking</a:t>
            </a:r>
          </a:p>
          <a:p>
            <a:pPr eaLnBrk="1" hangingPunct="1">
              <a:lnSpc>
                <a:spcPct val="150000"/>
              </a:lnSpc>
              <a:defRPr/>
            </a:pPr>
            <a:r>
              <a:rPr lang="en-GB" altLang="en-US" sz="2800" dirty="0"/>
              <a:t>Mind racing or going blank</a:t>
            </a:r>
          </a:p>
          <a:p>
            <a:pPr eaLnBrk="1" hangingPunct="1">
              <a:lnSpc>
                <a:spcPct val="150000"/>
              </a:lnSpc>
              <a:defRPr/>
            </a:pPr>
            <a:r>
              <a:rPr lang="en-GB" altLang="en-US" sz="2800" dirty="0"/>
              <a:t>Poor memory</a:t>
            </a:r>
          </a:p>
          <a:p>
            <a:pPr eaLnBrk="1" hangingPunct="1">
              <a:lnSpc>
                <a:spcPct val="150000"/>
              </a:lnSpc>
              <a:defRPr/>
            </a:pPr>
            <a:r>
              <a:rPr lang="en-GB" altLang="en-US" sz="2800" dirty="0"/>
              <a:t>Confusion</a:t>
            </a:r>
          </a:p>
          <a:p>
            <a:pPr eaLnBrk="1" hangingPunct="1">
              <a:lnSpc>
                <a:spcPct val="150000"/>
              </a:lnSpc>
              <a:defRPr/>
            </a:pPr>
            <a:r>
              <a:rPr lang="en-GB" altLang="en-US" sz="2800" dirty="0"/>
              <a:t>Inability to plan, concentrate, control</a:t>
            </a:r>
          </a:p>
        </p:txBody>
      </p:sp>
      <p:sp>
        <p:nvSpPr>
          <p:cNvPr id="20484"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3BD24D3-3263-45A6-A8A2-12B3724EC73B}"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16</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1664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333375"/>
            <a:ext cx="8229600" cy="863600"/>
          </a:xfrm>
        </p:spPr>
        <p:txBody>
          <a:bodyPr/>
          <a:lstStyle/>
          <a:p>
            <a:pPr eaLnBrk="1" hangingPunct="1"/>
            <a:r>
              <a:rPr lang="en-GB" altLang="en-US"/>
              <a:t>Stress Indicators</a:t>
            </a:r>
          </a:p>
        </p:txBody>
      </p:sp>
      <p:sp>
        <p:nvSpPr>
          <p:cNvPr id="18435" name="Content Placeholder 2"/>
          <p:cNvSpPr>
            <a:spLocks noGrp="1"/>
          </p:cNvSpPr>
          <p:nvPr>
            <p:ph idx="1"/>
          </p:nvPr>
        </p:nvSpPr>
        <p:spPr>
          <a:xfrm>
            <a:off x="1981200" y="1196975"/>
            <a:ext cx="8229600" cy="4537075"/>
          </a:xfrm>
        </p:spPr>
        <p:txBody>
          <a:bodyPr/>
          <a:lstStyle/>
          <a:p>
            <a:pPr marL="0" indent="0">
              <a:lnSpc>
                <a:spcPct val="150000"/>
              </a:lnSpc>
              <a:buNone/>
              <a:defRPr/>
            </a:pPr>
            <a:r>
              <a:rPr lang="en-GB" altLang="en-US" sz="2800" dirty="0">
                <a:solidFill>
                  <a:srgbClr val="FF0000"/>
                </a:solidFill>
              </a:rPr>
              <a:t>Physical</a:t>
            </a:r>
          </a:p>
          <a:p>
            <a:pPr eaLnBrk="1" hangingPunct="1">
              <a:lnSpc>
                <a:spcPct val="150000"/>
              </a:lnSpc>
              <a:defRPr/>
            </a:pPr>
            <a:r>
              <a:rPr lang="en-GB" altLang="en-US" sz="2800" dirty="0"/>
              <a:t>Increase in aches and pains</a:t>
            </a:r>
          </a:p>
          <a:p>
            <a:pPr eaLnBrk="1" hangingPunct="1">
              <a:lnSpc>
                <a:spcPct val="150000"/>
              </a:lnSpc>
              <a:defRPr/>
            </a:pPr>
            <a:r>
              <a:rPr lang="en-GB" altLang="en-US" sz="2800" dirty="0"/>
              <a:t>HBP/Breathlessness</a:t>
            </a:r>
          </a:p>
          <a:p>
            <a:pPr eaLnBrk="1" hangingPunct="1">
              <a:lnSpc>
                <a:spcPct val="150000"/>
              </a:lnSpc>
              <a:defRPr/>
            </a:pPr>
            <a:r>
              <a:rPr lang="en-GB" altLang="en-US" sz="2800" dirty="0"/>
              <a:t>Loss/Gain weight – Digestive Problems</a:t>
            </a:r>
          </a:p>
          <a:p>
            <a:pPr eaLnBrk="1" hangingPunct="1">
              <a:lnSpc>
                <a:spcPct val="150000"/>
              </a:lnSpc>
              <a:defRPr/>
            </a:pPr>
            <a:r>
              <a:rPr lang="en-GB" altLang="en-US" sz="2800" dirty="0"/>
              <a:t>Frequent headache</a:t>
            </a:r>
          </a:p>
          <a:p>
            <a:pPr eaLnBrk="1" hangingPunct="1">
              <a:lnSpc>
                <a:spcPct val="150000"/>
              </a:lnSpc>
              <a:defRPr/>
            </a:pPr>
            <a:r>
              <a:rPr lang="en-GB" altLang="en-US" sz="2800" dirty="0"/>
              <a:t>Fatigue</a:t>
            </a:r>
          </a:p>
        </p:txBody>
      </p:sp>
      <p:sp>
        <p:nvSpPr>
          <p:cNvPr id="21508"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7F2EAF05-3246-4799-B614-FB89C110603C}"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17</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7138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7967663" y="1484324"/>
            <a:ext cx="2278062" cy="2592387"/>
          </a:xfrm>
        </p:spPr>
        <p:txBody>
          <a:bodyPr/>
          <a:lstStyle/>
          <a:p>
            <a:pPr eaLnBrk="1" hangingPunct="1"/>
            <a:r>
              <a:rPr lang="en-GB" altLang="en-US" b="1" dirty="0"/>
              <a:t>The Effects of Stress</a:t>
            </a:r>
          </a:p>
        </p:txBody>
      </p:sp>
      <p:sp>
        <p:nvSpPr>
          <p:cNvPr id="6147" name="Slide Number Placeholder 3"/>
          <p:cNvSpPr>
            <a:spLocks noGrp="1"/>
          </p:cNvSpPr>
          <p:nvPr>
            <p:ph type="sldNum" sz="quarter" idx="4294967295"/>
          </p:nvPr>
        </p:nvSpPr>
        <p:spPr bwMode="auto">
          <a:xfrm>
            <a:off x="101060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D8BFB0F5-C641-41A8-A83A-D32BDC97D0C5}" type="slidenum">
              <a:rPr kumimoji="0" lang="en-US" altLang="en-US" sz="1400" b="0" i="0" u="none" strike="noStrike" kern="1200" cap="none" spc="0" normalizeH="0" baseline="0" noProof="0">
                <a:ln>
                  <a:noFill/>
                </a:ln>
                <a:solidFill>
                  <a:srgbClr val="003399"/>
                </a:solidFill>
                <a:effectLst/>
                <a:uLnTx/>
                <a:uFillTx/>
                <a:latin typeface="Times New Roman"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18</a:t>
            </a:fld>
            <a:endParaRPr kumimoji="0" lang="en-US" altLang="en-US" sz="1400" b="0" i="0" u="none" strike="noStrike" kern="1200" cap="none" spc="0" normalizeH="0" baseline="0" noProof="0">
              <a:ln>
                <a:noFill/>
              </a:ln>
              <a:solidFill>
                <a:srgbClr val="003399"/>
              </a:solidFill>
              <a:effectLst/>
              <a:uLnTx/>
              <a:uFillTx/>
              <a:latin typeface="Times New Roman" charset="0"/>
              <a:ea typeface="+mn-ea"/>
              <a:cs typeface="+mn-cs"/>
            </a:endParaRPr>
          </a:p>
        </p:txBody>
      </p:sp>
      <p:pic>
        <p:nvPicPr>
          <p:cNvPr id="6148" name="Picture 6" descr="http://figures.boundless.com/20934/full/stres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287486"/>
            <a:ext cx="5221288"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617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333375"/>
            <a:ext cx="8229600" cy="863600"/>
          </a:xfrm>
        </p:spPr>
        <p:txBody>
          <a:bodyPr/>
          <a:lstStyle/>
          <a:p>
            <a:pPr eaLnBrk="1" hangingPunct="1"/>
            <a:r>
              <a:rPr lang="en-GB" altLang="en-US"/>
              <a:t>Classic Stress Symptoms</a:t>
            </a:r>
          </a:p>
        </p:txBody>
      </p:sp>
      <p:sp>
        <p:nvSpPr>
          <p:cNvPr id="23555" name="Content Placeholder 2"/>
          <p:cNvSpPr>
            <a:spLocks noGrp="1"/>
          </p:cNvSpPr>
          <p:nvPr>
            <p:ph idx="1"/>
          </p:nvPr>
        </p:nvSpPr>
        <p:spPr>
          <a:xfrm>
            <a:off x="1981200" y="1600200"/>
            <a:ext cx="8229600" cy="4349750"/>
          </a:xfrm>
        </p:spPr>
        <p:txBody>
          <a:bodyPr/>
          <a:lstStyle/>
          <a:p>
            <a:pPr eaLnBrk="1" hangingPunct="1"/>
            <a:r>
              <a:rPr lang="en-GB" altLang="en-US" sz="2800"/>
              <a:t>Changes in behaviour</a:t>
            </a:r>
          </a:p>
          <a:p>
            <a:pPr eaLnBrk="1" hangingPunct="1"/>
            <a:r>
              <a:rPr lang="en-GB" altLang="en-US" sz="2800"/>
              <a:t>Getting less work done</a:t>
            </a:r>
          </a:p>
          <a:p>
            <a:pPr eaLnBrk="1" hangingPunct="1"/>
            <a:r>
              <a:rPr lang="en-GB" altLang="en-US" sz="2800"/>
              <a:t>Deterioration in relationships</a:t>
            </a:r>
          </a:p>
          <a:p>
            <a:pPr eaLnBrk="1" hangingPunct="1"/>
            <a:r>
              <a:rPr lang="en-GB" altLang="en-US" sz="2800"/>
              <a:t>Accident prone</a:t>
            </a:r>
          </a:p>
          <a:p>
            <a:pPr eaLnBrk="1" hangingPunct="1"/>
            <a:r>
              <a:rPr lang="en-GB" altLang="en-US" sz="2800"/>
              <a:t>Change in sleep patterns</a:t>
            </a:r>
          </a:p>
          <a:p>
            <a:pPr eaLnBrk="1" hangingPunct="1"/>
            <a:r>
              <a:rPr lang="en-GB" altLang="en-US" sz="2800"/>
              <a:t>Increase in smoking, drinking, eating etc.</a:t>
            </a:r>
          </a:p>
        </p:txBody>
      </p:sp>
      <p:sp>
        <p:nvSpPr>
          <p:cNvPr id="23556"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320DC72C-A883-4A7B-8687-636FC1881CD8}"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9928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b="1" dirty="0"/>
              <a:t>What is mental health?</a:t>
            </a:r>
          </a:p>
        </p:txBody>
      </p:sp>
      <p:sp>
        <p:nvSpPr>
          <p:cNvPr id="3075" name="Content Placeholder 2"/>
          <p:cNvSpPr>
            <a:spLocks noGrp="1"/>
          </p:cNvSpPr>
          <p:nvPr>
            <p:ph idx="1"/>
          </p:nvPr>
        </p:nvSpPr>
        <p:spPr>
          <a:xfrm>
            <a:off x="1981200" y="1339713"/>
            <a:ext cx="8229600" cy="3881409"/>
          </a:xfrm>
        </p:spPr>
        <p:txBody>
          <a:bodyPr rtlCol="0">
            <a:normAutofit/>
          </a:bodyPr>
          <a:lstStyle/>
          <a:p>
            <a:pPr marL="0" indent="0">
              <a:buNone/>
              <a:defRPr/>
            </a:pPr>
            <a:r>
              <a:rPr lang="en-US" altLang="en-US" dirty="0"/>
              <a:t>WHO defines mental health as:</a:t>
            </a:r>
          </a:p>
          <a:p>
            <a:pPr marL="0" indent="0">
              <a:buNone/>
              <a:defRPr/>
            </a:pPr>
            <a:r>
              <a:rPr lang="en-US" altLang="en-US" dirty="0"/>
              <a:t>‘a state of wellbeing in which every individual realises his or her own potential, can cope with the normal stresses of life, can work productively and fruitfully and can make a contribution to his or her community’ </a:t>
            </a:r>
          </a:p>
          <a:p>
            <a:pPr>
              <a:defRPr/>
            </a:pPr>
            <a:endParaRPr lang="en-US" altLang="en-US" dirty="0"/>
          </a:p>
        </p:txBody>
      </p:sp>
      <p:sp>
        <p:nvSpPr>
          <p:cNvPr id="11268" name="Slide Number Placeholder 3"/>
          <p:cNvSpPr>
            <a:spLocks noGrp="1"/>
          </p:cNvSpPr>
          <p:nvPr>
            <p:ph type="sldNum" sz="quarter" idx="4294967295"/>
          </p:nvPr>
        </p:nvSpPr>
        <p:spPr bwMode="auto">
          <a:xfrm>
            <a:off x="10210800" y="6400800"/>
            <a:ext cx="457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BB418982-C1C3-4A32-A8AE-9DF47BCF1F30}"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a:t>
            </a:fld>
            <a:endParaRPr kumimoji="0" lang="en-US" altLang="en-US" sz="1400" b="0" i="0" u="none" strike="noStrike" kern="1200" cap="none" spc="0" normalizeH="0" baseline="0" noProof="0" dirty="0">
              <a:ln>
                <a:noFill/>
              </a:ln>
              <a:solidFill>
                <a:srgbClr val="003399"/>
              </a:solidFill>
              <a:effectLst/>
              <a:uLnTx/>
              <a:uFillTx/>
              <a:latin typeface="Times New Roman" pitchFamily="18"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0024" y="3921792"/>
            <a:ext cx="1734207" cy="173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728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Self-Care</a:t>
            </a:r>
          </a:p>
        </p:txBody>
      </p:sp>
      <p:sp>
        <p:nvSpPr>
          <p:cNvPr id="3" name="Content Placeholder 2"/>
          <p:cNvSpPr>
            <a:spLocks noGrp="1"/>
          </p:cNvSpPr>
          <p:nvPr>
            <p:ph idx="1"/>
          </p:nvPr>
        </p:nvSpPr>
        <p:spPr/>
        <p:txBody>
          <a:bodyPr/>
          <a:lstStyle/>
          <a:p>
            <a:r>
              <a:rPr lang="en-GB" dirty="0"/>
              <a:t>Caring for myself is NOT self-indulgence, it is self-preservation.</a:t>
            </a:r>
          </a:p>
          <a:p>
            <a:endParaRPr lang="en-GB" dirty="0"/>
          </a:p>
          <a:p>
            <a:r>
              <a:rPr lang="en-GB" i="1" dirty="0"/>
              <a:t>To love oneself is the beginning of a lifelong romance.  Oscar Wilde</a:t>
            </a:r>
          </a:p>
        </p:txBody>
      </p:sp>
    </p:spTree>
    <p:extLst>
      <p:ext uri="{BB962C8B-B14F-4D97-AF65-F5344CB8AC3E}">
        <p14:creationId xmlns:p14="http://schemas.microsoft.com/office/powerpoint/2010/main" val="90606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333375"/>
            <a:ext cx="8229600" cy="863600"/>
          </a:xfrm>
        </p:spPr>
        <p:txBody>
          <a:bodyPr/>
          <a:lstStyle/>
          <a:p>
            <a:r>
              <a:rPr lang="en-GB" altLang="en-US"/>
              <a:t>Mitigating Stress</a:t>
            </a:r>
          </a:p>
        </p:txBody>
      </p:sp>
      <p:sp>
        <p:nvSpPr>
          <p:cNvPr id="17411" name="Content Placeholder 2"/>
          <p:cNvSpPr>
            <a:spLocks noGrp="1"/>
          </p:cNvSpPr>
          <p:nvPr>
            <p:ph idx="1"/>
          </p:nvPr>
        </p:nvSpPr>
        <p:spPr>
          <a:xfrm>
            <a:off x="1981200" y="1600200"/>
            <a:ext cx="8229600" cy="4349750"/>
          </a:xfrm>
        </p:spPr>
        <p:txBody>
          <a:bodyPr/>
          <a:lstStyle/>
          <a:p>
            <a:r>
              <a:rPr lang="en-GB" altLang="en-US"/>
              <a:t>Recognise when you are stressed</a:t>
            </a:r>
          </a:p>
          <a:p>
            <a:r>
              <a:rPr lang="en-GB" altLang="en-US"/>
              <a:t>Take personal responsibility</a:t>
            </a:r>
          </a:p>
          <a:p>
            <a:r>
              <a:rPr lang="en-GB" altLang="en-US"/>
              <a:t>Change what you can</a:t>
            </a:r>
          </a:p>
          <a:p>
            <a:r>
              <a:rPr lang="en-GB" altLang="en-US"/>
              <a:t>Or – adopt acceptance</a:t>
            </a:r>
          </a:p>
          <a:p>
            <a:r>
              <a:rPr lang="en-GB" altLang="en-US"/>
              <a:t>Don’t waste time and energy on things you cannot change</a:t>
            </a:r>
          </a:p>
        </p:txBody>
      </p:sp>
      <p:sp>
        <p:nvSpPr>
          <p:cNvPr id="4" name="Slide Number Placeholder 3"/>
          <p:cNvSpPr>
            <a:spLocks noGrp="1"/>
          </p:cNvSpPr>
          <p:nvPr>
            <p:ph type="sldNum" sz="quarter" idx="4294967295"/>
          </p:nvPr>
        </p:nvSpPr>
        <p:spPr>
          <a:xfrm>
            <a:off x="10067936" y="6356361"/>
            <a:ext cx="56197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B34DA8-19D6-4275-8902-DBA88AAF12E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674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333375"/>
            <a:ext cx="8229600" cy="863600"/>
          </a:xfrm>
        </p:spPr>
        <p:txBody>
          <a:bodyPr/>
          <a:lstStyle/>
          <a:p>
            <a:r>
              <a:rPr lang="en-GB" altLang="en-US"/>
              <a:t>Spot the warning signs</a:t>
            </a:r>
          </a:p>
        </p:txBody>
      </p:sp>
      <p:sp>
        <p:nvSpPr>
          <p:cNvPr id="27651" name="Content Placeholder 2"/>
          <p:cNvSpPr>
            <a:spLocks noGrp="1"/>
          </p:cNvSpPr>
          <p:nvPr>
            <p:ph idx="1"/>
          </p:nvPr>
        </p:nvSpPr>
        <p:spPr>
          <a:xfrm>
            <a:off x="1981200" y="1600200"/>
            <a:ext cx="8229600" cy="4349750"/>
          </a:xfrm>
        </p:spPr>
        <p:txBody>
          <a:bodyPr/>
          <a:lstStyle/>
          <a:p>
            <a:r>
              <a:rPr lang="en-GB" altLang="en-US" sz="2800" dirty="0"/>
              <a:t>Remember the signs </a:t>
            </a:r>
          </a:p>
          <a:p>
            <a:r>
              <a:rPr lang="en-GB" altLang="en-US" sz="2800" dirty="0"/>
              <a:t>Get outside help – see your GP, tutor, student counsellor, team leader, manager, HR</a:t>
            </a:r>
            <a:r>
              <a:rPr lang="en-GB" altLang="en-US" sz="2800"/>
              <a:t>, Departmental </a:t>
            </a:r>
            <a:r>
              <a:rPr lang="en-GB" altLang="en-US" sz="2800" dirty="0"/>
              <a:t>Head, Head of Chambers</a:t>
            </a:r>
          </a:p>
          <a:p>
            <a:r>
              <a:rPr lang="en-GB" altLang="en-US" sz="2800" dirty="0"/>
              <a:t>Talk to someone you trust</a:t>
            </a:r>
          </a:p>
          <a:p>
            <a:r>
              <a:rPr lang="en-GB" altLang="en-US" sz="2800" dirty="0"/>
              <a:t>Prevention is better than cure</a:t>
            </a:r>
          </a:p>
          <a:p>
            <a:r>
              <a:rPr lang="en-GB" altLang="en-US" sz="2800" dirty="0"/>
              <a:t>Ring LawCare or another helpline – it really is good to talk /family/Samaritans </a:t>
            </a:r>
            <a:r>
              <a:rPr lang="en-GB" altLang="en-US" sz="2800" dirty="0" err="1"/>
              <a:t>etc</a:t>
            </a:r>
            <a:endParaRPr lang="en-GB" altLang="en-US" sz="2800" dirty="0"/>
          </a:p>
        </p:txBody>
      </p:sp>
      <p:sp>
        <p:nvSpPr>
          <p:cNvPr id="27652"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3A4E1E6-5143-4A9B-A13F-907B17797081}"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22</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7830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333375"/>
            <a:ext cx="8229600" cy="863600"/>
          </a:xfrm>
        </p:spPr>
        <p:txBody>
          <a:bodyPr/>
          <a:lstStyle/>
          <a:p>
            <a:r>
              <a:rPr lang="en-GB" altLang="en-US"/>
              <a:t>Stress can be managed</a:t>
            </a:r>
          </a:p>
        </p:txBody>
      </p:sp>
      <p:sp>
        <p:nvSpPr>
          <p:cNvPr id="28675" name="Content Placeholder 2"/>
          <p:cNvSpPr>
            <a:spLocks noGrp="1"/>
          </p:cNvSpPr>
          <p:nvPr>
            <p:ph idx="1"/>
          </p:nvPr>
        </p:nvSpPr>
        <p:spPr>
          <a:xfrm>
            <a:off x="1981200" y="1600200"/>
            <a:ext cx="8229600" cy="4349750"/>
          </a:xfrm>
        </p:spPr>
        <p:txBody>
          <a:bodyPr/>
          <a:lstStyle/>
          <a:p>
            <a:pPr>
              <a:spcAft>
                <a:spcPts val="1200"/>
              </a:spcAft>
            </a:pPr>
            <a:r>
              <a:rPr lang="en-GB" altLang="en-US" sz="2800"/>
              <a:t>Work out a quick break /fire break that works for you to relieve immediate pressure</a:t>
            </a:r>
          </a:p>
          <a:p>
            <a:pPr>
              <a:spcAft>
                <a:spcPts val="1200"/>
              </a:spcAft>
            </a:pPr>
            <a:r>
              <a:rPr lang="en-GB" altLang="en-US" sz="2800"/>
              <a:t>Take a minute of “me time” if you are feeling under pressure</a:t>
            </a:r>
          </a:p>
          <a:p>
            <a:pPr>
              <a:spcAft>
                <a:spcPts val="1200"/>
              </a:spcAft>
            </a:pPr>
            <a:r>
              <a:rPr lang="en-GB" altLang="en-US" sz="2800"/>
              <a:t>Take a break – mid morning, lunch and mid afternoon on as many days as possible </a:t>
            </a:r>
          </a:p>
          <a:p>
            <a:pPr>
              <a:spcAft>
                <a:spcPts val="1200"/>
              </a:spcAft>
            </a:pPr>
            <a:r>
              <a:rPr lang="en-GB" altLang="en-US" sz="2800"/>
              <a:t>Take back control</a:t>
            </a:r>
          </a:p>
        </p:txBody>
      </p:sp>
      <p:sp>
        <p:nvSpPr>
          <p:cNvPr id="28676"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215CB68A-89C5-4206-8D4F-D1A91D39F2EF}"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23</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3329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b="1" dirty="0"/>
              <a:t>Working smarter not harder</a:t>
            </a:r>
          </a:p>
        </p:txBody>
      </p:sp>
      <p:sp>
        <p:nvSpPr>
          <p:cNvPr id="2051" name="Content Placeholder 2"/>
          <p:cNvSpPr>
            <a:spLocks noGrp="1"/>
          </p:cNvSpPr>
          <p:nvPr>
            <p:ph idx="1"/>
          </p:nvPr>
        </p:nvSpPr>
        <p:spPr>
          <a:xfrm>
            <a:off x="2034146" y="1008063"/>
            <a:ext cx="7632848" cy="4608512"/>
          </a:xfrm>
        </p:spPr>
        <p:txBody>
          <a:bodyPr/>
          <a:lstStyle/>
          <a:p>
            <a:pPr marL="0" indent="0">
              <a:buNone/>
              <a:defRPr/>
            </a:pPr>
            <a:r>
              <a:rPr lang="en-GB" altLang="en-US" sz="2800" dirty="0"/>
              <a:t>Ask yourself</a:t>
            </a:r>
          </a:p>
          <a:p>
            <a:pPr>
              <a:defRPr/>
            </a:pPr>
            <a:r>
              <a:rPr lang="en-GB" altLang="en-US" sz="2800" dirty="0"/>
              <a:t>What can I be </a:t>
            </a:r>
            <a:r>
              <a:rPr lang="en-GB" altLang="en-US" sz="2800" b="1" dirty="0"/>
              <a:t>doing </a:t>
            </a:r>
            <a:r>
              <a:rPr lang="en-GB" altLang="en-US" sz="2800" dirty="0"/>
              <a:t>rather than</a:t>
            </a:r>
          </a:p>
          <a:p>
            <a:pPr>
              <a:defRPr/>
            </a:pPr>
            <a:r>
              <a:rPr lang="en-GB" altLang="en-US" sz="2800" dirty="0"/>
              <a:t>What can I be worrying about?</a:t>
            </a:r>
          </a:p>
        </p:txBody>
      </p:sp>
      <p:sp>
        <p:nvSpPr>
          <p:cNvPr id="34820" name="Slide Number Placeholder 3"/>
          <p:cNvSpPr>
            <a:spLocks noGrp="1"/>
          </p:cNvSpPr>
          <p:nvPr>
            <p:ph type="sldNum" sz="quarter" idx="4294967295"/>
          </p:nvPr>
        </p:nvSpPr>
        <p:spPr bwMode="auto">
          <a:xfrm>
            <a:off x="101060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779A411B-3D65-41CE-9214-5997FF57A74F}"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24</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pic>
        <p:nvPicPr>
          <p:cNvPr id="34821" name="Picture 6" descr="http://circleoflegaltrust.com/wp-content/uploads/2013/03/ur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1700" y="2806711"/>
            <a:ext cx="27384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0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anna\AppData\Local\Microsoft\Windows\Temporary Internet Files\Content.IE5\0G76I72O\MP90044645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707" y="3356993"/>
            <a:ext cx="2271298" cy="22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0" name="Rectangle 6"/>
          <p:cNvSpPr>
            <a:spLocks noGrp="1" noChangeArrowheads="1"/>
          </p:cNvSpPr>
          <p:nvPr>
            <p:ph idx="1"/>
          </p:nvPr>
        </p:nvSpPr>
        <p:spPr>
          <a:xfrm>
            <a:off x="1981200" y="1772826"/>
            <a:ext cx="8229600" cy="4176465"/>
          </a:xfrm>
        </p:spPr>
        <p:txBody>
          <a:bodyPr>
            <a:normAutofit lnSpcReduction="10000"/>
          </a:bodyPr>
          <a:lstStyle/>
          <a:p>
            <a:r>
              <a:rPr lang="en-GB" altLang="en-US" dirty="0"/>
              <a:t>Recognise your “prime time” – when are you at your best?</a:t>
            </a:r>
          </a:p>
          <a:p>
            <a:r>
              <a:rPr lang="en-GB" altLang="en-US" dirty="0"/>
              <a:t>High/low value tasks</a:t>
            </a:r>
          </a:p>
          <a:p>
            <a:r>
              <a:rPr lang="en-GB" altLang="en-US" dirty="0"/>
              <a:t>Manage your day actively – don’t just let it happen</a:t>
            </a:r>
          </a:p>
          <a:p>
            <a:r>
              <a:rPr lang="en-GB" altLang="en-US" dirty="0"/>
              <a:t>Do not procrastinate</a:t>
            </a:r>
          </a:p>
          <a:p>
            <a:r>
              <a:rPr lang="en-GB" altLang="en-US" dirty="0"/>
              <a:t>Recognise time wasters</a:t>
            </a:r>
          </a:p>
          <a:p>
            <a:r>
              <a:rPr lang="en-GB" altLang="en-US" dirty="0"/>
              <a:t>Set realistic deadlines</a:t>
            </a:r>
          </a:p>
        </p:txBody>
      </p:sp>
      <p:sp>
        <p:nvSpPr>
          <p:cNvPr id="226309" name="Rectangle 5"/>
          <p:cNvSpPr>
            <a:spLocks noGrp="1" noChangeArrowheads="1"/>
          </p:cNvSpPr>
          <p:nvPr>
            <p:ph type="title"/>
          </p:nvPr>
        </p:nvSpPr>
        <p:spPr>
          <a:xfrm>
            <a:off x="1981200" y="332656"/>
            <a:ext cx="8229600" cy="1224136"/>
          </a:xfrm>
        </p:spPr>
        <p:txBody>
          <a:bodyPr>
            <a:normAutofit/>
          </a:bodyPr>
          <a:lstStyle/>
          <a:p>
            <a:r>
              <a:rPr lang="en-GB" b="1" dirty="0"/>
              <a:t>Strategies to Manage Stress</a:t>
            </a:r>
            <a:br>
              <a:rPr lang="en-GB" b="1" dirty="0"/>
            </a:br>
            <a:r>
              <a:rPr lang="en-GB" sz="3200" b="1" dirty="0"/>
              <a:t>Time Management</a:t>
            </a:r>
            <a:endParaRPr lang="en-US" sz="3200" b="1" dirty="0"/>
          </a:p>
        </p:txBody>
      </p:sp>
    </p:spTree>
    <p:extLst>
      <p:ext uri="{BB962C8B-B14F-4D97-AF65-F5344CB8AC3E}">
        <p14:creationId xmlns:p14="http://schemas.microsoft.com/office/powerpoint/2010/main" val="42908541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6310">
                                            <p:txEl>
                                              <p:pRg st="0" end="0"/>
                                            </p:txEl>
                                          </p:spTgt>
                                        </p:tgtEl>
                                        <p:attrNameLst>
                                          <p:attrName>style.visibility</p:attrName>
                                        </p:attrNameLst>
                                      </p:cBhvr>
                                      <p:to>
                                        <p:strVal val="visible"/>
                                      </p:to>
                                    </p:set>
                                    <p:anim calcmode="lin" valueType="num">
                                      <p:cBhvr additive="base">
                                        <p:cTn id="7" dur="500" fill="hold"/>
                                        <p:tgtEl>
                                          <p:spTgt spid="2263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63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6310">
                                            <p:txEl>
                                              <p:pRg st="1" end="1"/>
                                            </p:txEl>
                                          </p:spTgt>
                                        </p:tgtEl>
                                        <p:attrNameLst>
                                          <p:attrName>style.visibility</p:attrName>
                                        </p:attrNameLst>
                                      </p:cBhvr>
                                      <p:to>
                                        <p:strVal val="visible"/>
                                      </p:to>
                                    </p:set>
                                    <p:anim calcmode="lin" valueType="num">
                                      <p:cBhvr additive="base">
                                        <p:cTn id="13" dur="500" fill="hold"/>
                                        <p:tgtEl>
                                          <p:spTgt spid="22631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63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6310">
                                            <p:txEl>
                                              <p:pRg st="2" end="2"/>
                                            </p:txEl>
                                          </p:spTgt>
                                        </p:tgtEl>
                                        <p:attrNameLst>
                                          <p:attrName>style.visibility</p:attrName>
                                        </p:attrNameLst>
                                      </p:cBhvr>
                                      <p:to>
                                        <p:strVal val="visible"/>
                                      </p:to>
                                    </p:set>
                                    <p:anim calcmode="lin" valueType="num">
                                      <p:cBhvr additive="base">
                                        <p:cTn id="19" dur="500" fill="hold"/>
                                        <p:tgtEl>
                                          <p:spTgt spid="22631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63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6310">
                                            <p:txEl>
                                              <p:pRg st="3" end="3"/>
                                            </p:txEl>
                                          </p:spTgt>
                                        </p:tgtEl>
                                        <p:attrNameLst>
                                          <p:attrName>style.visibility</p:attrName>
                                        </p:attrNameLst>
                                      </p:cBhvr>
                                      <p:to>
                                        <p:strVal val="visible"/>
                                      </p:to>
                                    </p:set>
                                    <p:anim calcmode="lin" valueType="num">
                                      <p:cBhvr additive="base">
                                        <p:cTn id="25" dur="500" fill="hold"/>
                                        <p:tgtEl>
                                          <p:spTgt spid="22631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63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26310">
                                            <p:txEl>
                                              <p:pRg st="4" end="4"/>
                                            </p:txEl>
                                          </p:spTgt>
                                        </p:tgtEl>
                                        <p:attrNameLst>
                                          <p:attrName>style.visibility</p:attrName>
                                        </p:attrNameLst>
                                      </p:cBhvr>
                                      <p:to>
                                        <p:strVal val="visible"/>
                                      </p:to>
                                    </p:set>
                                    <p:anim calcmode="lin" valueType="num">
                                      <p:cBhvr additive="base">
                                        <p:cTn id="31" dur="500" fill="hold"/>
                                        <p:tgtEl>
                                          <p:spTgt spid="22631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263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6310">
                                            <p:txEl>
                                              <p:pRg st="5" end="5"/>
                                            </p:txEl>
                                          </p:spTgt>
                                        </p:tgtEl>
                                        <p:attrNameLst>
                                          <p:attrName>style.visibility</p:attrName>
                                        </p:attrNameLst>
                                      </p:cBhvr>
                                      <p:to>
                                        <p:strVal val="visible"/>
                                      </p:to>
                                    </p:set>
                                    <p:anim calcmode="lin" valueType="num">
                                      <p:cBhvr additive="base">
                                        <p:cTn id="37" dur="500" fill="hold"/>
                                        <p:tgtEl>
                                          <p:spTgt spid="22631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263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normAutofit fontScale="90000"/>
          </a:bodyPr>
          <a:lstStyle/>
          <a:p>
            <a:r>
              <a:rPr lang="en-GB" b="1" dirty="0"/>
              <a:t>Strategies to Manage Stress</a:t>
            </a:r>
            <a:br>
              <a:rPr lang="en-GB" dirty="0"/>
            </a:br>
            <a:r>
              <a:rPr lang="en-GB" dirty="0"/>
              <a:t>Mental Attitude</a:t>
            </a:r>
            <a:endParaRPr lang="en-US" dirty="0"/>
          </a:p>
        </p:txBody>
      </p:sp>
      <p:sp>
        <p:nvSpPr>
          <p:cNvPr id="29700" name="Rectangle 4"/>
          <p:cNvSpPr>
            <a:spLocks noGrp="1" noChangeArrowheads="1"/>
          </p:cNvSpPr>
          <p:nvPr>
            <p:ph idx="1"/>
          </p:nvPr>
        </p:nvSpPr>
        <p:spPr>
          <a:xfrm>
            <a:off x="1981200" y="1229721"/>
            <a:ext cx="8229600" cy="4351283"/>
          </a:xfrm>
        </p:spPr>
        <p:txBody>
          <a:bodyPr>
            <a:normAutofit lnSpcReduction="10000"/>
          </a:bodyPr>
          <a:lstStyle/>
          <a:p>
            <a:r>
              <a:rPr lang="en-GB" altLang="en-US" dirty="0"/>
              <a:t>Keep things in perspective</a:t>
            </a:r>
            <a:endParaRPr lang="en-US" altLang="en-US" dirty="0"/>
          </a:p>
          <a:p>
            <a:r>
              <a:rPr lang="en-GB" altLang="en-US" dirty="0"/>
              <a:t>Think positive – challenge negative thoughts</a:t>
            </a:r>
          </a:p>
          <a:p>
            <a:r>
              <a:rPr lang="en-GB" altLang="en-US" dirty="0"/>
              <a:t>`The pessimist sees the difficulty in every opportunity, the optimist sees the opportunity in every difficulty` - Churchill</a:t>
            </a:r>
          </a:p>
          <a:p>
            <a:r>
              <a:rPr lang="en-GB" altLang="en-US" dirty="0"/>
              <a:t>Live in the now – learn from mistakes but don’t dwell on them</a:t>
            </a:r>
          </a:p>
          <a:p>
            <a:r>
              <a:rPr lang="en-GB" altLang="en-US" dirty="0"/>
              <a:t>Be kind to yourself and reward yourself when you do well</a:t>
            </a:r>
            <a:endParaRPr lang="en-US" altLang="en-US" dirty="0"/>
          </a:p>
        </p:txBody>
      </p:sp>
      <p:sp>
        <p:nvSpPr>
          <p:cNvPr id="5" name="Slide Number Placeholder 4"/>
          <p:cNvSpPr>
            <a:spLocks noGrp="1"/>
          </p:cNvSpPr>
          <p:nvPr>
            <p:ph type="sldNum" sz="quarter" idx="4294967295"/>
          </p:nvPr>
        </p:nvSpPr>
        <p:spPr>
          <a:xfrm>
            <a:off x="10106036" y="6356361"/>
            <a:ext cx="56197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4F45A-908A-488B-A7C9-2B4628C5B35E}" type="slidenum">
              <a:rPr kumimoji="0" lang="en-GB" sz="1600" b="0" i="0" u="none" strike="noStrike" kern="1200" cap="none" spc="0" normalizeH="0" baseline="0" noProof="0">
                <a:ln>
                  <a:noFill/>
                </a:ln>
                <a:solidFill>
                  <a:srgbClr val="00339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srgbClr val="003399"/>
              </a:solidFill>
              <a:effectLst/>
              <a:uLnTx/>
              <a:uFillTx/>
              <a:latin typeface="Calibri"/>
              <a:ea typeface="+mn-ea"/>
              <a:cs typeface="+mn-cs"/>
            </a:endParaRPr>
          </a:p>
        </p:txBody>
      </p:sp>
    </p:spTree>
    <p:extLst>
      <p:ext uri="{BB962C8B-B14F-4D97-AF65-F5344CB8AC3E}">
        <p14:creationId xmlns:p14="http://schemas.microsoft.com/office/powerpoint/2010/main" val="544648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GB" b="1" dirty="0"/>
              <a:t>Strategies for Success</a:t>
            </a:r>
            <a:endParaRPr lang="en-US" b="1" dirty="0"/>
          </a:p>
        </p:txBody>
      </p:sp>
      <p:sp>
        <p:nvSpPr>
          <p:cNvPr id="20484" name="Rectangle 3"/>
          <p:cNvSpPr>
            <a:spLocks noGrp="1" noChangeArrowheads="1"/>
          </p:cNvSpPr>
          <p:nvPr>
            <p:ph idx="1"/>
          </p:nvPr>
        </p:nvSpPr>
        <p:spPr>
          <a:xfrm>
            <a:off x="1981200" y="1008064"/>
            <a:ext cx="8229600" cy="4213048"/>
          </a:xfrm>
        </p:spPr>
        <p:txBody>
          <a:bodyPr/>
          <a:lstStyle/>
          <a:p>
            <a:r>
              <a:rPr lang="en-GB" altLang="en-US" sz="2800" dirty="0"/>
              <a:t>Supporting Yourself</a:t>
            </a:r>
          </a:p>
          <a:p>
            <a:pPr lvl="1"/>
            <a:r>
              <a:rPr lang="en-GB" altLang="en-US" dirty="0"/>
              <a:t>Stress proof yourself so less physically receptive to stressors when they occur – be prepared</a:t>
            </a:r>
          </a:p>
          <a:p>
            <a:pPr lvl="1"/>
            <a:r>
              <a:rPr lang="en-GB" altLang="en-US" dirty="0"/>
              <a:t>Get a good night’s sleep</a:t>
            </a:r>
          </a:p>
          <a:p>
            <a:pPr lvl="1"/>
            <a:r>
              <a:rPr lang="en-GB" altLang="en-US" dirty="0"/>
              <a:t>Maintain fitness</a:t>
            </a:r>
          </a:p>
          <a:p>
            <a:pPr lvl="1"/>
            <a:r>
              <a:rPr lang="en-GB" altLang="en-US" dirty="0"/>
              <a:t>Eat healthily</a:t>
            </a:r>
          </a:p>
          <a:p>
            <a:pPr lvl="1"/>
            <a:r>
              <a:rPr lang="en-GB" altLang="en-US" dirty="0"/>
              <a:t>Drink in moderation</a:t>
            </a:r>
            <a:endParaRPr lang="en-US" altLang="en-US" dirty="0"/>
          </a:p>
        </p:txBody>
      </p:sp>
      <p:sp>
        <p:nvSpPr>
          <p:cNvPr id="5" name="Slide Number Placeholder 4"/>
          <p:cNvSpPr>
            <a:spLocks noGrp="1"/>
          </p:cNvSpPr>
          <p:nvPr>
            <p:ph type="sldNum" sz="quarter" idx="4294967295"/>
          </p:nvPr>
        </p:nvSpPr>
        <p:spPr>
          <a:xfrm>
            <a:off x="10106036" y="6356361"/>
            <a:ext cx="56197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4F45A-908A-488B-A7C9-2B4628C5B35E}" type="slidenum">
              <a:rPr kumimoji="0" lang="en-GB" sz="1600" b="0" i="0" u="none" strike="noStrike" kern="1200" cap="none" spc="0" normalizeH="0" baseline="0" noProof="0">
                <a:ln>
                  <a:noFill/>
                </a:ln>
                <a:solidFill>
                  <a:srgbClr val="00339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srgbClr val="003399"/>
              </a:solidFill>
              <a:effectLst/>
              <a:uLnTx/>
              <a:uFillTx/>
              <a:latin typeface="Calibri"/>
              <a:ea typeface="+mn-ea"/>
              <a:cs typeface="+mn-cs"/>
            </a:endParaRPr>
          </a:p>
        </p:txBody>
      </p:sp>
    </p:spTree>
    <p:extLst>
      <p:ext uri="{BB962C8B-B14F-4D97-AF65-F5344CB8AC3E}">
        <p14:creationId xmlns:p14="http://schemas.microsoft.com/office/powerpoint/2010/main" val="1155619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6" descr="http://www.landlordlawblog.co.uk/wp-content/uploads/2012/09/iStock_000016235067XSmal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171" t="9198" r="8017"/>
          <a:stretch>
            <a:fillRect/>
          </a:stretch>
        </p:blipFill>
        <p:spPr bwMode="auto">
          <a:xfrm>
            <a:off x="4727575" y="1196975"/>
            <a:ext cx="2827081" cy="448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1981200" y="333375"/>
            <a:ext cx="8229600" cy="863600"/>
          </a:xfrm>
        </p:spPr>
        <p:txBody>
          <a:bodyPr/>
          <a:lstStyle/>
          <a:p>
            <a:pPr eaLnBrk="1" hangingPunct="1"/>
            <a:r>
              <a:rPr lang="en-GB" altLang="en-US"/>
              <a:t>Taking Care of Yourself</a:t>
            </a:r>
          </a:p>
        </p:txBody>
      </p:sp>
      <p:sp>
        <p:nvSpPr>
          <p:cNvPr id="33796"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6F34188C-3AE8-4A01-8B5D-7BEE04402F4D}"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28</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
        <p:nvSpPr>
          <p:cNvPr id="5" name="TextBox 4"/>
          <p:cNvSpPr txBox="1"/>
          <p:nvPr/>
        </p:nvSpPr>
        <p:spPr>
          <a:xfrm>
            <a:off x="4727575" y="5157799"/>
            <a:ext cx="2736850" cy="522287"/>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YES, YOU!</a:t>
            </a:r>
          </a:p>
        </p:txBody>
      </p:sp>
    </p:spTree>
    <p:extLst>
      <p:ext uri="{BB962C8B-B14F-4D97-AF65-F5344CB8AC3E}">
        <p14:creationId xmlns:p14="http://schemas.microsoft.com/office/powerpoint/2010/main" val="58238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b="1" dirty="0"/>
              <a:t>How Balanced is your Life?</a:t>
            </a:r>
          </a:p>
        </p:txBody>
      </p:sp>
      <p:sp>
        <p:nvSpPr>
          <p:cNvPr id="4" name="Slide Number Placeholder 3"/>
          <p:cNvSpPr>
            <a:spLocks noGrp="1"/>
          </p:cNvSpPr>
          <p:nvPr>
            <p:ph type="sldNum" sz="quarter" idx="4294967295"/>
          </p:nvPr>
        </p:nvSpPr>
        <p:spPr>
          <a:xfrm>
            <a:off x="10106036" y="6356361"/>
            <a:ext cx="561975"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06ACD9-617F-47E8-A7B4-9008D65C7A54}" type="slidenum">
              <a:rPr kumimoji="0" lang="en-US" altLang="en-US" sz="1600" b="0" i="0" u="none" strike="noStrike" kern="1200" cap="none" spc="0" normalizeH="0" baseline="0" noProof="0">
                <a:ln>
                  <a:noFill/>
                </a:ln>
                <a:solidFill>
                  <a:srgbClr val="00339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srgbClr val="003399"/>
              </a:solidFill>
              <a:effectLst/>
              <a:uLnTx/>
              <a:uFillTx/>
              <a:latin typeface="Calibri"/>
              <a:ea typeface="+mn-ea"/>
              <a:cs typeface="+mn-cs"/>
            </a:endParaRPr>
          </a:p>
        </p:txBody>
      </p:sp>
      <p:pic>
        <p:nvPicPr>
          <p:cNvPr id="13316" name="Picture 5" descr="C:\Users\anna\AppData\Local\Microsoft\Windows\Temporary Internet Files\Content.IE5\AWA3II8X\Uneven-Balan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911" y="1339139"/>
            <a:ext cx="5932488"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24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333375"/>
            <a:ext cx="8229600" cy="863600"/>
          </a:xfrm>
        </p:spPr>
        <p:txBody>
          <a:bodyPr/>
          <a:lstStyle/>
          <a:p>
            <a:pPr eaLnBrk="1" hangingPunct="1"/>
            <a:r>
              <a:rPr lang="en-GB" altLang="en-US"/>
              <a:t>What is mental health?</a:t>
            </a:r>
          </a:p>
        </p:txBody>
      </p:sp>
      <p:sp>
        <p:nvSpPr>
          <p:cNvPr id="15363" name="Content Placeholder 2"/>
          <p:cNvSpPr>
            <a:spLocks noGrp="1"/>
          </p:cNvSpPr>
          <p:nvPr>
            <p:ph idx="1"/>
          </p:nvPr>
        </p:nvSpPr>
        <p:spPr>
          <a:xfrm>
            <a:off x="2967038" y="2016125"/>
            <a:ext cx="7161212" cy="3449638"/>
          </a:xfrm>
        </p:spPr>
        <p:txBody>
          <a:bodyPr>
            <a:normAutofit lnSpcReduction="10000"/>
          </a:bodyPr>
          <a:lstStyle/>
          <a:p>
            <a:pPr lvl="1" eaLnBrk="1" hangingPunct="1">
              <a:buFont typeface="Wingdings" pitchFamily="2" charset="2"/>
              <a:buNone/>
            </a:pPr>
            <a:r>
              <a:rPr lang="en-GB" altLang="en-US" sz="2000" i="1"/>
              <a:t>“A person’s condition with regard to their psychological and emotional wellbeing”</a:t>
            </a:r>
          </a:p>
          <a:p>
            <a:pPr eaLnBrk="1" hangingPunct="1"/>
            <a:r>
              <a:rPr lang="en-GB" altLang="en-US"/>
              <a:t>Everybody has mental health</a:t>
            </a:r>
          </a:p>
          <a:p>
            <a:pPr eaLnBrk="1" hangingPunct="1"/>
            <a:r>
              <a:rPr lang="en-GB" altLang="en-US"/>
              <a:t>Stigma</a:t>
            </a:r>
          </a:p>
          <a:p>
            <a:pPr eaLnBrk="1" hangingPunct="1"/>
            <a:r>
              <a:rPr lang="en-GB" altLang="en-US"/>
              <a:t>Just like physical health, we can learn techniques to help ourselves cope with and, recover from times when our mental health is below par.</a:t>
            </a:r>
          </a:p>
          <a:p>
            <a:pPr eaLnBrk="1" hangingPunct="1"/>
            <a:endParaRPr lang="en-GB" altLang="en-US"/>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23869722"/>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C5AF41FB-692B-4DA8-8E54-C2EDC943A9F9}"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30</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
        <p:nvSpPr>
          <p:cNvPr id="92166" name="WordArt 6"/>
          <p:cNvSpPr>
            <a:spLocks noChangeArrowheads="1" noChangeShapeType="1" noTextEdit="1"/>
          </p:cNvSpPr>
          <p:nvPr/>
        </p:nvSpPr>
        <p:spPr bwMode="auto">
          <a:xfrm>
            <a:off x="4079875" y="1524000"/>
            <a:ext cx="4419600" cy="4114800"/>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0" cap="none" spc="0" normalizeH="0" baseline="0" noProof="0">
                <a:ln w="12700">
                  <a:solidFill>
                    <a:srgbClr val="0000FF"/>
                  </a:solidFill>
                  <a:prstDash val="sysDot"/>
                  <a:miter lim="800000"/>
                  <a:headEnd type="none" w="sm" len="sm"/>
                  <a:tailEnd type="none" w="sm" len="sm"/>
                </a:ln>
                <a:solidFill>
                  <a:srgbClr val="FFFFFF"/>
                </a:solidFill>
                <a:effectLst/>
                <a:uLnTx/>
                <a:uFillTx/>
                <a:latin typeface="Times New Roman"/>
                <a:ea typeface="+mn-ea"/>
                <a:cs typeface="Times New Roman"/>
              </a:rPr>
              <a:t>R</a:t>
            </a:r>
          </a:p>
        </p:txBody>
      </p:sp>
      <p:sp>
        <p:nvSpPr>
          <p:cNvPr id="34820" name="Rectangle 4"/>
          <p:cNvSpPr>
            <a:spLocks noGrp="1" noChangeArrowheads="1"/>
          </p:cNvSpPr>
          <p:nvPr>
            <p:ph type="title"/>
          </p:nvPr>
        </p:nvSpPr>
        <p:spPr>
          <a:xfrm>
            <a:off x="1584325" y="42863"/>
            <a:ext cx="9410700" cy="863600"/>
          </a:xfrm>
        </p:spPr>
        <p:txBody>
          <a:bodyPr>
            <a:normAutofit fontScale="90000"/>
          </a:bodyPr>
          <a:lstStyle/>
          <a:p>
            <a:pPr eaLnBrk="1" hangingPunct="1"/>
            <a:br>
              <a:rPr lang="en-GB" altLang="en-US" dirty="0"/>
            </a:br>
            <a:r>
              <a:rPr lang="en-GB" altLang="en-US" dirty="0"/>
              <a:t>Preventing Stress – a guide to having a good year</a:t>
            </a:r>
          </a:p>
        </p:txBody>
      </p:sp>
      <p:sp>
        <p:nvSpPr>
          <p:cNvPr id="92165" name="Rectangle 5"/>
          <p:cNvSpPr>
            <a:spLocks noGrp="1" noChangeArrowheads="1"/>
          </p:cNvSpPr>
          <p:nvPr>
            <p:ph type="body" idx="1"/>
          </p:nvPr>
        </p:nvSpPr>
        <p:spPr>
          <a:xfrm>
            <a:off x="2495550" y="1699418"/>
            <a:ext cx="7105650" cy="3763963"/>
          </a:xfrm>
        </p:spPr>
        <p:txBody>
          <a:bodyPr/>
          <a:lstStyle/>
          <a:p>
            <a:pPr eaLnBrk="1" hangingPunct="1"/>
            <a:r>
              <a:rPr lang="en-GB" altLang="en-US" sz="3600" dirty="0">
                <a:solidFill>
                  <a:srgbClr val="5F5F5F"/>
                </a:solidFill>
              </a:rPr>
              <a:t>The 6 </a:t>
            </a:r>
            <a:r>
              <a:rPr lang="en-GB" altLang="en-US" sz="3600" dirty="0" err="1">
                <a:solidFill>
                  <a:srgbClr val="5F5F5F"/>
                </a:solidFill>
              </a:rPr>
              <a:t>Rs</a:t>
            </a:r>
            <a:r>
              <a:rPr lang="en-GB" altLang="en-US" sz="3600" dirty="0">
                <a:solidFill>
                  <a:srgbClr val="5F5F5F"/>
                </a:solidFill>
              </a:rPr>
              <a:t> of Stress Prevention</a:t>
            </a:r>
          </a:p>
          <a:p>
            <a:pPr lvl="1" eaLnBrk="1" hangingPunct="1"/>
            <a:r>
              <a:rPr lang="en-GB" altLang="en-US" dirty="0">
                <a:solidFill>
                  <a:srgbClr val="5F5F5F"/>
                </a:solidFill>
              </a:rPr>
              <a:t>Responsibility</a:t>
            </a:r>
          </a:p>
          <a:p>
            <a:pPr lvl="1" eaLnBrk="1" hangingPunct="1"/>
            <a:r>
              <a:rPr lang="en-GB" altLang="en-US" dirty="0">
                <a:solidFill>
                  <a:srgbClr val="5F5F5F"/>
                </a:solidFill>
              </a:rPr>
              <a:t>Reflection</a:t>
            </a:r>
          </a:p>
          <a:p>
            <a:pPr lvl="1" eaLnBrk="1" hangingPunct="1"/>
            <a:r>
              <a:rPr lang="en-GB" altLang="en-US" dirty="0">
                <a:solidFill>
                  <a:srgbClr val="5F5F5F"/>
                </a:solidFill>
              </a:rPr>
              <a:t>Relaxation</a:t>
            </a:r>
          </a:p>
          <a:p>
            <a:pPr lvl="1" eaLnBrk="1" hangingPunct="1"/>
            <a:r>
              <a:rPr lang="en-GB" altLang="en-US" dirty="0">
                <a:solidFill>
                  <a:srgbClr val="5F5F5F"/>
                </a:solidFill>
              </a:rPr>
              <a:t>Relationships</a:t>
            </a:r>
          </a:p>
          <a:p>
            <a:pPr lvl="1" eaLnBrk="1" hangingPunct="1"/>
            <a:r>
              <a:rPr lang="en-GB" altLang="en-US" dirty="0">
                <a:solidFill>
                  <a:srgbClr val="5F5F5F"/>
                </a:solidFill>
              </a:rPr>
              <a:t>Refuelling</a:t>
            </a:r>
          </a:p>
          <a:p>
            <a:pPr lvl="1" eaLnBrk="1" hangingPunct="1"/>
            <a:r>
              <a:rPr lang="en-GB" altLang="en-US" dirty="0">
                <a:solidFill>
                  <a:srgbClr val="5F5F5F"/>
                </a:solidFill>
              </a:rPr>
              <a:t>Recreation:</a:t>
            </a:r>
          </a:p>
        </p:txBody>
      </p:sp>
    </p:spTree>
    <p:extLst>
      <p:ext uri="{BB962C8B-B14F-4D97-AF65-F5344CB8AC3E}">
        <p14:creationId xmlns:p14="http://schemas.microsoft.com/office/powerpoint/2010/main" val="42440288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dissolve">
                                      <p:cBhvr>
                                        <p:cTn id="7" dur="500"/>
                                        <p:tgtEl>
                                          <p:spTgt spid="921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2165">
                                            <p:txEl>
                                              <p:pRg st="0" end="0"/>
                                            </p:txEl>
                                          </p:spTgt>
                                        </p:tgtEl>
                                        <p:attrNameLst>
                                          <p:attrName>style.visibility</p:attrName>
                                        </p:attrNameLst>
                                      </p:cBhvr>
                                      <p:to>
                                        <p:strVal val="visible"/>
                                      </p:to>
                                    </p:set>
                                    <p:anim calcmode="lin" valueType="num">
                                      <p:cBhvr additive="base">
                                        <p:cTn id="12" dur="500" fill="hold"/>
                                        <p:tgtEl>
                                          <p:spTgt spid="9216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21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2165">
                                            <p:txEl>
                                              <p:pRg st="1" end="1"/>
                                            </p:txEl>
                                          </p:spTgt>
                                        </p:tgtEl>
                                        <p:attrNameLst>
                                          <p:attrName>style.visibility</p:attrName>
                                        </p:attrNameLst>
                                      </p:cBhvr>
                                      <p:to>
                                        <p:strVal val="visible"/>
                                      </p:to>
                                    </p:set>
                                    <p:anim calcmode="lin" valueType="num">
                                      <p:cBhvr additive="base">
                                        <p:cTn id="18" dur="500" fill="hold"/>
                                        <p:tgtEl>
                                          <p:spTgt spid="92165">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921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2165">
                                            <p:txEl>
                                              <p:pRg st="2" end="2"/>
                                            </p:txEl>
                                          </p:spTgt>
                                        </p:tgtEl>
                                        <p:attrNameLst>
                                          <p:attrName>style.visibility</p:attrName>
                                        </p:attrNameLst>
                                      </p:cBhvr>
                                      <p:to>
                                        <p:strVal val="visible"/>
                                      </p:to>
                                    </p:set>
                                    <p:anim calcmode="lin" valueType="num">
                                      <p:cBhvr additive="base">
                                        <p:cTn id="24" dur="500" fill="hold"/>
                                        <p:tgtEl>
                                          <p:spTgt spid="92165">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21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2165">
                                            <p:txEl>
                                              <p:pRg st="3" end="3"/>
                                            </p:txEl>
                                          </p:spTgt>
                                        </p:tgtEl>
                                        <p:attrNameLst>
                                          <p:attrName>style.visibility</p:attrName>
                                        </p:attrNameLst>
                                      </p:cBhvr>
                                      <p:to>
                                        <p:strVal val="visible"/>
                                      </p:to>
                                    </p:set>
                                    <p:anim calcmode="lin" valueType="num">
                                      <p:cBhvr additive="base">
                                        <p:cTn id="30" dur="500" fill="hold"/>
                                        <p:tgtEl>
                                          <p:spTgt spid="92165">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921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2165">
                                            <p:txEl>
                                              <p:pRg st="4" end="4"/>
                                            </p:txEl>
                                          </p:spTgt>
                                        </p:tgtEl>
                                        <p:attrNameLst>
                                          <p:attrName>style.visibility</p:attrName>
                                        </p:attrNameLst>
                                      </p:cBhvr>
                                      <p:to>
                                        <p:strVal val="visible"/>
                                      </p:to>
                                    </p:set>
                                    <p:anim calcmode="lin" valueType="num">
                                      <p:cBhvr additive="base">
                                        <p:cTn id="36" dur="500" fill="hold"/>
                                        <p:tgtEl>
                                          <p:spTgt spid="92165">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9216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92165">
                                            <p:txEl>
                                              <p:pRg st="5" end="5"/>
                                            </p:txEl>
                                          </p:spTgt>
                                        </p:tgtEl>
                                        <p:attrNameLst>
                                          <p:attrName>style.visibility</p:attrName>
                                        </p:attrNameLst>
                                      </p:cBhvr>
                                      <p:to>
                                        <p:strVal val="visible"/>
                                      </p:to>
                                    </p:set>
                                    <p:anim calcmode="lin" valueType="num">
                                      <p:cBhvr additive="base">
                                        <p:cTn id="42" dur="500" fill="hold"/>
                                        <p:tgtEl>
                                          <p:spTgt spid="92165">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9216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92165">
                                            <p:txEl>
                                              <p:pRg st="6" end="6"/>
                                            </p:txEl>
                                          </p:spTgt>
                                        </p:tgtEl>
                                        <p:attrNameLst>
                                          <p:attrName>style.visibility</p:attrName>
                                        </p:attrNameLst>
                                      </p:cBhvr>
                                      <p:to>
                                        <p:strVal val="visible"/>
                                      </p:to>
                                    </p:set>
                                    <p:anim calcmode="lin" valueType="num">
                                      <p:cBhvr additive="base">
                                        <p:cTn id="48" dur="500" fill="hold"/>
                                        <p:tgtEl>
                                          <p:spTgt spid="92165">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9216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5"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FC264-7758-4200-8487-24D1AE632295}"/>
              </a:ext>
            </a:extLst>
          </p:cNvPr>
          <p:cNvPicPr>
            <a:picLocks noChangeAspect="1"/>
          </p:cNvPicPr>
          <p:nvPr/>
        </p:nvPicPr>
        <p:blipFill>
          <a:blip r:embed="rId3"/>
          <a:stretch>
            <a:fillRect/>
          </a:stretch>
        </p:blipFill>
        <p:spPr>
          <a:xfrm>
            <a:off x="1524000" y="0"/>
            <a:ext cx="9144000" cy="1311718"/>
          </a:xfrm>
          <a:prstGeom prst="rect">
            <a:avLst/>
          </a:prstGeom>
        </p:spPr>
      </p:pic>
      <p:pic>
        <p:nvPicPr>
          <p:cNvPr id="5" name="Picture 4">
            <a:extLst>
              <a:ext uri="{FF2B5EF4-FFF2-40B4-BE49-F238E27FC236}">
                <a16:creationId xmlns:a16="http://schemas.microsoft.com/office/drawing/2014/main" id="{F6EE568F-2A3D-4D5E-B411-3FDAAACC279E}"/>
              </a:ext>
            </a:extLst>
          </p:cNvPr>
          <p:cNvPicPr>
            <a:picLocks noChangeAspect="1"/>
          </p:cNvPicPr>
          <p:nvPr/>
        </p:nvPicPr>
        <p:blipFill>
          <a:blip r:embed="rId4"/>
          <a:stretch>
            <a:fillRect/>
          </a:stretch>
        </p:blipFill>
        <p:spPr>
          <a:xfrm>
            <a:off x="1767996" y="170084"/>
            <a:ext cx="5524500" cy="971550"/>
          </a:xfrm>
          <a:prstGeom prst="rect">
            <a:avLst/>
          </a:prstGeom>
        </p:spPr>
      </p:pic>
      <p:pic>
        <p:nvPicPr>
          <p:cNvPr id="1026" name="Picture 2" descr="C:\Users\gemma\AppData\Local\Microsoft\Windows\Temporary Internet Files\Content.Outlook\ARDYC78S\law060-top-ten-tips-1024x768.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42124" y="1311729"/>
            <a:ext cx="7378262" cy="553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13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another thing…</a:t>
            </a:r>
          </a:p>
        </p:txBody>
      </p:sp>
      <p:sp>
        <p:nvSpPr>
          <p:cNvPr id="3" name="Content Placeholder 2"/>
          <p:cNvSpPr>
            <a:spLocks noGrp="1"/>
          </p:cNvSpPr>
          <p:nvPr>
            <p:ph idx="1"/>
          </p:nvPr>
        </p:nvSpPr>
        <p:spPr/>
        <p:txBody>
          <a:bodyPr/>
          <a:lstStyle/>
          <a:p>
            <a:pPr marL="0" indent="0">
              <a:buNone/>
            </a:pPr>
            <a:r>
              <a:rPr lang="en-GB" dirty="0"/>
              <a:t>“They always say time changes things but you have to change them for yourself.”</a:t>
            </a:r>
          </a:p>
          <a:p>
            <a:pPr marL="0" indent="0" algn="r">
              <a:buNone/>
            </a:pPr>
            <a:r>
              <a:rPr lang="en-GB" i="1" dirty="0"/>
              <a:t>Andy Warhol</a:t>
            </a:r>
          </a:p>
        </p:txBody>
      </p:sp>
    </p:spTree>
    <p:extLst>
      <p:ext uri="{BB962C8B-B14F-4D97-AF65-F5344CB8AC3E}">
        <p14:creationId xmlns:p14="http://schemas.microsoft.com/office/powerpoint/2010/main" val="1782837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is LawCare?</a:t>
            </a:r>
          </a:p>
        </p:txBody>
      </p:sp>
      <p:sp>
        <p:nvSpPr>
          <p:cNvPr id="3" name="Content Placeholder 2"/>
          <p:cNvSpPr>
            <a:spLocks noGrp="1"/>
          </p:cNvSpPr>
          <p:nvPr>
            <p:ph idx="1"/>
          </p:nvPr>
        </p:nvSpPr>
        <p:spPr>
          <a:xfrm>
            <a:off x="1981200" y="1201480"/>
            <a:ext cx="8229600" cy="4019632"/>
          </a:xfrm>
        </p:spPr>
        <p:txBody>
          <a:bodyPr>
            <a:normAutofit lnSpcReduction="10000"/>
          </a:bodyPr>
          <a:lstStyle/>
          <a:p>
            <a:r>
              <a:rPr lang="en-GB" dirty="0"/>
              <a:t>The charity that promotes and supports good mental health and wellbeing in the legal profession</a:t>
            </a:r>
          </a:p>
          <a:p>
            <a:r>
              <a:rPr lang="en-GB" dirty="0"/>
              <a:t>Established in 1997</a:t>
            </a:r>
          </a:p>
          <a:p>
            <a:r>
              <a:rPr lang="en-GB" dirty="0"/>
              <a:t>Funded by, but independent of, professional bodies</a:t>
            </a:r>
          </a:p>
          <a:p>
            <a:r>
              <a:rPr lang="en-GB" dirty="0"/>
              <a:t>Covers the UK and Ireland</a:t>
            </a:r>
          </a:p>
          <a:p>
            <a:r>
              <a:rPr lang="en-GB" dirty="0"/>
              <a:t>All branches of the legal profession</a:t>
            </a:r>
          </a:p>
          <a:p>
            <a:endParaRPr lang="en-GB" altLang="en-US" dirty="0"/>
          </a:p>
          <a:p>
            <a:endParaRPr lang="en-GB" dirty="0"/>
          </a:p>
          <a:p>
            <a:endParaRPr lang="en-GB" dirty="0"/>
          </a:p>
        </p:txBody>
      </p:sp>
    </p:spTree>
    <p:extLst>
      <p:ext uri="{BB962C8B-B14F-4D97-AF65-F5344CB8AC3E}">
        <p14:creationId xmlns:p14="http://schemas.microsoft.com/office/powerpoint/2010/main" val="338942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Our vision and goals</a:t>
            </a:r>
          </a:p>
        </p:txBody>
      </p:sp>
      <p:sp>
        <p:nvSpPr>
          <p:cNvPr id="3" name="Content Placeholder 2"/>
          <p:cNvSpPr>
            <a:spLocks noGrp="1"/>
          </p:cNvSpPr>
          <p:nvPr>
            <p:ph idx="1"/>
          </p:nvPr>
        </p:nvSpPr>
        <p:spPr>
          <a:xfrm>
            <a:off x="1981200" y="1166648"/>
            <a:ext cx="8229600" cy="4508938"/>
          </a:xfrm>
        </p:spPr>
        <p:txBody>
          <a:bodyPr>
            <a:noAutofit/>
          </a:bodyPr>
          <a:lstStyle/>
          <a:p>
            <a:pPr marL="0" indent="0">
              <a:buNone/>
            </a:pPr>
            <a:r>
              <a:rPr lang="en-GB" sz="2800" b="1" dirty="0"/>
              <a:t>Vision</a:t>
            </a:r>
          </a:p>
          <a:p>
            <a:pPr marL="0" indent="0">
              <a:buNone/>
            </a:pPr>
            <a:r>
              <a:rPr lang="en-GB" sz="2800" dirty="0"/>
              <a:t>A legal community that values, promotes and supports good mental health and wellbeing</a:t>
            </a:r>
            <a:r>
              <a:rPr lang="en-GB" sz="2800" b="1" dirty="0"/>
              <a:t> </a:t>
            </a:r>
          </a:p>
          <a:p>
            <a:pPr marL="0" indent="0">
              <a:buNone/>
            </a:pPr>
            <a:r>
              <a:rPr lang="en-GB" sz="2800" b="1" dirty="0"/>
              <a:t>Four goals </a:t>
            </a:r>
          </a:p>
          <a:p>
            <a:pPr marL="457200" lvl="1" indent="0">
              <a:buNone/>
            </a:pPr>
            <a:r>
              <a:rPr lang="en-GB" sz="2800" dirty="0"/>
              <a:t>Support</a:t>
            </a:r>
          </a:p>
          <a:p>
            <a:pPr marL="457200" lvl="1" indent="0">
              <a:buNone/>
            </a:pPr>
            <a:r>
              <a:rPr lang="en-GB" sz="2800" dirty="0"/>
              <a:t>Information </a:t>
            </a:r>
          </a:p>
          <a:p>
            <a:pPr marL="457200" lvl="1" indent="0">
              <a:buNone/>
            </a:pPr>
            <a:r>
              <a:rPr lang="en-GB" sz="2800" dirty="0"/>
              <a:t>Tackling stigma </a:t>
            </a:r>
          </a:p>
          <a:p>
            <a:pPr marL="457200" lvl="1" indent="0">
              <a:buNone/>
            </a:pPr>
            <a:r>
              <a:rPr lang="en-GB" sz="2800" dirty="0"/>
              <a:t>Raising Awareness</a:t>
            </a:r>
          </a:p>
          <a:p>
            <a:pPr lvl="1"/>
            <a:endParaRPr lang="en-GB" sz="2800" dirty="0"/>
          </a:p>
          <a:p>
            <a:endParaRPr lang="en-GB" sz="2800" dirty="0"/>
          </a:p>
        </p:txBody>
      </p:sp>
    </p:spTree>
    <p:extLst>
      <p:ext uri="{BB962C8B-B14F-4D97-AF65-F5344CB8AC3E}">
        <p14:creationId xmlns:p14="http://schemas.microsoft.com/office/powerpoint/2010/main" val="1480683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t>Support </a:t>
            </a:r>
          </a:p>
        </p:txBody>
      </p:sp>
      <p:sp>
        <p:nvSpPr>
          <p:cNvPr id="3" name="Content Placeholder 2"/>
          <p:cNvSpPr>
            <a:spLocks noGrp="1"/>
          </p:cNvSpPr>
          <p:nvPr>
            <p:ph idx="1"/>
          </p:nvPr>
        </p:nvSpPr>
        <p:spPr>
          <a:xfrm>
            <a:off x="1981200" y="1198180"/>
            <a:ext cx="8229600" cy="4022932"/>
          </a:xfrm>
        </p:spPr>
        <p:txBody>
          <a:bodyPr>
            <a:normAutofit lnSpcReduction="10000"/>
          </a:bodyPr>
          <a:lstStyle/>
          <a:p>
            <a:r>
              <a:rPr lang="en-GB" dirty="0"/>
              <a:t>Our support spans the whole of legal life, from student to training  through to practice and retirement , which includes all staff </a:t>
            </a:r>
          </a:p>
          <a:p>
            <a:pPr marL="0" indent="0">
              <a:buNone/>
            </a:pPr>
            <a:endParaRPr lang="en-GB" dirty="0"/>
          </a:p>
          <a:p>
            <a:r>
              <a:rPr lang="en-GB" dirty="0"/>
              <a:t>We can help those concerned about themselves, a colleague, friend, or family member</a:t>
            </a:r>
          </a:p>
          <a:p>
            <a:pPr marL="0" indent="0">
              <a:buNone/>
            </a:pPr>
            <a:endParaRPr lang="en-GB" dirty="0"/>
          </a:p>
          <a:p>
            <a:r>
              <a:rPr lang="en-GB" dirty="0"/>
              <a:t>We understand life in the law</a:t>
            </a:r>
          </a:p>
        </p:txBody>
      </p:sp>
    </p:spTree>
    <p:extLst>
      <p:ext uri="{BB962C8B-B14F-4D97-AF65-F5344CB8AC3E}">
        <p14:creationId xmlns:p14="http://schemas.microsoft.com/office/powerpoint/2010/main" val="3543071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 – Helpline</a:t>
            </a:r>
          </a:p>
        </p:txBody>
      </p:sp>
      <p:sp>
        <p:nvSpPr>
          <p:cNvPr id="3" name="Content Placeholder 2"/>
          <p:cNvSpPr>
            <a:spLocks noGrp="1"/>
          </p:cNvSpPr>
          <p:nvPr>
            <p:ph idx="1"/>
          </p:nvPr>
        </p:nvSpPr>
        <p:spPr>
          <a:xfrm>
            <a:off x="1981200" y="1135117"/>
            <a:ext cx="8229600" cy="4508938"/>
          </a:xfrm>
        </p:spPr>
        <p:txBody>
          <a:bodyPr>
            <a:normAutofit/>
          </a:bodyPr>
          <a:lstStyle/>
          <a:p>
            <a:pPr>
              <a:defRPr/>
            </a:pPr>
            <a:r>
              <a:rPr lang="en-GB" dirty="0"/>
              <a:t>Free, independent, confidential </a:t>
            </a:r>
          </a:p>
          <a:p>
            <a:pPr>
              <a:defRPr/>
            </a:pPr>
            <a:r>
              <a:rPr lang="en-GB" altLang="en-US" dirty="0"/>
              <a:t>Discuss concerns</a:t>
            </a:r>
            <a:endParaRPr lang="en-GB" dirty="0"/>
          </a:p>
          <a:p>
            <a:pPr>
              <a:defRPr/>
            </a:pPr>
            <a:r>
              <a:rPr lang="en-GB" altLang="en-US" dirty="0"/>
              <a:t>Listen without judgment, with empathy</a:t>
            </a:r>
          </a:p>
          <a:p>
            <a:r>
              <a:rPr lang="en-GB" dirty="0"/>
              <a:t>Trained staff / volunteers  have worked in the law</a:t>
            </a:r>
          </a:p>
          <a:p>
            <a:r>
              <a:rPr lang="en-GB" dirty="0"/>
              <a:t>Signposting</a:t>
            </a:r>
          </a:p>
          <a:p>
            <a:r>
              <a:rPr lang="en-GB" dirty="0"/>
              <a:t>365 days a year</a:t>
            </a:r>
          </a:p>
          <a:p>
            <a:r>
              <a:rPr lang="en-GB" dirty="0"/>
              <a:t>Best practice standard</a:t>
            </a:r>
          </a:p>
          <a:p>
            <a:pPr marL="0" indent="0">
              <a:buNone/>
            </a:pPr>
            <a:endParaRPr lang="en-GB" dirty="0"/>
          </a:p>
          <a:p>
            <a:endParaRPr lang="en-GB" dirty="0"/>
          </a:p>
          <a:p>
            <a:endParaRPr lang="en-GB" dirty="0"/>
          </a:p>
          <a:p>
            <a:endParaRPr lang="en-GB" dirty="0"/>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5186" y="3311328"/>
            <a:ext cx="3165614" cy="2111440"/>
          </a:xfrm>
          <a:prstGeom prst="rect">
            <a:avLst/>
          </a:prstGeom>
        </p:spPr>
      </p:pic>
    </p:spTree>
    <p:extLst>
      <p:ext uri="{BB962C8B-B14F-4D97-AF65-F5344CB8AC3E}">
        <p14:creationId xmlns:p14="http://schemas.microsoft.com/office/powerpoint/2010/main" val="1567938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 – Peer Support </a:t>
            </a:r>
          </a:p>
        </p:txBody>
      </p:sp>
      <p:sp>
        <p:nvSpPr>
          <p:cNvPr id="3" name="Content Placeholder 2"/>
          <p:cNvSpPr>
            <a:spLocks noGrp="1"/>
          </p:cNvSpPr>
          <p:nvPr>
            <p:ph idx="1"/>
          </p:nvPr>
        </p:nvSpPr>
        <p:spPr>
          <a:xfrm>
            <a:off x="1981200" y="1245486"/>
            <a:ext cx="8229600" cy="4398579"/>
          </a:xfrm>
        </p:spPr>
        <p:txBody>
          <a:bodyPr>
            <a:normAutofit/>
          </a:bodyPr>
          <a:lstStyle/>
          <a:p>
            <a:r>
              <a:rPr lang="en-GB" dirty="0"/>
              <a:t>Network of peer supporters</a:t>
            </a:r>
          </a:p>
          <a:p>
            <a:r>
              <a:rPr lang="en-GB" dirty="0"/>
              <a:t>One to one support </a:t>
            </a:r>
          </a:p>
          <a:p>
            <a:r>
              <a:rPr lang="en-GB" dirty="0"/>
              <a:t>Reassurance</a:t>
            </a:r>
          </a:p>
          <a:p>
            <a:endParaRPr lang="en-GB" dirty="0"/>
          </a:p>
          <a:p>
            <a:endParaRPr lang="en-GB" dirty="0"/>
          </a:p>
          <a:p>
            <a:endParaRPr lang="en-GB"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44943" y="1537939"/>
            <a:ext cx="3216735" cy="2151192"/>
          </a:xfrm>
          <a:prstGeom prst="rect">
            <a:avLst/>
          </a:prstGeom>
        </p:spPr>
      </p:pic>
    </p:spTree>
    <p:extLst>
      <p:ext uri="{BB962C8B-B14F-4D97-AF65-F5344CB8AC3E}">
        <p14:creationId xmlns:p14="http://schemas.microsoft.com/office/powerpoint/2010/main" val="4074735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people contact us</a:t>
            </a:r>
          </a:p>
        </p:txBody>
      </p:sp>
      <p:pic>
        <p:nvPicPr>
          <p:cNvPr id="1026" name="Picture 2" descr="D:\Lawcare\Communications\Photos&amp;Logos\Infographic 2019\2018-reasons-900x60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28051" y="874986"/>
            <a:ext cx="6745671" cy="449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395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Lawcare\Communications\Photos&amp;Logos\Infographic 2019\2018-bullying-doubled-900x60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59117" y="721852"/>
            <a:ext cx="7346730" cy="48978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13210" y="516899"/>
            <a:ext cx="5034648"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alibri"/>
                <a:ea typeface="+mn-ea"/>
                <a:cs typeface="+mn-cs"/>
              </a:rPr>
              <a:t>Why people contact us</a:t>
            </a:r>
          </a:p>
        </p:txBody>
      </p:sp>
    </p:spTree>
    <p:extLst>
      <p:ext uri="{BB962C8B-B14F-4D97-AF65-F5344CB8AC3E}">
        <p14:creationId xmlns:p14="http://schemas.microsoft.com/office/powerpoint/2010/main" val="217847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wellbeing?</a:t>
            </a:r>
          </a:p>
        </p:txBody>
      </p:sp>
      <p:sp>
        <p:nvSpPr>
          <p:cNvPr id="3" name="Content Placeholder 2"/>
          <p:cNvSpPr>
            <a:spLocks noGrp="1"/>
          </p:cNvSpPr>
          <p:nvPr>
            <p:ph idx="1"/>
          </p:nvPr>
        </p:nvSpPr>
        <p:spPr/>
        <p:txBody>
          <a:bodyPr/>
          <a:lstStyle/>
          <a:p>
            <a:r>
              <a:rPr lang="en-GB" dirty="0"/>
              <a:t>It’s about how we feel</a:t>
            </a:r>
          </a:p>
          <a:p>
            <a:r>
              <a:rPr lang="en-GB" dirty="0"/>
              <a:t>How we think</a:t>
            </a:r>
          </a:p>
          <a:p>
            <a:r>
              <a:rPr lang="en-GB" dirty="0"/>
              <a:t>Our relationships</a:t>
            </a:r>
          </a:p>
          <a:p>
            <a:r>
              <a:rPr lang="en-GB" dirty="0"/>
              <a:t>How we find meaning &amp; purpose in our lives…</a:t>
            </a:r>
          </a:p>
        </p:txBody>
      </p:sp>
    </p:spTree>
    <p:extLst>
      <p:ext uri="{BB962C8B-B14F-4D97-AF65-F5344CB8AC3E}">
        <p14:creationId xmlns:p14="http://schemas.microsoft.com/office/powerpoint/2010/main" val="2774098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Information</a:t>
            </a:r>
            <a:r>
              <a:rPr lang="en-GB" dirty="0"/>
              <a:t> </a:t>
            </a:r>
          </a:p>
        </p:txBody>
      </p:sp>
      <p:sp>
        <p:nvSpPr>
          <p:cNvPr id="3" name="Content Placeholder 2"/>
          <p:cNvSpPr>
            <a:spLocks noGrp="1"/>
          </p:cNvSpPr>
          <p:nvPr>
            <p:ph idx="1"/>
          </p:nvPr>
        </p:nvSpPr>
        <p:spPr/>
        <p:txBody>
          <a:bodyPr>
            <a:normAutofit/>
          </a:bodyPr>
          <a:lstStyle/>
          <a:p>
            <a:r>
              <a:rPr lang="en-GB" dirty="0"/>
              <a:t>Website </a:t>
            </a:r>
            <a:r>
              <a:rPr lang="en-GB" dirty="0">
                <a:hlinkClick r:id="rId2"/>
              </a:rPr>
              <a:t>www.lawcare.org.uk</a:t>
            </a:r>
            <a:endParaRPr lang="en-GB" dirty="0"/>
          </a:p>
          <a:p>
            <a:r>
              <a:rPr lang="en-GB" dirty="0"/>
              <a:t>Factsheets</a:t>
            </a:r>
          </a:p>
          <a:p>
            <a:r>
              <a:rPr lang="en-GB" dirty="0"/>
              <a:t>Wellbeing tips </a:t>
            </a:r>
          </a:p>
          <a:p>
            <a:r>
              <a:rPr lang="en-GB" dirty="0"/>
              <a:t>Tips for healthy workplaces</a:t>
            </a:r>
          </a:p>
          <a:p>
            <a:r>
              <a:rPr lang="en-GB" dirty="0" err="1"/>
              <a:t>LawCare</a:t>
            </a:r>
            <a:r>
              <a:rPr lang="en-GB" dirty="0"/>
              <a:t> News </a:t>
            </a:r>
          </a:p>
          <a:p>
            <a:r>
              <a:rPr lang="en-GB" dirty="0"/>
              <a:t>Case studies / blogs</a:t>
            </a:r>
          </a:p>
        </p:txBody>
      </p:sp>
    </p:spTree>
    <p:extLst>
      <p:ext uri="{BB962C8B-B14F-4D97-AF65-F5344CB8AC3E}">
        <p14:creationId xmlns:p14="http://schemas.microsoft.com/office/powerpoint/2010/main" val="2936207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10" y="1008064"/>
            <a:ext cx="8229601" cy="4616648"/>
          </a:xfrm>
          <a:prstGeom prst="rect">
            <a:avLst/>
          </a:prstGeom>
          <a:noFill/>
        </p:spPr>
        <p:txBody>
          <a:bodyPr wrap="square" rtlCol="0">
            <a:spAutoFit/>
          </a:bodyPr>
          <a:lstStyle/>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75"/>
                </a:solidFill>
                <a:effectLst/>
                <a:uLnTx/>
                <a:uFillTx/>
                <a:latin typeface="Calibri"/>
                <a:ea typeface="+mn-ea"/>
                <a:cs typeface="+mn-cs"/>
              </a:rPr>
              <a:t>Sign up to our newsletter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75"/>
                </a:solidFill>
                <a:effectLst/>
                <a:uLnTx/>
                <a:uFillTx/>
                <a:latin typeface="Calibri"/>
                <a:ea typeface="+mn-ea"/>
                <a:cs typeface="+mn-cs"/>
              </a:rPr>
              <a:t> Follow us</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3475"/>
              </a:solidFill>
              <a:effectLst/>
              <a:uLnTx/>
              <a:uFillTx/>
              <a:latin typeface="Calibri"/>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3475"/>
              </a:solidFill>
              <a:effectLst/>
              <a:uLnTx/>
              <a:uFillTx/>
              <a:latin typeface="Calibri"/>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75"/>
                </a:solidFill>
                <a:effectLst/>
                <a:uLnTx/>
                <a:uFillTx/>
                <a:latin typeface="Calibri"/>
                <a:ea typeface="+mn-ea"/>
                <a:cs typeface="+mn-cs"/>
              </a:rPr>
              <a:t> Volunteer</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75"/>
                </a:solidFill>
                <a:effectLst/>
                <a:uLnTx/>
                <a:uFillTx/>
                <a:latin typeface="Calibri"/>
                <a:ea typeface="+mn-ea"/>
                <a:cs typeface="+mn-cs"/>
              </a:rPr>
              <a:t> Fundraise /Donate</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3475"/>
              </a:solidFill>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9717" y="2459138"/>
            <a:ext cx="857250" cy="8572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60607" y="2497238"/>
            <a:ext cx="1009650" cy="819150"/>
          </a:xfrm>
          <a:prstGeom prst="rect">
            <a:avLst/>
          </a:prstGeom>
        </p:spPr>
      </p:pic>
      <p:sp>
        <p:nvSpPr>
          <p:cNvPr id="4" name="Title 3"/>
          <p:cNvSpPr>
            <a:spLocks noGrp="1"/>
          </p:cNvSpPr>
          <p:nvPr>
            <p:ph type="title"/>
          </p:nvPr>
        </p:nvSpPr>
        <p:spPr/>
        <p:txBody>
          <a:bodyPr/>
          <a:lstStyle/>
          <a:p>
            <a:r>
              <a:rPr lang="en-GB" b="1" dirty="0"/>
              <a:t>Support LawCare </a:t>
            </a:r>
          </a:p>
        </p:txBody>
      </p:sp>
      <p:pic>
        <p:nvPicPr>
          <p:cNvPr id="2050" name="Picture 2" descr="D:\Lawcare\Elizabeth\Communications\Presentations\Linklaters hik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89221" y="2055156"/>
            <a:ext cx="4094884" cy="25224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3443" y="2394690"/>
            <a:ext cx="1024267" cy="1024267"/>
          </a:xfrm>
          <a:prstGeom prst="rect">
            <a:avLst/>
          </a:prstGeom>
        </p:spPr>
      </p:pic>
    </p:spTree>
    <p:extLst>
      <p:ext uri="{BB962C8B-B14F-4D97-AF65-F5344CB8AC3E}">
        <p14:creationId xmlns:p14="http://schemas.microsoft.com/office/powerpoint/2010/main" val="269863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LawCare</a:t>
            </a:r>
            <a:endParaRPr lang="en-GB" b="1" dirty="0"/>
          </a:p>
        </p:txBody>
      </p:sp>
      <p:sp>
        <p:nvSpPr>
          <p:cNvPr id="3" name="Content Placeholder 2"/>
          <p:cNvSpPr>
            <a:spLocks noGrp="1"/>
          </p:cNvSpPr>
          <p:nvPr>
            <p:ph idx="1"/>
          </p:nvPr>
        </p:nvSpPr>
        <p:spPr/>
        <p:txBody>
          <a:bodyPr>
            <a:normAutofit fontScale="92500" lnSpcReduction="20000"/>
          </a:bodyPr>
          <a:lstStyle/>
          <a:p>
            <a:r>
              <a:rPr lang="en-GB" dirty="0"/>
              <a:t>Helpline: </a:t>
            </a:r>
            <a:r>
              <a:rPr lang="en-GB" dirty="0">
                <a:solidFill>
                  <a:srgbClr val="EF4135"/>
                </a:solidFill>
              </a:rPr>
              <a:t>0800 279 6888</a:t>
            </a:r>
          </a:p>
          <a:p>
            <a:r>
              <a:rPr lang="en-GB" dirty="0"/>
              <a:t>Free and confidential 365 days a year</a:t>
            </a:r>
          </a:p>
          <a:p>
            <a:r>
              <a:rPr lang="en-GB" dirty="0"/>
              <a:t>Website: </a:t>
            </a:r>
            <a:r>
              <a:rPr lang="en-GB" dirty="0">
                <a:solidFill>
                  <a:srgbClr val="FF0000"/>
                </a:solidFill>
              </a:rPr>
              <a:t>www.lawcare.org.uk</a:t>
            </a:r>
          </a:p>
          <a:p>
            <a:r>
              <a:rPr lang="en-GB" dirty="0"/>
              <a:t>Factsheets and information</a:t>
            </a:r>
          </a:p>
          <a:p>
            <a:r>
              <a:rPr lang="en-GB" dirty="0"/>
              <a:t>Registered charity</a:t>
            </a:r>
          </a:p>
          <a:p>
            <a:endParaRPr lang="en-GB" dirty="0"/>
          </a:p>
          <a:p>
            <a:pPr marL="0" indent="0">
              <a:buNone/>
            </a:pPr>
            <a:endParaRPr lang="en-GB" b="1" dirty="0"/>
          </a:p>
          <a:p>
            <a:pPr marL="0" indent="0">
              <a:buNone/>
            </a:pPr>
            <a:r>
              <a:rPr lang="en-GB" dirty="0"/>
              <a:t> </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28997" y="3806406"/>
            <a:ext cx="1286861" cy="61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7722" y="3799550"/>
            <a:ext cx="6286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86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does wellbeing matter?</a:t>
            </a:r>
          </a:p>
        </p:txBody>
      </p:sp>
      <p:sp>
        <p:nvSpPr>
          <p:cNvPr id="3" name="Content Placeholder 2"/>
          <p:cNvSpPr>
            <a:spLocks noGrp="1"/>
          </p:cNvSpPr>
          <p:nvPr>
            <p:ph idx="1"/>
          </p:nvPr>
        </p:nvSpPr>
        <p:spPr/>
        <p:txBody>
          <a:bodyPr/>
          <a:lstStyle/>
          <a:p>
            <a:r>
              <a:rPr lang="en-GB" dirty="0"/>
              <a:t>Greater self-esteem</a:t>
            </a:r>
          </a:p>
          <a:p>
            <a:r>
              <a:rPr lang="en-GB" dirty="0"/>
              <a:t>Optimism</a:t>
            </a:r>
          </a:p>
          <a:p>
            <a:r>
              <a:rPr lang="en-GB" dirty="0"/>
              <a:t>Resilience</a:t>
            </a:r>
          </a:p>
          <a:p>
            <a:r>
              <a:rPr lang="en-GB" dirty="0"/>
              <a:t>Vitality</a:t>
            </a:r>
          </a:p>
          <a:p>
            <a:r>
              <a:rPr lang="en-GB" dirty="0"/>
              <a:t>Self-determination</a:t>
            </a:r>
          </a:p>
          <a:p>
            <a:r>
              <a:rPr lang="en-GB" dirty="0"/>
              <a:t>Better physical &amp; mental health etc </a:t>
            </a:r>
            <a:r>
              <a:rPr lang="en-GB" dirty="0" err="1"/>
              <a:t>etc</a:t>
            </a:r>
            <a:endParaRPr lang="en-GB" dirty="0"/>
          </a:p>
        </p:txBody>
      </p:sp>
    </p:spTree>
    <p:extLst>
      <p:ext uri="{BB962C8B-B14F-4D97-AF65-F5344CB8AC3E}">
        <p14:creationId xmlns:p14="http://schemas.microsoft.com/office/powerpoint/2010/main" val="252783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8" y="1810975"/>
            <a:ext cx="8012545" cy="2677656"/>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75"/>
                </a:solidFill>
                <a:effectLst/>
                <a:uLnTx/>
                <a:uFillTx/>
                <a:latin typeface="Calibri"/>
                <a:ea typeface="+mn-ea"/>
                <a:cs typeface="+mn-cs"/>
              </a:rPr>
              <a:t>Individual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75"/>
                </a:solidFill>
                <a:effectLst/>
                <a:uLnTx/>
                <a:uFillTx/>
                <a:latin typeface="Calibri"/>
                <a:ea typeface="+mn-ea"/>
                <a:cs typeface="+mn-cs"/>
              </a:rPr>
              <a:t>Employer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75"/>
                </a:solidFill>
                <a:effectLst/>
                <a:uLnTx/>
                <a:uFillTx/>
                <a:latin typeface="Calibri"/>
                <a:ea typeface="+mn-ea"/>
                <a:cs typeface="+mn-cs"/>
              </a:rPr>
              <a:t>Wider legal community</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3475"/>
                </a:solidFill>
                <a:effectLst/>
                <a:uLnTx/>
                <a:uFillTx/>
                <a:latin typeface="Calibri"/>
                <a:ea typeface="+mn-ea"/>
                <a:cs typeface="+mn-cs"/>
              </a:rPr>
              <a:t>General public</a:t>
            </a:r>
          </a:p>
        </p:txBody>
      </p:sp>
      <p:sp>
        <p:nvSpPr>
          <p:cNvPr id="2" name="Title 1"/>
          <p:cNvSpPr>
            <a:spLocks noGrp="1"/>
          </p:cNvSpPr>
          <p:nvPr>
            <p:ph type="title"/>
          </p:nvPr>
        </p:nvSpPr>
        <p:spPr>
          <a:xfrm>
            <a:off x="1981210" y="274638"/>
            <a:ext cx="8229601" cy="1175790"/>
          </a:xfrm>
        </p:spPr>
        <p:txBody>
          <a:bodyPr>
            <a:noAutofit/>
          </a:bodyPr>
          <a:lstStyle/>
          <a:p>
            <a:r>
              <a:rPr lang="en-GB" b="1" dirty="0"/>
              <a:t>Why does this matter in the legal workplace?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1900" y="2040973"/>
            <a:ext cx="3326524" cy="2217683"/>
          </a:xfrm>
          <a:prstGeom prst="rect">
            <a:avLst/>
          </a:prstGeom>
        </p:spPr>
      </p:pic>
    </p:spTree>
    <p:extLst>
      <p:ext uri="{BB962C8B-B14F-4D97-AF65-F5344CB8AC3E}">
        <p14:creationId xmlns:p14="http://schemas.microsoft.com/office/powerpoint/2010/main" val="252130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facts</a:t>
            </a:r>
          </a:p>
        </p:txBody>
      </p:sp>
      <p:sp>
        <p:nvSpPr>
          <p:cNvPr id="7" name="TextBox 6"/>
          <p:cNvSpPr txBox="1"/>
          <p:nvPr/>
        </p:nvSpPr>
        <p:spPr>
          <a:xfrm>
            <a:off x="1981199" y="1008074"/>
            <a:ext cx="7930056" cy="489364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3475"/>
                </a:solidFill>
                <a:effectLst/>
                <a:uLnTx/>
                <a:uFillTx/>
                <a:latin typeface="Calibri"/>
                <a:ea typeface="+mn-ea"/>
                <a:cs typeface="+mn-cs"/>
              </a:rPr>
              <a:t>Law is third most stressful job in UK according to H&amp;SE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3475"/>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3475"/>
                </a:solidFill>
                <a:effectLst/>
                <a:uLnTx/>
                <a:uFillTx/>
                <a:latin typeface="Calibri"/>
                <a:ea typeface="+mn-ea"/>
                <a:cs typeface="+mn-cs"/>
              </a:rPr>
              <a:t>82% of junior lawyers stressed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3475"/>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3475"/>
                </a:solidFill>
                <a:effectLst/>
                <a:uLnTx/>
                <a:uFillTx/>
                <a:latin typeface="Calibri"/>
                <a:ea typeface="+mn-ea"/>
                <a:cs typeface="+mn-cs"/>
              </a:rPr>
              <a:t>US study: 28% lawyers depressed, 19% anxious, 23% stressed, 21 per cent screened positive for hazardous, harmful and potentially alcohol-dependent drinking.</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4917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7"/>
          <p:cNvSpPr>
            <a:spLocks noGrp="1" noChangeArrowheads="1"/>
          </p:cNvSpPr>
          <p:nvPr>
            <p:ph type="title"/>
          </p:nvPr>
        </p:nvSpPr>
        <p:spPr>
          <a:xfrm>
            <a:off x="1981200" y="333375"/>
            <a:ext cx="8229600" cy="863600"/>
          </a:xfrm>
        </p:spPr>
        <p:txBody>
          <a:bodyPr/>
          <a:lstStyle/>
          <a:p>
            <a:pPr eaLnBrk="1" hangingPunct="1"/>
            <a:r>
              <a:rPr lang="en-GB" altLang="en-US"/>
              <a:t>Admission or Denial?</a:t>
            </a:r>
          </a:p>
        </p:txBody>
      </p:sp>
      <p:sp>
        <p:nvSpPr>
          <p:cNvPr id="226312" name="Rectangle 8"/>
          <p:cNvSpPr>
            <a:spLocks noGrp="1" noChangeArrowheads="1"/>
          </p:cNvSpPr>
          <p:nvPr>
            <p:ph idx="1"/>
          </p:nvPr>
        </p:nvSpPr>
        <p:spPr>
          <a:xfrm>
            <a:off x="2351088" y="1412886"/>
            <a:ext cx="7416800" cy="4987925"/>
          </a:xfrm>
        </p:spPr>
        <p:txBody>
          <a:bodyPr/>
          <a:lstStyle/>
          <a:p>
            <a:pPr eaLnBrk="1" hangingPunct="1">
              <a:lnSpc>
                <a:spcPct val="90000"/>
              </a:lnSpc>
            </a:pPr>
            <a:r>
              <a:rPr lang="en-GB" altLang="en-US" sz="2800"/>
              <a:t>“As lawyers we identify ourselves as problem solvers. But we also live lives dominated by high expectations and multiple demands”.</a:t>
            </a:r>
          </a:p>
          <a:p>
            <a:pPr eaLnBrk="1" hangingPunct="1">
              <a:lnSpc>
                <a:spcPct val="90000"/>
              </a:lnSpc>
            </a:pPr>
            <a:r>
              <a:rPr lang="en-GB" altLang="en-US" sz="2800"/>
              <a:t>“We are often convinced that any admission of the stress our lives generate is a sign of weakness that will undermine everything we strive to be”.</a:t>
            </a:r>
          </a:p>
          <a:p>
            <a:pPr eaLnBrk="1" hangingPunct="1">
              <a:lnSpc>
                <a:spcPct val="90000"/>
              </a:lnSpc>
            </a:pPr>
            <a:r>
              <a:rPr lang="en-GB" altLang="en-US" sz="2800"/>
              <a:t>“No one is immune and most of us cannot cope alone.” </a:t>
            </a:r>
          </a:p>
          <a:p>
            <a:pPr eaLnBrk="1" hangingPunct="1">
              <a:lnSpc>
                <a:spcPct val="90000"/>
              </a:lnSpc>
              <a:buFont typeface="Wingdings" pitchFamily="2" charset="2"/>
              <a:buNone/>
            </a:pPr>
            <a:r>
              <a:rPr lang="en-GB" altLang="en-US" sz="2000" i="1"/>
              <a:t>	Chief Justice Christine Durham, Utah State Bench</a:t>
            </a:r>
          </a:p>
        </p:txBody>
      </p:sp>
      <p:sp>
        <p:nvSpPr>
          <p:cNvPr id="36868" name="Slide Number Placeholder 3"/>
          <p:cNvSpPr>
            <a:spLocks noGrp="1"/>
          </p:cNvSpPr>
          <p:nvPr>
            <p:ph type="sldNum" sz="quarter" idx="4294967295"/>
          </p:nvPr>
        </p:nvSpPr>
        <p:spPr bwMode="auto">
          <a:xfrm>
            <a:off x="10067936" y="6356361"/>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C8856FCB-9477-46CB-841F-82D6ED0D9030}" type="slidenum">
              <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8</a:t>
            </a:fld>
            <a:endParaRPr kumimoji="0" lang="en-US" altLang="en-US" sz="1400" b="0" i="0" u="none" strike="noStrike" kern="1200" cap="none" spc="0" normalizeH="0" baseline="0" noProof="0">
              <a:ln>
                <a:noFill/>
              </a:ln>
              <a:solidFill>
                <a:srgbClr val="0033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90649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6312">
                                            <p:txEl>
                                              <p:pRg st="0" end="0"/>
                                            </p:txEl>
                                          </p:spTgt>
                                        </p:tgtEl>
                                        <p:attrNameLst>
                                          <p:attrName>style.visibility</p:attrName>
                                        </p:attrNameLst>
                                      </p:cBhvr>
                                      <p:to>
                                        <p:strVal val="visible"/>
                                      </p:to>
                                    </p:set>
                                    <p:anim calcmode="lin" valueType="num">
                                      <p:cBhvr additive="base">
                                        <p:cTn id="7" dur="500" fill="hold"/>
                                        <p:tgtEl>
                                          <p:spTgt spid="2263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63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6312">
                                            <p:txEl>
                                              <p:pRg st="1" end="1"/>
                                            </p:txEl>
                                          </p:spTgt>
                                        </p:tgtEl>
                                        <p:attrNameLst>
                                          <p:attrName>style.visibility</p:attrName>
                                        </p:attrNameLst>
                                      </p:cBhvr>
                                      <p:to>
                                        <p:strVal val="visible"/>
                                      </p:to>
                                    </p:set>
                                    <p:anim calcmode="lin" valueType="num">
                                      <p:cBhvr additive="base">
                                        <p:cTn id="13" dur="500" fill="hold"/>
                                        <p:tgtEl>
                                          <p:spTgt spid="2263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63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6312">
                                            <p:txEl>
                                              <p:pRg st="2" end="2"/>
                                            </p:txEl>
                                          </p:spTgt>
                                        </p:tgtEl>
                                        <p:attrNameLst>
                                          <p:attrName>style.visibility</p:attrName>
                                        </p:attrNameLst>
                                      </p:cBhvr>
                                      <p:to>
                                        <p:strVal val="visible"/>
                                      </p:to>
                                    </p:set>
                                    <p:anim calcmode="lin" valueType="num">
                                      <p:cBhvr additive="base">
                                        <p:cTn id="19" dur="500" fill="hold"/>
                                        <p:tgtEl>
                                          <p:spTgt spid="2263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63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6312">
                                            <p:txEl>
                                              <p:pRg st="3" end="3"/>
                                            </p:txEl>
                                          </p:spTgt>
                                        </p:tgtEl>
                                        <p:attrNameLst>
                                          <p:attrName>style.visibility</p:attrName>
                                        </p:attrNameLst>
                                      </p:cBhvr>
                                      <p:to>
                                        <p:strVal val="visible"/>
                                      </p:to>
                                    </p:set>
                                    <p:anim calcmode="lin" valueType="num">
                                      <p:cBhvr additive="base">
                                        <p:cTn id="25" dur="500" fill="hold"/>
                                        <p:tgtEl>
                                          <p:spTgt spid="22631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631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effectLst/>
              </a:rPr>
              <a:t>A + B Type Personalities</a:t>
            </a:r>
          </a:p>
        </p:txBody>
      </p:sp>
      <p:sp>
        <p:nvSpPr>
          <p:cNvPr id="10243" name="Rectangle 3"/>
          <p:cNvSpPr>
            <a:spLocks noGrp="1" noChangeArrowheads="1"/>
          </p:cNvSpPr>
          <p:nvPr>
            <p:ph idx="1"/>
          </p:nvPr>
        </p:nvSpPr>
        <p:spPr>
          <a:xfrm>
            <a:off x="3352800" y="2254250"/>
            <a:ext cx="5715000" cy="4146550"/>
          </a:xfrm>
        </p:spPr>
        <p:txBody>
          <a:bodyPr/>
          <a:lstStyle/>
          <a:p>
            <a:pPr>
              <a:buFont typeface="Wingdings" pitchFamily="2" charset="2"/>
              <a:buNone/>
            </a:pPr>
            <a:r>
              <a:rPr lang="en-GB" altLang="en-US" b="1">
                <a:solidFill>
                  <a:schemeClr val="hlink"/>
                </a:solidFill>
              </a:rPr>
              <a:t>            </a:t>
            </a:r>
            <a:endParaRPr lang="en-GB"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1952635"/>
            <a:ext cx="6708772" cy="3420591"/>
          </a:xfrm>
          <a:prstGeom prst="rect">
            <a:avLst/>
          </a:prstGeom>
        </p:spPr>
      </p:pic>
    </p:spTree>
    <p:extLst>
      <p:ext uri="{BB962C8B-B14F-4D97-AF65-F5344CB8AC3E}">
        <p14:creationId xmlns:p14="http://schemas.microsoft.com/office/powerpoint/2010/main" val="1949631110"/>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1176</Words>
  <Application>Microsoft Office PowerPoint</Application>
  <PresentationFormat>Widescreen</PresentationFormat>
  <Paragraphs>253</Paragraphs>
  <Slides>42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 New Roman</vt:lpstr>
      <vt:lpstr>Wingdings</vt:lpstr>
      <vt:lpstr>3_Office Theme</vt:lpstr>
      <vt:lpstr>PowerPoint Presentation</vt:lpstr>
      <vt:lpstr>What is mental health?</vt:lpstr>
      <vt:lpstr>What is mental health?</vt:lpstr>
      <vt:lpstr>What is wellbeing?</vt:lpstr>
      <vt:lpstr>Why does wellbeing matter?</vt:lpstr>
      <vt:lpstr>Why does this matter in the legal workplace? </vt:lpstr>
      <vt:lpstr>The facts</vt:lpstr>
      <vt:lpstr>Admission or Denial?</vt:lpstr>
      <vt:lpstr>A + B Type Personalities</vt:lpstr>
      <vt:lpstr>PowerPoint Presentation</vt:lpstr>
      <vt:lpstr>Stress Demands </vt:lpstr>
      <vt:lpstr>Stress v. Pressure</vt:lpstr>
      <vt:lpstr>What organisations can do  </vt:lpstr>
      <vt:lpstr>Self-Care Alarm Bells</vt:lpstr>
      <vt:lpstr>Stress Indicators</vt:lpstr>
      <vt:lpstr>Stress Indicators</vt:lpstr>
      <vt:lpstr>Stress Indicators</vt:lpstr>
      <vt:lpstr>The Effects of Stress</vt:lpstr>
      <vt:lpstr>Classic Stress Symptoms</vt:lpstr>
      <vt:lpstr>Self-Care</vt:lpstr>
      <vt:lpstr>Mitigating Stress</vt:lpstr>
      <vt:lpstr>Spot the warning signs</vt:lpstr>
      <vt:lpstr>Stress can be managed</vt:lpstr>
      <vt:lpstr>Working smarter not harder</vt:lpstr>
      <vt:lpstr>Strategies to Manage Stress Time Management</vt:lpstr>
      <vt:lpstr>Strategies to Manage Stress Mental Attitude</vt:lpstr>
      <vt:lpstr>Strategies for Success</vt:lpstr>
      <vt:lpstr>Taking Care of Yourself</vt:lpstr>
      <vt:lpstr>How Balanced is your Life?</vt:lpstr>
      <vt:lpstr> Preventing Stress – a guide to having a good year</vt:lpstr>
      <vt:lpstr>PowerPoint Presentation</vt:lpstr>
      <vt:lpstr>And another thing…</vt:lpstr>
      <vt:lpstr>What is LawCare?</vt:lpstr>
      <vt:lpstr>Our vision and goals</vt:lpstr>
      <vt:lpstr>Support </vt:lpstr>
      <vt:lpstr>Support – Helpline</vt:lpstr>
      <vt:lpstr>Support – Peer Support </vt:lpstr>
      <vt:lpstr>Why people contact us</vt:lpstr>
      <vt:lpstr>PowerPoint Presentation</vt:lpstr>
      <vt:lpstr>Information </vt:lpstr>
      <vt:lpstr>Support LawCare </vt:lpstr>
      <vt:lpstr>LawCare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 Bicknell</dc:creator>
  <cp:lastModifiedBy>Gus Bicknell</cp:lastModifiedBy>
  <cp:revision>2</cp:revision>
  <dcterms:created xsi:type="dcterms:W3CDTF">2019-03-19T11:05:45Z</dcterms:created>
  <dcterms:modified xsi:type="dcterms:W3CDTF">2019-03-19T13:16:36Z</dcterms:modified>
</cp:coreProperties>
</file>