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4"/>
  </p:sldMasterIdLst>
  <p:notesMasterIdLst>
    <p:notesMasterId r:id="rId15"/>
  </p:notesMasterIdLst>
  <p:handoutMasterIdLst>
    <p:handoutMasterId r:id="rId16"/>
  </p:handoutMasterIdLst>
  <p:sldIdLst>
    <p:sldId id="308" r:id="rId5"/>
    <p:sldId id="358" r:id="rId6"/>
    <p:sldId id="349" r:id="rId7"/>
    <p:sldId id="359" r:id="rId8"/>
    <p:sldId id="361" r:id="rId9"/>
    <p:sldId id="363" r:id="rId10"/>
    <p:sldId id="362" r:id="rId11"/>
    <p:sldId id="365" r:id="rId12"/>
    <p:sldId id="364" r:id="rId13"/>
    <p:sldId id="332" r:id="rId14"/>
  </p:sldIdLst>
  <p:sldSz cx="9144000" cy="6858000" type="screen4x3"/>
  <p:notesSz cx="6889750" cy="100187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ctoria Swan" initials="VS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5F91"/>
    <a:srgbClr val="FF0000"/>
    <a:srgbClr val="FF736B"/>
    <a:srgbClr val="B453FF"/>
    <a:srgbClr val="2B4F86"/>
    <a:srgbClr val="33669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549FEE-5362-4BDB-A4DC-8F6EDF028853}" v="8" dt="2022-02-21T10:45:44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 autoAdjust="0"/>
    <p:restoredTop sz="95884" autoAdjust="0"/>
  </p:normalViewPr>
  <p:slideViewPr>
    <p:cSldViewPr>
      <p:cViewPr varScale="1">
        <p:scale>
          <a:sx n="108" d="100"/>
          <a:sy n="108" d="100"/>
        </p:scale>
        <p:origin x="109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3" d="100"/>
          <a:sy n="63" d="100"/>
        </p:scale>
        <p:origin x="4356" y="888"/>
      </p:cViewPr>
      <p:guideLst>
        <p:guide orient="horz" pos="3156"/>
        <p:guide pos="217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309" cy="501497"/>
          </a:xfrm>
          <a:prstGeom prst="rect">
            <a:avLst/>
          </a:prstGeom>
        </p:spPr>
        <p:txBody>
          <a:bodyPr vert="horz" lIns="92435" tIns="46217" rIns="92435" bIns="4621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833" y="0"/>
            <a:ext cx="2986309" cy="501497"/>
          </a:xfrm>
          <a:prstGeom prst="rect">
            <a:avLst/>
          </a:prstGeom>
        </p:spPr>
        <p:txBody>
          <a:bodyPr vert="horz" lIns="92435" tIns="46217" rIns="92435" bIns="46217" rtlCol="0"/>
          <a:lstStyle>
            <a:lvl1pPr algn="r">
              <a:defRPr sz="1200"/>
            </a:lvl1pPr>
          </a:lstStyle>
          <a:p>
            <a:fld id="{E5E86522-FD6E-7847-AA63-B9D0EACAD940}" type="datetimeFigureOut">
              <a:rPr lang="en-US" smtClean="0"/>
              <a:t>3/4/2022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217"/>
            <a:ext cx="2986309" cy="501497"/>
          </a:xfrm>
          <a:prstGeom prst="rect">
            <a:avLst/>
          </a:prstGeom>
        </p:spPr>
        <p:txBody>
          <a:bodyPr vert="horz" lIns="92435" tIns="46217" rIns="92435" bIns="4621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833" y="9517217"/>
            <a:ext cx="2986309" cy="501497"/>
          </a:xfrm>
          <a:prstGeom prst="rect">
            <a:avLst/>
          </a:prstGeom>
        </p:spPr>
        <p:txBody>
          <a:bodyPr vert="horz" lIns="92435" tIns="46217" rIns="92435" bIns="46217" rtlCol="0" anchor="b"/>
          <a:lstStyle>
            <a:lvl1pPr algn="r">
              <a:defRPr sz="1200"/>
            </a:lvl1pPr>
          </a:lstStyle>
          <a:p>
            <a:fld id="{7D211FAB-35FB-6A48-81E0-44653B0CA5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863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4847" cy="501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7" tIns="46213" rIns="92427" bIns="462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3264" y="1"/>
            <a:ext cx="2984847" cy="501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7" tIns="46213" rIns="92427" bIns="462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10150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11" y="4758612"/>
            <a:ext cx="5512129" cy="4508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7" tIns="46213" rIns="92427" bIns="46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15618"/>
            <a:ext cx="2984847" cy="501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7" tIns="46213" rIns="92427" bIns="462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264" y="9515618"/>
            <a:ext cx="2984847" cy="501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27" tIns="46213" rIns="92427" bIns="462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3868BEB-6927-4F29-A533-DCD4B20333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329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68BEB-6927-4F29-A533-DCD4B20333D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86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68BEB-6927-4F29-A533-DCD4B20333D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946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68BEB-6927-4F29-A533-DCD4B20333D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711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68BEB-6927-4F29-A533-DCD4B20333D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027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68BEB-6927-4F29-A533-DCD4B20333D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774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8811" y="4758612"/>
            <a:ext cx="5512129" cy="4859256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the following count towards your CPD now?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Attending a CIPA, CITMA or SRA/Law Society webinar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Attending a non-IP webinar (e.g. managing your business, employment law, diversity training, service or management related skills)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 study – e.g. reading a case in a new area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Attending a training course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Membership of a CIPA/CITMA committee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 at a firm strategy 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of these will contribute to your professional development in the future?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Attending a CIPA, CITMA or SRA/Law Society webinar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Attending a non-IP webinar (e.g. managing your business, employment law, diversity training, service or management related skills)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 study – e.g. reading a case in a new area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Attending a training course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Membership of a CIPA/CITMA committee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 at a firm strategy 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hours do you do now? (choose one)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Fewer than 16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16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many hours do you think you would do in the future? (choose one)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Fewer than 16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65F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16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365F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68BEB-6927-4F29-A533-DCD4B20333D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358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68BEB-6927-4F29-A533-DCD4B20333D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14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 dirty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2400" dirty="0">
                  <a:latin typeface="Times New Roman" pitchFamily="18" charset="0"/>
                </a:endParaRPr>
              </a:p>
            </p:txBody>
          </p:sp>
        </p:grpSp>
      </p:grpSp>
      <p:pic>
        <p:nvPicPr>
          <p:cNvPr id="18" name="Picture 22" descr="IPreg-Logo-NoWordi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81850" y="5975350"/>
            <a:ext cx="149383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3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4133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19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5A5E9-1BDF-4831-AE9B-7EC2A5302626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  <p:sp>
        <p:nvSpPr>
          <p:cNvPr id="20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EE5F9-04DE-42CB-83DD-4BC3E0AF412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F72BF-3C5F-4D0D-894B-56417B0F3F9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DF7E4-81B8-4B24-ABAE-8E42B4379420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00B36-53B4-429C-AB88-C3FB80CC1DD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A82DC-A5BB-4140-B31F-4E07F2163437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47049-CED9-44D7-BE8D-9CA6510A544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3F979-7E2C-4387-8118-3C32373B331D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2BBCD-70F8-46D0-8D66-14B97146E7F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FA2C9-F179-4374-B97E-28220F00CE61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EED8D-37CC-44C1-80AD-64D303F754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8D439-D755-42CA-A3A2-92B513912840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639F4-64D5-40B0-BC91-57EE7E55A0E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51A48-62B9-4549-81A1-C002BF253933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1E2FC-D229-44A3-9C78-38CBDD6E868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92776-55E5-41DA-89DA-9874604EC018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5F3D1-F01A-4C58-8AB3-F19826AC00D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50D63-8E3D-4553-B075-CF94ACF08E13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FBCAF-8436-4608-8EDD-07B592F3961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145F7-26B3-46EA-85D9-66D44E1AACEE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197BE-23CC-4C6C-A4C3-C624DCB4A73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7193F-CAC5-4872-920D-42E27467B3DE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D59587F0-B558-4BB3-844A-2E6DD1190CB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029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14029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14029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4029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4029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4029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4029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14030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4030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403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4030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fld id="{E6D4A2C2-F2BA-4D87-9EC8-C4D85A63B732}" type="datetimeFigureOut">
              <a:rPr lang="en-US" smtClean="0"/>
              <a:pPr>
                <a:defRPr/>
              </a:pPr>
              <a:t>3/4/2022</a:t>
            </a:fld>
            <a:endParaRPr lang="en-GB" dirty="0"/>
          </a:p>
        </p:txBody>
      </p:sp>
      <p:pic>
        <p:nvPicPr>
          <p:cNvPr id="1032" name="Picture 18" descr="IPreg-Logo-NoWordin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181850" y="5975350"/>
            <a:ext cx="149383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1" r:id="rId2"/>
    <p:sldLayoutId id="2147483760" r:id="rId3"/>
    <p:sldLayoutId id="2147483759" r:id="rId4"/>
    <p:sldLayoutId id="2147483758" r:id="rId5"/>
    <p:sldLayoutId id="2147483757" r:id="rId6"/>
    <p:sldLayoutId id="2147483756" r:id="rId7"/>
    <p:sldLayoutId id="2147483755" r:id="rId8"/>
    <p:sldLayoutId id="2147483754" r:id="rId9"/>
    <p:sldLayoutId id="2147483753" r:id="rId10"/>
    <p:sldLayoutId id="21474837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preg.org.uk/pro/make-an-enquiry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@ipreg.org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p.sli.d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2640" y="1628800"/>
            <a:ext cx="7155904" cy="2209800"/>
          </a:xfrm>
        </p:spPr>
        <p:txBody>
          <a:bodyPr/>
          <a:lstStyle/>
          <a:p>
            <a:br>
              <a:rPr lang="en-GB" sz="4000" dirty="0"/>
            </a:br>
            <a:r>
              <a:rPr lang="en-GB" sz="4000" dirty="0"/>
              <a:t>IPReg Review of regulatory arrangements</a:t>
            </a:r>
            <a:br>
              <a:rPr lang="en-GB" sz="4000" dirty="0"/>
            </a:br>
            <a:br>
              <a:rPr lang="en-GB" sz="1400" dirty="0"/>
            </a:br>
            <a:r>
              <a:rPr lang="en-GB" sz="3600" dirty="0"/>
              <a:t>March 2022</a:t>
            </a:r>
            <a:endParaRPr lang="en-GB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3768" y="4267200"/>
            <a:ext cx="6507832" cy="1752600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sz="2400" dirty="0"/>
              <a:t>Fran Gillon, Emily Lyn and Shelley Edwards</a:t>
            </a:r>
          </a:p>
          <a:p>
            <a:r>
              <a:rPr lang="en-GB" sz="1600" dirty="0"/>
              <a:t>Chief Executive, Head of Regulatory Review and Head of Registration</a:t>
            </a:r>
          </a:p>
          <a:p>
            <a:r>
              <a:rPr lang="en-GB" sz="1600" dirty="0"/>
              <a:t>Intellectual Property Regulation Board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9501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584"/>
          </a:xfrm>
        </p:spPr>
        <p:txBody>
          <a:bodyPr/>
          <a:lstStyle/>
          <a:p>
            <a:pPr eaLnBrk="1" hangingPunct="1"/>
            <a:br>
              <a:rPr lang="en-GB" sz="2700" dirty="0">
                <a:solidFill>
                  <a:srgbClr val="365F91"/>
                </a:solidFill>
              </a:rPr>
            </a:br>
            <a:r>
              <a:rPr lang="en-GB" sz="3200" dirty="0">
                <a:solidFill>
                  <a:srgbClr val="365F91"/>
                </a:solidFill>
              </a:rPr>
              <a:t>Get involved!</a:t>
            </a:r>
            <a:endParaRPr lang="en-GB" sz="19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1" y="1700807"/>
            <a:ext cx="8392085" cy="4699993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We need all views – individuals and firms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Tell us what the impacts might be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1400" dirty="0"/>
              <a:t>How will the changes affect you?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1400" dirty="0"/>
              <a:t>What are the commercial realities? Any issues?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1400" dirty="0"/>
              <a:t>Have we missed anything? 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Evidence and proportionality</a:t>
            </a:r>
          </a:p>
          <a:p>
            <a:pPr lvl="1">
              <a:lnSpc>
                <a:spcPct val="90000"/>
              </a:lnSpc>
              <a:buFont typeface="Wingdings" charset="2"/>
              <a:buChar char="q"/>
            </a:pPr>
            <a:r>
              <a:rPr lang="en-GB" sz="1400" dirty="0"/>
              <a:t>What information can you share on a confidential basis? Client money? Client base? 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Talk to us – you can get in touch using our </a:t>
            </a:r>
            <a:r>
              <a:rPr lang="en-GB" sz="1800" dirty="0">
                <a:solidFill>
                  <a:srgbClr val="365F91"/>
                </a:solidFill>
                <a:hlinkClick r:id="rId3"/>
              </a:rPr>
              <a:t>online form</a:t>
            </a: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Email responses to </a:t>
            </a:r>
            <a:r>
              <a:rPr lang="en-GB" sz="1800" dirty="0">
                <a:solidFill>
                  <a:srgbClr val="365F91"/>
                </a:solidFill>
                <a:hlinkClick r:id="rId4"/>
              </a:rPr>
              <a:t>info@ipreg.org.uk</a:t>
            </a: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Consultation closes </a:t>
            </a:r>
            <a:r>
              <a:rPr lang="en-GB" sz="1800" u="sng" dirty="0">
                <a:solidFill>
                  <a:srgbClr val="365F91"/>
                </a:solidFill>
              </a:rPr>
              <a:t>17 March 2022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600" u="sng" dirty="0">
                <a:solidFill>
                  <a:srgbClr val="365F9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250"/>
              </a:spcBef>
              <a:spcAft>
                <a:spcPts val="600"/>
              </a:spcAft>
              <a:buFont typeface="Wingdings" charset="2"/>
              <a:buChar char="q"/>
            </a:pPr>
            <a:endParaRPr lang="en-GB" sz="1800" i="1" dirty="0">
              <a:solidFill>
                <a:schemeClr val="accent1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250"/>
              </a:spcBef>
              <a:spcAft>
                <a:spcPts val="600"/>
              </a:spcAft>
            </a:pPr>
            <a:endParaRPr lang="en-GB" sz="2000" i="1" dirty="0">
              <a:solidFill>
                <a:schemeClr val="accent1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250"/>
              </a:spcBef>
              <a:spcAft>
                <a:spcPts val="600"/>
              </a:spcAft>
            </a:pPr>
            <a:endParaRPr lang="en-GB" sz="2000" i="1" dirty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endParaRPr lang="en-GB" sz="2000" dirty="0"/>
          </a:p>
          <a:p>
            <a:pPr eaLnBrk="1" hangingPunct="1">
              <a:spcBef>
                <a:spcPct val="50000"/>
              </a:spcBef>
              <a:spcAft>
                <a:spcPct val="50000"/>
              </a:spcAft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1529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91CD0-8179-4720-AF93-D191104EB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365F91"/>
                </a:solidFill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AFD67-4C31-40CE-B726-27DA31CE4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  <a:ea typeface="+mn-ea"/>
                <a:cs typeface="+mn-cs"/>
              </a:rPr>
              <a:t>Who are we?</a:t>
            </a: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  <a:ea typeface="+mn-ea"/>
              <a:cs typeface="+mn-cs"/>
            </a:endParaRP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  <a:ea typeface="+mn-ea"/>
                <a:cs typeface="+mn-cs"/>
              </a:rPr>
              <a:t>Why the review? </a:t>
            </a: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  <a:ea typeface="+mn-ea"/>
              <a:cs typeface="+mn-cs"/>
            </a:endParaRP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  <a:ea typeface="+mn-ea"/>
                <a:cs typeface="+mn-cs"/>
              </a:rPr>
              <a:t>Our approach</a:t>
            </a: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  <a:ea typeface="+mn-ea"/>
              <a:cs typeface="+mn-cs"/>
            </a:endParaRP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How might this affect me?</a:t>
            </a:r>
          </a:p>
          <a:p>
            <a:pPr marL="0" lvl="1" indent="0">
              <a:lnSpc>
                <a:spcPct val="80000"/>
              </a:lnSpc>
              <a:buClr>
                <a:schemeClr val="bg2"/>
              </a:buClr>
              <a:buSzPct val="75000"/>
              <a:buNone/>
            </a:pPr>
            <a:endParaRPr lang="en-GB" sz="1800" dirty="0">
              <a:solidFill>
                <a:srgbClr val="365F91"/>
              </a:solidFill>
            </a:endParaRP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What else might be changing? </a:t>
            </a: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  <a:ea typeface="+mn-ea"/>
              <a:cs typeface="+mn-cs"/>
            </a:endParaRP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  <a:ea typeface="+mn-ea"/>
                <a:cs typeface="+mn-cs"/>
              </a:rPr>
              <a:t>Get involved</a:t>
            </a: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  <a:ea typeface="+mn-ea"/>
              <a:cs typeface="+mn-cs"/>
            </a:endParaRPr>
          </a:p>
          <a:p>
            <a:pPr marL="342900" lvl="1" indent="-342900">
              <a:lnSpc>
                <a:spcPct val="80000"/>
              </a:lnSpc>
              <a:buClr>
                <a:schemeClr val="bg2"/>
              </a:buClr>
              <a:buSzPct val="75000"/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  <a:ea typeface="+mn-ea"/>
                <a:cs typeface="+mn-cs"/>
              </a:rPr>
              <a:t>Q&amp;A</a:t>
            </a:r>
          </a:p>
          <a:p>
            <a:pPr lvl="1">
              <a:lnSpc>
                <a:spcPct val="80000"/>
              </a:lnSpc>
              <a:buFont typeface="Wingdings" charset="2"/>
              <a:buChar char="q"/>
            </a:pPr>
            <a:endParaRPr lang="en-GB" sz="1600" dirty="0">
              <a:ea typeface="+mn-ea"/>
              <a:cs typeface="+mn-cs"/>
            </a:endParaRP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63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3" y="620688"/>
            <a:ext cx="8136903" cy="922164"/>
          </a:xfrm>
        </p:spPr>
        <p:txBody>
          <a:bodyPr>
            <a:normAutofit fontScale="90000"/>
          </a:bodyPr>
          <a:lstStyle/>
          <a:p>
            <a:br>
              <a:rPr lang="en-GB" sz="2000" dirty="0">
                <a:solidFill>
                  <a:srgbClr val="365F91"/>
                </a:solidFill>
                <a:latin typeface="+mn-lt"/>
              </a:rPr>
            </a:br>
            <a:r>
              <a:rPr lang="en-GB" sz="3600" dirty="0">
                <a:solidFill>
                  <a:srgbClr val="365F91"/>
                </a:solidFill>
              </a:rPr>
              <a:t>Who are we? </a:t>
            </a:r>
            <a:br>
              <a:rPr lang="en-GB" sz="270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endParaRPr lang="en-GB" sz="19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552" y="1844824"/>
            <a:ext cx="8365612" cy="3796535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q"/>
            </a:pPr>
            <a:r>
              <a:rPr lang="en-GB" sz="1900" dirty="0">
                <a:solidFill>
                  <a:srgbClr val="365F91"/>
                </a:solidFill>
              </a:rPr>
              <a:t>Your regulator</a:t>
            </a:r>
          </a:p>
          <a:p>
            <a:pPr lvl="1">
              <a:lnSpc>
                <a:spcPct val="140000"/>
              </a:lnSpc>
            </a:pPr>
            <a:r>
              <a:rPr lang="en-GB" sz="1800" dirty="0"/>
              <a:t>Team of 8; all part time</a:t>
            </a:r>
          </a:p>
          <a:p>
            <a:pPr lvl="1">
              <a:lnSpc>
                <a:spcPct val="140000"/>
              </a:lnSpc>
            </a:pPr>
            <a:r>
              <a:rPr lang="en-GB" sz="1800" dirty="0"/>
              <a:t>Board: Chris (Lord Smith of Finsbury); lay and professional members</a:t>
            </a:r>
          </a:p>
          <a:p>
            <a:pPr lvl="1">
              <a:lnSpc>
                <a:spcPct val="140000"/>
              </a:lnSpc>
            </a:pPr>
            <a:r>
              <a:rPr lang="en-GB" sz="1800" dirty="0"/>
              <a:t>Normally based in an office near City Thameslink station</a:t>
            </a:r>
          </a:p>
          <a:p>
            <a:pPr lvl="1"/>
            <a:endParaRPr lang="en-GB" dirty="0"/>
          </a:p>
          <a:p>
            <a:pPr>
              <a:buFont typeface="Wingdings" charset="2"/>
              <a:buChar char="q"/>
            </a:pPr>
            <a:r>
              <a:rPr lang="en-GB" sz="1900" dirty="0">
                <a:solidFill>
                  <a:srgbClr val="365F91"/>
                </a:solidFill>
              </a:rPr>
              <a:t>Funded by practising fees. Annual budget ~£960k</a:t>
            </a:r>
          </a:p>
          <a:p>
            <a:pPr>
              <a:buFont typeface="Wingdings" charset="2"/>
              <a:buChar char="q"/>
            </a:pPr>
            <a:endParaRPr lang="en-GB" sz="19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r>
              <a:rPr lang="en-GB" sz="1900" dirty="0">
                <a:solidFill>
                  <a:srgbClr val="365F91"/>
                </a:solidFill>
              </a:rPr>
              <a:t>Completely independent from CIPA (and CITMA)</a:t>
            </a:r>
          </a:p>
          <a:p>
            <a:pPr>
              <a:buFont typeface="Wingdings" charset="2"/>
              <a:buChar char="q"/>
            </a:pPr>
            <a:endParaRPr lang="en-GB" sz="19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r>
              <a:rPr lang="en-GB" sz="1900" dirty="0">
                <a:solidFill>
                  <a:srgbClr val="365F91"/>
                </a:solidFill>
              </a:rPr>
              <a:t>Overseen by the Legal Services Board (LSB)</a:t>
            </a:r>
          </a:p>
          <a:p>
            <a:pPr>
              <a:buFont typeface="Wingdings" charset="2"/>
              <a:buChar char="q"/>
            </a:pPr>
            <a:endParaRPr lang="en-GB" sz="1900" dirty="0"/>
          </a:p>
          <a:p>
            <a:pPr>
              <a:buFont typeface="Wingdings" charset="2"/>
              <a:buChar char="q"/>
            </a:pPr>
            <a:endParaRPr lang="en-GB" sz="1900" dirty="0"/>
          </a:p>
          <a:p>
            <a:pPr>
              <a:buFont typeface="Wingdings" charset="2"/>
              <a:buChar char="q"/>
            </a:pPr>
            <a:endParaRPr lang="en-GB" sz="19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charset="2"/>
              <a:buChar char="q"/>
            </a:pPr>
            <a:endParaRPr lang="en-GB" sz="19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1900" dirty="0"/>
          </a:p>
          <a:p>
            <a:pPr marL="0" indent="0">
              <a:buNone/>
            </a:pPr>
            <a:endParaRPr lang="en-GB" sz="1900" dirty="0"/>
          </a:p>
          <a:p>
            <a:pPr marL="0" indent="0">
              <a:buNone/>
            </a:pPr>
            <a:endParaRPr lang="en-GB" sz="19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lvl="1">
              <a:buFont typeface="Wingdings" panose="05000000000000000000" pitchFamily="2" charset="2"/>
              <a:buChar char="Ø"/>
            </a:pP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719466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56C41-0498-4E39-AA33-C348EC2AA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GB" sz="3200" dirty="0">
                <a:solidFill>
                  <a:srgbClr val="365F91"/>
                </a:solidFill>
              </a:rPr>
              <a:t>Why the review?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A3252-009B-4C20-8955-AD3AF7BC3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q"/>
            </a:pPr>
            <a:r>
              <a:rPr lang="en-GB" sz="1900" dirty="0">
                <a:solidFill>
                  <a:srgbClr val="365F91"/>
                </a:solidFill>
              </a:rPr>
              <a:t>Current arrangements drafted in 2009/2010 with piecemeal amendments over the years – 11 sets of Rules and Regulations</a:t>
            </a:r>
          </a:p>
          <a:p>
            <a:pPr>
              <a:buFont typeface="Wingdings" charset="2"/>
              <a:buChar char="q"/>
            </a:pPr>
            <a:endParaRPr lang="en-GB" sz="19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r>
              <a:rPr lang="en-GB" sz="1900" dirty="0">
                <a:solidFill>
                  <a:srgbClr val="365F91"/>
                </a:solidFill>
              </a:rPr>
              <a:t>Need arrangements that better reflect: </a:t>
            </a:r>
          </a:p>
          <a:p>
            <a:pPr lvl="1">
              <a:buFont typeface="Wingdings" charset="2"/>
              <a:buChar char="q"/>
            </a:pPr>
            <a:r>
              <a:rPr lang="en-GB" sz="1500" dirty="0"/>
              <a:t>Current and future practice models</a:t>
            </a:r>
          </a:p>
          <a:p>
            <a:pPr lvl="1">
              <a:buFont typeface="Wingdings" charset="2"/>
              <a:buChar char="q"/>
            </a:pPr>
            <a:r>
              <a:rPr lang="en-GB" sz="1500" dirty="0"/>
              <a:t>Regulatory best practice</a:t>
            </a:r>
          </a:p>
          <a:p>
            <a:pPr lvl="1">
              <a:buFont typeface="Wingdings" charset="2"/>
              <a:buChar char="q"/>
            </a:pPr>
            <a:r>
              <a:rPr lang="en-GB" sz="1500" dirty="0" err="1"/>
              <a:t>IPReg’s</a:t>
            </a:r>
            <a:r>
              <a:rPr lang="en-GB" sz="1500" dirty="0"/>
              <a:t> approach to regulation</a:t>
            </a:r>
          </a:p>
          <a:p>
            <a:pPr>
              <a:buFont typeface="Wingdings" charset="2"/>
              <a:buChar char="q"/>
            </a:pPr>
            <a:endParaRPr lang="en-GB" sz="19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r>
              <a:rPr lang="en-GB" sz="1900" dirty="0">
                <a:solidFill>
                  <a:srgbClr val="365F91"/>
                </a:solidFill>
              </a:rPr>
              <a:t>Call for evidence – issues raised incl. variety of business models, client money, PII etc.</a:t>
            </a:r>
            <a:endParaRPr lang="en-GB" sz="1500" dirty="0">
              <a:solidFill>
                <a:srgbClr val="365F91"/>
              </a:solidFill>
            </a:endParaRP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233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7B86-373E-4639-BBE5-CCC8C84F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43608"/>
          </a:xfrm>
        </p:spPr>
        <p:txBody>
          <a:bodyPr/>
          <a:lstStyle/>
          <a:p>
            <a:r>
              <a:rPr lang="en-GB" sz="3200" dirty="0">
                <a:solidFill>
                  <a:srgbClr val="365F91"/>
                </a:solidFill>
              </a:rPr>
              <a:t>Our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406B3-BCE4-4AB4-A86A-F1612DEAA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022576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Clearer distinction between rules, guidance and process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Simple, principles based rules - with supporting, practical guidance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Gender neutral language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Core Regulatory Framework – everything you need to know</a:t>
            </a:r>
          </a:p>
          <a:p>
            <a:pPr lvl="1"/>
            <a:r>
              <a:rPr lang="en-GB" sz="1400" dirty="0"/>
              <a:t>Overarching Principles</a:t>
            </a:r>
          </a:p>
          <a:p>
            <a:pPr lvl="1"/>
            <a:r>
              <a:rPr lang="en-GB" sz="1400" dirty="0"/>
              <a:t>Code of Conduct</a:t>
            </a:r>
          </a:p>
          <a:p>
            <a:pPr lvl="1"/>
            <a:r>
              <a:rPr lang="en-GB" sz="1400" dirty="0"/>
              <a:t>Admission and authorisation requirements</a:t>
            </a:r>
          </a:p>
          <a:p>
            <a:pPr lvl="1"/>
            <a:r>
              <a:rPr lang="en-GB" sz="1400" dirty="0"/>
              <a:t>Investigation and disciplinary requirements</a:t>
            </a:r>
          </a:p>
          <a:p>
            <a:pPr lvl="1"/>
            <a:r>
              <a:rPr lang="en-GB" sz="1400" dirty="0"/>
              <a:t>Appeals</a:t>
            </a:r>
          </a:p>
          <a:p>
            <a:pPr lvl="1"/>
            <a:r>
              <a:rPr lang="en-GB" sz="1400" dirty="0"/>
              <a:t>Miscellaneous requirements (incl. broad waiver power)</a:t>
            </a:r>
          </a:p>
          <a:p>
            <a:pPr lvl="1"/>
            <a:endParaRPr lang="en-GB" sz="1400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453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7992888" cy="9941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365F91"/>
                </a:solidFill>
              </a:rPr>
              <a:t>How might this affect me?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1560" y="1628800"/>
            <a:ext cx="8293604" cy="4536503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Proposal that new, overarching Principles apply both inside and outside practice</a:t>
            </a:r>
          </a:p>
          <a:p>
            <a:pPr marL="0" indent="0">
              <a:buNone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New requirements proposed for the Code of Conduct:  </a:t>
            </a:r>
          </a:p>
          <a:p>
            <a:pPr lvl="1"/>
            <a:r>
              <a:rPr lang="en-GB" sz="1700" dirty="0"/>
              <a:t>Duty to maintain </a:t>
            </a:r>
            <a:r>
              <a:rPr lang="en-GB" sz="1700" i="1" dirty="0"/>
              <a:t>continuing competence</a:t>
            </a:r>
            <a:r>
              <a:rPr lang="en-GB" sz="1700" dirty="0"/>
              <a:t> with CPD to be focused more on outputs than inputs</a:t>
            </a:r>
            <a:endParaRPr lang="en-GB" sz="1700" i="1" dirty="0"/>
          </a:p>
          <a:p>
            <a:pPr lvl="1"/>
            <a:r>
              <a:rPr lang="en-GB" sz="1700" dirty="0"/>
              <a:t>Workforce diversity monitoring – to be prescribed by IPReg</a:t>
            </a:r>
          </a:p>
          <a:p>
            <a:pPr lvl="1"/>
            <a:r>
              <a:rPr lang="en-GB" sz="1700" dirty="0"/>
              <a:t>Transparency requirements – costs information, referral arrangements and </a:t>
            </a:r>
            <a:r>
              <a:rPr lang="en-GB" sz="1600" dirty="0"/>
              <a:t>account of any financial benefits (including but not limited to any commission, disguised disbursements, foreign exchange uplifts, discount or rebate received as a result of their instructions.)</a:t>
            </a:r>
          </a:p>
          <a:p>
            <a:pPr lvl="1"/>
            <a:endParaRPr lang="en-GB" sz="17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4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4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5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5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dirty="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4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7992888" cy="9941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365F91"/>
                </a:solidFill>
              </a:rPr>
              <a:t>What else might be changing?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1560" y="1628800"/>
            <a:ext cx="8293604" cy="4536503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More options for different business models: </a:t>
            </a:r>
          </a:p>
          <a:p>
            <a:pPr lvl="1">
              <a:buFont typeface="Wingdings" charset="2"/>
              <a:buChar char="q"/>
            </a:pPr>
            <a:r>
              <a:rPr lang="en-GB" sz="1400" dirty="0"/>
              <a:t>Multidisciplinary practices – wider than IP (though restrictions on certain legal services remain, e.g. probate, conveyancing, family law) </a:t>
            </a:r>
          </a:p>
          <a:p>
            <a:pPr lvl="1">
              <a:buFont typeface="Wingdings" charset="2"/>
              <a:buChar char="q"/>
            </a:pPr>
            <a:r>
              <a:rPr lang="en-GB" sz="1400" dirty="0"/>
              <a:t>Option to hold client money in a Third Party Managed Account</a:t>
            </a:r>
          </a:p>
          <a:p>
            <a:pPr lvl="1">
              <a:buFont typeface="Wingdings" charset="2"/>
              <a:buChar char="q"/>
            </a:pPr>
            <a:r>
              <a:rPr lang="en-GB" sz="1400" dirty="0"/>
              <a:t>Option to vary from current PII arrangements through the proposal for a “regulatory sandbox” for PII</a:t>
            </a:r>
          </a:p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New definition of client money</a:t>
            </a:r>
          </a:p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Recognition of overseas qualifications</a:t>
            </a:r>
          </a:p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New disciplinary process – greater independence of decision making and more flexibility to respond to individual circumstances</a:t>
            </a:r>
          </a:p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Changes to fee categories (though later implementation date – 2024?) </a:t>
            </a:r>
          </a:p>
          <a:p>
            <a:pPr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endParaRPr lang="en-GB" sz="1000" dirty="0"/>
          </a:p>
          <a:p>
            <a:pPr lvl="1"/>
            <a:endParaRPr lang="en-GB" sz="17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400" dirty="0"/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sz="14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5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5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dirty="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6827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7992888" cy="9941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365F91"/>
                </a:solidFill>
              </a:rPr>
              <a:t>Continuing competence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1560" y="1628800"/>
            <a:ext cx="8293604" cy="4536503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You only undertake work that is within your expertise or competence (2.1)</a:t>
            </a:r>
          </a:p>
          <a:p>
            <a:pPr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You maintain your continuing competence in accordance with </a:t>
            </a:r>
            <a:r>
              <a:rPr lang="en-GB" sz="1800" dirty="0" err="1">
                <a:solidFill>
                  <a:srgbClr val="365F91"/>
                </a:solidFill>
              </a:rPr>
              <a:t>IPReg’s</a:t>
            </a:r>
            <a:r>
              <a:rPr lang="en-GB" sz="1800" dirty="0">
                <a:solidFill>
                  <a:srgbClr val="365F91"/>
                </a:solidFill>
              </a:rPr>
              <a:t> requirements and guidance (2.2)</a:t>
            </a:r>
          </a:p>
          <a:p>
            <a:pPr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r>
              <a:rPr lang="en-GB" sz="1800" dirty="0">
                <a:solidFill>
                  <a:srgbClr val="365F91"/>
                </a:solidFill>
              </a:rPr>
              <a:t>So what should </a:t>
            </a:r>
            <a:r>
              <a:rPr lang="en-GB" sz="1800" dirty="0" err="1">
                <a:solidFill>
                  <a:srgbClr val="365F91"/>
                </a:solidFill>
              </a:rPr>
              <a:t>IPReg’s</a:t>
            </a:r>
            <a:r>
              <a:rPr lang="en-GB" sz="1800" dirty="0">
                <a:solidFill>
                  <a:srgbClr val="365F91"/>
                </a:solidFill>
              </a:rPr>
              <a:t> requirements and guidance say? </a:t>
            </a:r>
          </a:p>
          <a:p>
            <a:pPr lvl="1">
              <a:buFont typeface="Wingdings" charset="2"/>
              <a:buChar char="q"/>
            </a:pPr>
            <a:r>
              <a:rPr lang="en-GB" sz="1400" dirty="0"/>
              <a:t>Not just about the number of hours</a:t>
            </a:r>
          </a:p>
          <a:p>
            <a:pPr lvl="1">
              <a:buFont typeface="Wingdings" charset="2"/>
              <a:buChar char="q"/>
            </a:pPr>
            <a:r>
              <a:rPr lang="en-GB" sz="1400" dirty="0"/>
              <a:t>Reflective </a:t>
            </a:r>
          </a:p>
          <a:p>
            <a:pPr lvl="1">
              <a:buFont typeface="Wingdings" charset="2"/>
              <a:buChar char="q"/>
            </a:pPr>
            <a:r>
              <a:rPr lang="en-GB" sz="1400" dirty="0"/>
              <a:t>Relevant and tailored to your work</a:t>
            </a:r>
          </a:p>
          <a:p>
            <a:pPr lvl="1">
              <a:buFont typeface="Wingdings" charset="2"/>
              <a:buChar char="q"/>
            </a:pPr>
            <a:r>
              <a:rPr lang="en-GB" sz="1400" dirty="0"/>
              <a:t>Flexible</a:t>
            </a:r>
          </a:p>
          <a:p>
            <a:pPr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endParaRPr lang="en-GB" sz="1000" dirty="0"/>
          </a:p>
          <a:p>
            <a:pPr lvl="1"/>
            <a:endParaRPr lang="en-GB" sz="17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4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4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5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5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dirty="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5507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548680"/>
            <a:ext cx="7992888" cy="994172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365F91"/>
                </a:solidFill>
              </a:rPr>
              <a:t>Ask the audience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1560" y="1628800"/>
            <a:ext cx="8293604" cy="4536503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q"/>
            </a:pPr>
            <a:endParaRPr lang="en-GB" sz="1800" dirty="0">
              <a:solidFill>
                <a:srgbClr val="365F91"/>
              </a:solidFill>
            </a:endParaRPr>
          </a:p>
          <a:p>
            <a:pPr>
              <a:buFont typeface="Wingdings" charset="2"/>
              <a:buChar char="q"/>
            </a:pPr>
            <a:endParaRPr lang="en-GB" sz="1000" dirty="0"/>
          </a:p>
          <a:p>
            <a:pPr lvl="1"/>
            <a:endParaRPr lang="en-GB" sz="17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4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4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5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sz="1500" dirty="0"/>
          </a:p>
          <a:p>
            <a:pPr marL="285750" marR="0" lvl="1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q"/>
              <a:tabLst/>
              <a:defRPr/>
            </a:pPr>
            <a:endParaRPr lang="en-GB" dirty="0">
              <a:solidFill>
                <a:srgbClr val="000000"/>
              </a:solidFill>
              <a:ea typeface="+mn-ea"/>
              <a:cs typeface="+mn-cs"/>
            </a:endParaRPr>
          </a:p>
        </p:txBody>
      </p:sp>
      <p:pic>
        <p:nvPicPr>
          <p:cNvPr id="4" name="Picture 3" descr="Qr code&#10;&#10;Description automatically generated">
            <a:extLst>
              <a:ext uri="{FF2B5EF4-FFF2-40B4-BE49-F238E27FC236}">
                <a16:creationId xmlns:a16="http://schemas.microsoft.com/office/drawing/2014/main" id="{43C4388A-45D0-45C0-A842-782A2BDBB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772816"/>
            <a:ext cx="1928752" cy="19287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373A789-FC1F-4C8A-8995-633BE3D19C47}"/>
              </a:ext>
            </a:extLst>
          </p:cNvPr>
          <p:cNvSpPr txBox="1"/>
          <p:nvPr/>
        </p:nvSpPr>
        <p:spPr>
          <a:xfrm>
            <a:off x="1219200" y="4875257"/>
            <a:ext cx="68811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Or go to </a:t>
            </a:r>
            <a:r>
              <a:rPr lang="en-GB" sz="20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4"/>
              </a:rPr>
              <a:t>https://app.sli.do/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and type IPReg after the 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4723404"/>
      </p:ext>
    </p:extLst>
  </p:cSld>
  <p:clrMapOvr>
    <a:masterClrMapping/>
  </p:clrMapOvr>
</p:sld>
</file>

<file path=ppt/theme/theme1.xml><?xml version="1.0" encoding="utf-8"?>
<a:theme xmlns:a="http://schemas.openxmlformats.org/drawingml/2006/main" name="1_Pixel">
  <a:themeElements>
    <a:clrScheme name="1_Pixel 14">
      <a:dk1>
        <a:srgbClr val="000000"/>
      </a:dk1>
      <a:lt1>
        <a:srgbClr val="FFFFFF"/>
      </a:lt1>
      <a:dk2>
        <a:srgbClr val="2B4F86"/>
      </a:dk2>
      <a:lt2>
        <a:srgbClr val="2B4F86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1_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3">
        <a:dk1>
          <a:srgbClr val="000000"/>
        </a:dk1>
        <a:lt1>
          <a:srgbClr val="FFFFFF"/>
        </a:lt1>
        <a:dk2>
          <a:srgbClr val="000000"/>
        </a:dk2>
        <a:lt2>
          <a:srgbClr val="2B4F86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4">
        <a:dk1>
          <a:srgbClr val="000000"/>
        </a:dk1>
        <a:lt1>
          <a:srgbClr val="FFFFFF"/>
        </a:lt1>
        <a:dk2>
          <a:srgbClr val="2B4F86"/>
        </a:dk2>
        <a:lt2>
          <a:srgbClr val="2B4F86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789266B1464D438804AD0ACE4CCC37" ma:contentTypeVersion="12" ma:contentTypeDescription="Create a new document." ma:contentTypeScope="" ma:versionID="b5512d28d5b5f55b489c0c097dd4beb5">
  <xsd:schema xmlns:xsd="http://www.w3.org/2001/XMLSchema" xmlns:xs="http://www.w3.org/2001/XMLSchema" xmlns:p="http://schemas.microsoft.com/office/2006/metadata/properties" xmlns:ns2="32f0f1be-ae16-4d86-8416-a318c4f65747" xmlns:ns3="54551d89-4e81-4910-be9c-b455f91a6c39" targetNamespace="http://schemas.microsoft.com/office/2006/metadata/properties" ma:root="true" ma:fieldsID="a379a3dc8fbfd620ab895521cb18d582" ns2:_="" ns3:_="">
    <xsd:import namespace="32f0f1be-ae16-4d86-8416-a318c4f65747"/>
    <xsd:import namespace="54551d89-4e81-4910-be9c-b455f91a6c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0f1be-ae16-4d86-8416-a318c4f657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51d89-4e81-4910-be9c-b455f91a6c3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F85F0C-4694-464D-9ACC-94E3A8077C68}">
  <ds:schemaRefs>
    <ds:schemaRef ds:uri="http://purl.org/dc/elements/1.1/"/>
    <ds:schemaRef ds:uri="http://schemas.microsoft.com/office/2006/documentManagement/types"/>
    <ds:schemaRef ds:uri="54551d89-4e81-4910-be9c-b455f91a6c39"/>
    <ds:schemaRef ds:uri="http://www.w3.org/XML/1998/namespace"/>
    <ds:schemaRef ds:uri="32f0f1be-ae16-4d86-8416-a318c4f65747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E79241C-A543-41CD-9C8E-F103899C96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f0f1be-ae16-4d86-8416-a318c4f65747"/>
    <ds:schemaRef ds:uri="54551d89-4e81-4910-be9c-b455f91a6c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A26AFC-0867-44F4-8A93-BDD133C6E4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806</Words>
  <Application>Microsoft Office PowerPoint</Application>
  <PresentationFormat>On-screen Show (4:3)</PresentationFormat>
  <Paragraphs>161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Tahoma</vt:lpstr>
      <vt:lpstr>Times New Roman</vt:lpstr>
      <vt:lpstr>Wingdings</vt:lpstr>
      <vt:lpstr>1_Pixel</vt:lpstr>
      <vt:lpstr> IPReg Review of regulatory arrangements  March 2022</vt:lpstr>
      <vt:lpstr>Summary</vt:lpstr>
      <vt:lpstr> Who are we?  </vt:lpstr>
      <vt:lpstr>Why the review? </vt:lpstr>
      <vt:lpstr>Our approach</vt:lpstr>
      <vt:lpstr>How might this affect me?</vt:lpstr>
      <vt:lpstr>What else might be changing?</vt:lpstr>
      <vt:lpstr>Continuing competence</vt:lpstr>
      <vt:lpstr>Ask the audience</vt:lpstr>
      <vt:lpstr> Get involved!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Countdown to Regulation</dc:title>
  <dc:creator>mike</dc:creator>
  <cp:lastModifiedBy>Gus Bicknell</cp:lastModifiedBy>
  <cp:revision>482</cp:revision>
  <cp:lastPrinted>2021-03-11T08:50:47Z</cp:lastPrinted>
  <dcterms:created xsi:type="dcterms:W3CDTF">2009-08-07T08:33:52Z</dcterms:created>
  <dcterms:modified xsi:type="dcterms:W3CDTF">2022-03-04T14:00:15Z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0x0101004F789266B1464D438804AD0ACE4CCC37</vt:lpwstr>
  </property>
</Properties>
</file>