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 id="2147483762" r:id="rId2"/>
    <p:sldMasterId id="2147483786" r:id="rId3"/>
  </p:sldMasterIdLst>
  <p:notesMasterIdLst>
    <p:notesMasterId r:id="rId39"/>
  </p:notesMasterIdLst>
  <p:sldIdLst>
    <p:sldId id="256" r:id="rId4"/>
    <p:sldId id="274" r:id="rId5"/>
    <p:sldId id="257" r:id="rId6"/>
    <p:sldId id="264" r:id="rId7"/>
    <p:sldId id="265" r:id="rId8"/>
    <p:sldId id="267"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9" r:id="rId23"/>
    <p:sldId id="290" r:id="rId24"/>
    <p:sldId id="291" r:id="rId25"/>
    <p:sldId id="292" r:id="rId26"/>
    <p:sldId id="293" r:id="rId27"/>
    <p:sldId id="263" r:id="rId28"/>
    <p:sldId id="294" r:id="rId29"/>
    <p:sldId id="260" r:id="rId30"/>
    <p:sldId id="295" r:id="rId31"/>
    <p:sldId id="296" r:id="rId32"/>
    <p:sldId id="262" r:id="rId33"/>
    <p:sldId id="297" r:id="rId34"/>
    <p:sldId id="298" r:id="rId35"/>
    <p:sldId id="303" r:id="rId36"/>
    <p:sldId id="302" r:id="rId37"/>
    <p:sldId id="30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204" userDrawn="1">
          <p15:clr>
            <a:srgbClr val="A4A3A4"/>
          </p15:clr>
        </p15:guide>
        <p15:guide id="4" orient="horz" pos="210" userDrawn="1">
          <p15:clr>
            <a:srgbClr val="A4A3A4"/>
          </p15:clr>
        </p15:guide>
        <p15:guide id="7" orient="horz" pos="4110" userDrawn="1">
          <p15:clr>
            <a:srgbClr val="A4A3A4"/>
          </p15:clr>
        </p15:guide>
        <p15:guide id="8" pos="5556" userDrawn="1">
          <p15:clr>
            <a:srgbClr val="A4A3A4"/>
          </p15:clr>
        </p15:guide>
        <p15:guide id="9" orient="horz" pos="3816" userDrawn="1">
          <p15:clr>
            <a:srgbClr val="A4A3A4"/>
          </p15:clr>
        </p15:guide>
        <p15:guide id="10"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C"/>
    <a:srgbClr val="002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7"/>
    <p:restoredTop sz="94683"/>
  </p:normalViewPr>
  <p:slideViewPr>
    <p:cSldViewPr snapToGrid="0" snapToObjects="1">
      <p:cViewPr varScale="1">
        <p:scale>
          <a:sx n="108" d="100"/>
          <a:sy n="108" d="100"/>
        </p:scale>
        <p:origin x="1752" y="114"/>
      </p:cViewPr>
      <p:guideLst>
        <p:guide pos="204"/>
        <p:guide orient="horz" pos="210"/>
        <p:guide orient="horz" pos="4110"/>
        <p:guide pos="5556"/>
        <p:guide orient="horz" pos="381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49133" units="1/cm"/>
          <inkml:channelProperty channel="Y" name="resolution" value="55.6701" units="1/cm"/>
          <inkml:channelProperty channel="T" name="resolution" value="1" units="1/dev"/>
        </inkml:channelProperties>
      </inkml:inkSource>
      <inkml:timestamp xml:id="ts0" timeString="2019-02-21T12:40:13.865"/>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49133" units="1/cm"/>
          <inkml:channelProperty channel="Y" name="resolution" value="55.6701" units="1/cm"/>
          <inkml:channelProperty channel="T" name="resolution" value="1" units="1/dev"/>
        </inkml:channelProperties>
      </inkml:inkSource>
      <inkml:timestamp xml:id="ts0" timeString="2019-02-21T12:40:38.37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45 0,'26'0'485,"0"0"-454,0 0 0,0 0-31,1 0 47,-1 0-31,0 0-1,0 0 17,0 0-1,1 0 0,-1 0 0,0 0-15,0 0 15,0 0 1,1 0-1,-1 0-16,0 0 1,0 0 31,0 0-31,0 0 30,1 0-46,-1 0 32,0 0-17,0 0 32,0 0-16,1 0-31,-1 0 16,0 0 15,0 0 1,0 0-1,0 0-31,1 0 31,-1 0-31,0 0 16,0 0-1,0 0-15,1 0 16,-1 0 0,0 0-1,0 0 1,0 0-1,1 0-15,-1 0 32,0 0-32,0 0 31,0 0-15,0 0-1,1 0 16,-1 0-15,0 0 31,0 0-31,0 0-1,1 0 1,-1 0-16,0 0 31,26 0-31,1 0 16,-1 0 15,0 0-31,-25 0 16,25 0-1,-26 0-15,0 0 16,27 0-1,-1 0 1,-26 0 0,0 0-16,1 0 15,25 0 1,-26 0 0,0 0-1,27 0 1,-27 0-1,26 0 1,1 0 0,-27 0-1,0 0-15,0 0 16,27 0 0,-27 0-1,0 0 1,0 0-16,0 0 15,27 0 1,-27 0 0,0 0-1,0 0 1,0 0-16,1 0 16,-1 0-1,0 0 1,0 0-1,0 0 1,1 0 0,-1 0-16,0 0 15,0 0 1,0 0 0,27 0-1,-27 0 1,0 0-1,0 0 1,27 0 0,-27 0-1,0 0 1,0 0 0,27 0-1,-27 0 1,0 0-1,0 0-15,0 0 32,0 0-32,1 0 15,-1 0 1,0 0-16,0 0 31,27 0-31,-27 0 31,0 0-31,0 0 16,0 0-16,1 0 16,25 0-1,-26 0 1,26 0 0,-25 0-1,25 0 1,-26 0 15,27 0-31,-27 0 31,26 0-31,-26 26 16,0-26 0,1 0-1,-1 0-15,0 0 16,26 0-1,-25 0 1,25 0 0,-26 0-1,0 0 1,27 0 0,-27 0-1,0 0 1,0 0-1,27 0 1,-27 0 15,0 0-31,0 0 32,0 0-32,1 0 15,-27 26 1,26-26-1,0 0-15,0 0 32,0 0-1,0 0-15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49133" units="1/cm"/>
          <inkml:channelProperty channel="Y" name="resolution" value="55.6701" units="1/cm"/>
          <inkml:channelProperty channel="T" name="resolution" value="1" units="1/dev"/>
        </inkml:channelProperties>
      </inkml:inkSource>
      <inkml:timestamp xml:id="ts0" timeString="2019-02-21T12:40:44.24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61 0,'27'0'359,"-1"0"-343,0 0 15,0 0-16,0 0 17,1 0-1,-1 0 0,0 0 0,0 0-31,0 0 16,1 0 0,-1 0-1,0 0 1,0 0 0,0 0 30,0 0-30,1 0 0,-1 0 15,0 0-15,0 0 15,0 0-16,1 0 17,-1 0-1,0 0-15,0 0 15,0 0-31,1 0 15,-1 0 17,0 0-17,0 0 1,0 0 0,0 0-16,1 0 31,-1 0-31,0 0 15,0 0 1,0 0-16,1 0 31,-1 0-15,0 0 0,0 0-1,0 0-15,0 0 47,2 0-31,-2 0 15,0 0-15,0 0-16,0 0 31,1 0-31,-1 0 31,0 0-31,0 0 16,0 0-1,1 0 1,-1 0 0,0 0-1,0 0 1,0 0-1,0 0-15,1 0 32,-1 0-32,0 0 31,0 0-31,0 0 16,1 0-1,-1 0 1,0 0 15,0 0-15,0 0-16,0 0 15,1 0 1,-1 0 0,0 0-1,0 0 1,0 0-1,1 0 1,-1 0-16,0 0 31,0 0-31,0 0 32,1 0-17,-1 0 1,0 0-1,0 0-15,0 0 32,0 0-32,1 0 31,25 0-15,-26 0-1,27 0 1,-1 0-1,-26 0 1,0 0-16,0 0 16,1 0-1,-1 0-15,0 0 16,0 0 0,0 0-16,1 0 15,-1 0 1,26 0-1,-26 0 1,1 0 0,-1 0-16,0 0 15,0 0 1,0 0 0,0 0-1,1 0-15,-1 0 31,0 0-31,26 0 32,-25 0-32,-1 0 31,0 0-31,0 0 16,27 0-1,-27 0 1,0 0-1,0 0 1,0 0-16,0 0 16,1 0-1,26 0 1,-27 0 0,0 0-1,1 0 1,-1-25-16,0 25 15,0 0-15,0 0 32,0 0-32,1 0 31,-1 0-15,0 0-1,0 0 16,0-25 1,1 25-1,-1 0-15,0 0 15,0 0 0,0 0-15,1 0 15,-1 0-15,0 0 15,0 0 0,0 0-15,0 0 15,1 0 16,-1 0-16,0 0 78,0 0-77,0 0-1,1 0-15,-1 0-1,0 0 1,0 0-1,0 0 17,0 0-1,1 0 0,-1 0-31,0 0 16,0 0 15,0 0-15,1 0 93,-1 0 422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045C9-8E67-1047-8E61-A0295B87B896}" type="datetimeFigureOut">
              <a:rPr lang="en-US" smtClean="0"/>
              <a:pPr/>
              <a:t>2/25/2019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89EE3-F88B-C54A-AFC7-2DA4708467EF}" type="slidenum">
              <a:rPr lang="en-US" smtClean="0"/>
              <a:pPr/>
              <a:t>‹#›</a:t>
            </a:fld>
            <a:endParaRPr lang="en-US"/>
          </a:p>
        </p:txBody>
      </p:sp>
    </p:spTree>
    <p:extLst>
      <p:ext uri="{BB962C8B-B14F-4D97-AF65-F5344CB8AC3E}">
        <p14:creationId xmlns:p14="http://schemas.microsoft.com/office/powerpoint/2010/main" val="133948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a:t>
            </a:fld>
            <a:endParaRPr lang="en-US"/>
          </a:p>
        </p:txBody>
      </p:sp>
    </p:spTree>
    <p:extLst>
      <p:ext uri="{BB962C8B-B14F-4D97-AF65-F5344CB8AC3E}">
        <p14:creationId xmlns:p14="http://schemas.microsoft.com/office/powerpoint/2010/main" val="693609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10</a:t>
            </a:fld>
            <a:endParaRPr lang="en-US"/>
          </a:p>
        </p:txBody>
      </p:sp>
    </p:spTree>
    <p:extLst>
      <p:ext uri="{BB962C8B-B14F-4D97-AF65-F5344CB8AC3E}">
        <p14:creationId xmlns:p14="http://schemas.microsoft.com/office/powerpoint/2010/main" val="311424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11</a:t>
            </a:fld>
            <a:endParaRPr lang="en-US"/>
          </a:p>
        </p:txBody>
      </p:sp>
    </p:spTree>
    <p:extLst>
      <p:ext uri="{BB962C8B-B14F-4D97-AF65-F5344CB8AC3E}">
        <p14:creationId xmlns:p14="http://schemas.microsoft.com/office/powerpoint/2010/main" val="18823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12</a:t>
            </a:fld>
            <a:endParaRPr lang="en-US"/>
          </a:p>
        </p:txBody>
      </p:sp>
    </p:spTree>
    <p:extLst>
      <p:ext uri="{BB962C8B-B14F-4D97-AF65-F5344CB8AC3E}">
        <p14:creationId xmlns:p14="http://schemas.microsoft.com/office/powerpoint/2010/main" val="170322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13</a:t>
            </a:fld>
            <a:endParaRPr lang="en-US"/>
          </a:p>
        </p:txBody>
      </p:sp>
    </p:spTree>
    <p:extLst>
      <p:ext uri="{BB962C8B-B14F-4D97-AF65-F5344CB8AC3E}">
        <p14:creationId xmlns:p14="http://schemas.microsoft.com/office/powerpoint/2010/main" val="396035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14</a:t>
            </a:fld>
            <a:endParaRPr lang="en-US"/>
          </a:p>
        </p:txBody>
      </p:sp>
    </p:spTree>
    <p:extLst>
      <p:ext uri="{BB962C8B-B14F-4D97-AF65-F5344CB8AC3E}">
        <p14:creationId xmlns:p14="http://schemas.microsoft.com/office/powerpoint/2010/main" val="90385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15</a:t>
            </a:fld>
            <a:endParaRPr lang="en-US"/>
          </a:p>
        </p:txBody>
      </p:sp>
    </p:spTree>
    <p:extLst>
      <p:ext uri="{BB962C8B-B14F-4D97-AF65-F5344CB8AC3E}">
        <p14:creationId xmlns:p14="http://schemas.microsoft.com/office/powerpoint/2010/main" val="12030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16</a:t>
            </a:fld>
            <a:endParaRPr lang="en-US"/>
          </a:p>
        </p:txBody>
      </p:sp>
    </p:spTree>
    <p:extLst>
      <p:ext uri="{BB962C8B-B14F-4D97-AF65-F5344CB8AC3E}">
        <p14:creationId xmlns:p14="http://schemas.microsoft.com/office/powerpoint/2010/main" val="45523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17</a:t>
            </a:fld>
            <a:endParaRPr lang="en-US"/>
          </a:p>
        </p:txBody>
      </p:sp>
    </p:spTree>
    <p:extLst>
      <p:ext uri="{BB962C8B-B14F-4D97-AF65-F5344CB8AC3E}">
        <p14:creationId xmlns:p14="http://schemas.microsoft.com/office/powerpoint/2010/main" val="182395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18</a:t>
            </a:fld>
            <a:endParaRPr lang="en-US"/>
          </a:p>
        </p:txBody>
      </p:sp>
    </p:spTree>
    <p:extLst>
      <p:ext uri="{BB962C8B-B14F-4D97-AF65-F5344CB8AC3E}">
        <p14:creationId xmlns:p14="http://schemas.microsoft.com/office/powerpoint/2010/main" val="1295158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19</a:t>
            </a:fld>
            <a:endParaRPr lang="en-US"/>
          </a:p>
        </p:txBody>
      </p:sp>
    </p:spTree>
    <p:extLst>
      <p:ext uri="{BB962C8B-B14F-4D97-AF65-F5344CB8AC3E}">
        <p14:creationId xmlns:p14="http://schemas.microsoft.com/office/powerpoint/2010/main" val="382078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2</a:t>
            </a:fld>
            <a:endParaRPr lang="en-US"/>
          </a:p>
        </p:txBody>
      </p:sp>
    </p:spTree>
    <p:extLst>
      <p:ext uri="{BB962C8B-B14F-4D97-AF65-F5344CB8AC3E}">
        <p14:creationId xmlns:p14="http://schemas.microsoft.com/office/powerpoint/2010/main" val="1629106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20</a:t>
            </a:fld>
            <a:endParaRPr lang="en-US"/>
          </a:p>
        </p:txBody>
      </p:sp>
    </p:spTree>
    <p:extLst>
      <p:ext uri="{BB962C8B-B14F-4D97-AF65-F5344CB8AC3E}">
        <p14:creationId xmlns:p14="http://schemas.microsoft.com/office/powerpoint/2010/main" val="1306782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21</a:t>
            </a:fld>
            <a:endParaRPr lang="en-US"/>
          </a:p>
        </p:txBody>
      </p:sp>
    </p:spTree>
    <p:extLst>
      <p:ext uri="{BB962C8B-B14F-4D97-AF65-F5344CB8AC3E}">
        <p14:creationId xmlns:p14="http://schemas.microsoft.com/office/powerpoint/2010/main" val="4258088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22</a:t>
            </a:fld>
            <a:endParaRPr lang="en-US"/>
          </a:p>
        </p:txBody>
      </p:sp>
    </p:spTree>
    <p:extLst>
      <p:ext uri="{BB962C8B-B14F-4D97-AF65-F5344CB8AC3E}">
        <p14:creationId xmlns:p14="http://schemas.microsoft.com/office/powerpoint/2010/main" val="26043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89EE3-F88B-C54A-AFC7-2DA4708467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26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3</a:t>
            </a:fld>
            <a:endParaRPr lang="en-US"/>
          </a:p>
        </p:txBody>
      </p:sp>
    </p:spTree>
    <p:extLst>
      <p:ext uri="{BB962C8B-B14F-4D97-AF65-F5344CB8AC3E}">
        <p14:creationId xmlns:p14="http://schemas.microsoft.com/office/powerpoint/2010/main" val="162910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4</a:t>
            </a:fld>
            <a:endParaRPr lang="en-US"/>
          </a:p>
        </p:txBody>
      </p:sp>
    </p:spTree>
    <p:extLst>
      <p:ext uri="{BB962C8B-B14F-4D97-AF65-F5344CB8AC3E}">
        <p14:creationId xmlns:p14="http://schemas.microsoft.com/office/powerpoint/2010/main" val="162910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5</a:t>
            </a:fld>
            <a:endParaRPr lang="en-US"/>
          </a:p>
        </p:txBody>
      </p:sp>
    </p:spTree>
    <p:extLst>
      <p:ext uri="{BB962C8B-B14F-4D97-AF65-F5344CB8AC3E}">
        <p14:creationId xmlns:p14="http://schemas.microsoft.com/office/powerpoint/2010/main" val="162910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6</a:t>
            </a:fld>
            <a:endParaRPr lang="en-US"/>
          </a:p>
        </p:txBody>
      </p:sp>
    </p:spTree>
    <p:extLst>
      <p:ext uri="{BB962C8B-B14F-4D97-AF65-F5344CB8AC3E}">
        <p14:creationId xmlns:p14="http://schemas.microsoft.com/office/powerpoint/2010/main" val="162910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7</a:t>
            </a:fld>
            <a:endParaRPr lang="en-US"/>
          </a:p>
        </p:txBody>
      </p:sp>
    </p:spTree>
    <p:extLst>
      <p:ext uri="{BB962C8B-B14F-4D97-AF65-F5344CB8AC3E}">
        <p14:creationId xmlns:p14="http://schemas.microsoft.com/office/powerpoint/2010/main" val="157604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8</a:t>
            </a:fld>
            <a:endParaRPr lang="en-US"/>
          </a:p>
        </p:txBody>
      </p:sp>
    </p:spTree>
    <p:extLst>
      <p:ext uri="{BB962C8B-B14F-4D97-AF65-F5344CB8AC3E}">
        <p14:creationId xmlns:p14="http://schemas.microsoft.com/office/powerpoint/2010/main" val="420692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F2489EE3-F88B-C54A-AFC7-2DA4708467EF}" type="slidenum">
              <a:rPr lang="en-US" smtClean="0"/>
              <a:pPr/>
              <a:t>9</a:t>
            </a:fld>
            <a:endParaRPr lang="en-US"/>
          </a:p>
        </p:txBody>
      </p:sp>
    </p:spTree>
    <p:extLst>
      <p:ext uri="{BB962C8B-B14F-4D97-AF65-F5344CB8AC3E}">
        <p14:creationId xmlns:p14="http://schemas.microsoft.com/office/powerpoint/2010/main" val="47496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6387EB-6312-7348-9681-6345B87ECADB}"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17457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387EB-6312-7348-9681-6345B87ECADB}"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99939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387EB-6312-7348-9681-6345B87ECADB}"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132622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8C17A-7CDA-44C1-ACF3-A2C3B0FEDF50}"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91561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8C17A-7CDA-44C1-ACF3-A2C3B0FEDF50}"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2408440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8C17A-7CDA-44C1-ACF3-A2C3B0FEDF50}"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268762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8C17A-7CDA-44C1-ACF3-A2C3B0FEDF50}"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252697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8C17A-7CDA-44C1-ACF3-A2C3B0FEDF50}" type="datetimeFigureOut">
              <a:rPr lang="en-GB" smtClean="0"/>
              <a:t>25/02/2019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11813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8C17A-7CDA-44C1-ACF3-A2C3B0FEDF50}" type="datetimeFigureOut">
              <a:rPr lang="en-GB" smtClean="0"/>
              <a:t>25/02/2019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2514181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8C17A-7CDA-44C1-ACF3-A2C3B0FEDF50}" type="datetimeFigureOut">
              <a:rPr lang="en-GB" smtClean="0"/>
              <a:t>25/02/2019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4212227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8C17A-7CDA-44C1-ACF3-A2C3B0FEDF50}"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51339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387EB-6312-7348-9681-6345B87ECADB}"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164889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8C17A-7CDA-44C1-ACF3-A2C3B0FEDF50}"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1613251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8C17A-7CDA-44C1-ACF3-A2C3B0FEDF50}"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591986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8C17A-7CDA-44C1-ACF3-A2C3B0FEDF50}"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8615A-BCED-4F26-A78E-C33B0FC97F29}" type="slidenum">
              <a:rPr lang="en-GB" smtClean="0"/>
              <a:t>‹#›</a:t>
            </a:fld>
            <a:endParaRPr lang="en-GB"/>
          </a:p>
        </p:txBody>
      </p:sp>
    </p:spTree>
    <p:extLst>
      <p:ext uri="{BB962C8B-B14F-4D97-AF65-F5344CB8AC3E}">
        <p14:creationId xmlns:p14="http://schemas.microsoft.com/office/powerpoint/2010/main" val="168515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91FF6E-3074-447A-916B-738F20F7AF8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27A57420-E49B-4F68-9D7E-19AD928C0479}" type="datetimeFigureOut">
              <a:rPr lang="en-GB"/>
              <a:pPr>
                <a:defRPr/>
              </a:pPr>
              <a:t>25/02/2019</a:t>
            </a:fld>
            <a:endParaRPr lang="en-GB"/>
          </a:p>
        </p:txBody>
      </p:sp>
      <p:sp>
        <p:nvSpPr>
          <p:cNvPr id="5" name="Footer Placeholder 4">
            <a:extLst>
              <a:ext uri="{FF2B5EF4-FFF2-40B4-BE49-F238E27FC236}">
                <a16:creationId xmlns:a16="http://schemas.microsoft.com/office/drawing/2014/main" id="{7600A9F6-3B6E-47E8-B1C7-F1E3BDD22AFC}"/>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6" name="Slide Number Placeholder 5">
            <a:extLst>
              <a:ext uri="{FF2B5EF4-FFF2-40B4-BE49-F238E27FC236}">
                <a16:creationId xmlns:a16="http://schemas.microsoft.com/office/drawing/2014/main" id="{484894D1-4D4E-462F-A7B6-16DB541D3932}"/>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CAB97795-AF4F-4F1B-97FA-ADA466E2A356}" type="slidenum">
              <a:rPr lang="en-GB"/>
              <a:pPr>
                <a:defRPr/>
              </a:pPr>
              <a:t>‹#›</a:t>
            </a:fld>
            <a:endParaRPr lang="en-GB"/>
          </a:p>
        </p:txBody>
      </p:sp>
    </p:spTree>
    <p:extLst>
      <p:ext uri="{BB962C8B-B14F-4D97-AF65-F5344CB8AC3E}">
        <p14:creationId xmlns:p14="http://schemas.microsoft.com/office/powerpoint/2010/main" val="3903854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7F1662E-34BC-4B0D-8BE1-F574CDA5FD8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16D9F0B2-7A2F-45B3-B6BE-ADA2C1EC79C0}" type="datetimeFigureOut">
              <a:rPr lang="en-GB"/>
              <a:pPr>
                <a:defRPr/>
              </a:pPr>
              <a:t>25/02/2019</a:t>
            </a:fld>
            <a:endParaRPr lang="en-GB"/>
          </a:p>
        </p:txBody>
      </p:sp>
      <p:sp>
        <p:nvSpPr>
          <p:cNvPr id="5" name="Footer Placeholder 4">
            <a:extLst>
              <a:ext uri="{FF2B5EF4-FFF2-40B4-BE49-F238E27FC236}">
                <a16:creationId xmlns:a16="http://schemas.microsoft.com/office/drawing/2014/main" id="{1E46BEAD-4CC9-4100-8B9C-DC880D06E21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6" name="Slide Number Placeholder 5">
            <a:extLst>
              <a:ext uri="{FF2B5EF4-FFF2-40B4-BE49-F238E27FC236}">
                <a16:creationId xmlns:a16="http://schemas.microsoft.com/office/drawing/2014/main" id="{6A49960C-2D27-42AC-880D-9AA0963B74CF}"/>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DAC0EC23-0058-4403-BB5F-306D4F35158E}" type="slidenum">
              <a:rPr lang="en-GB"/>
              <a:pPr>
                <a:defRPr/>
              </a:pPr>
              <a:t>‹#›</a:t>
            </a:fld>
            <a:endParaRPr lang="en-GB"/>
          </a:p>
        </p:txBody>
      </p:sp>
    </p:spTree>
    <p:extLst>
      <p:ext uri="{BB962C8B-B14F-4D97-AF65-F5344CB8AC3E}">
        <p14:creationId xmlns:p14="http://schemas.microsoft.com/office/powerpoint/2010/main" val="4221720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294B0-9439-4AE9-BBFA-2263CB2FB5F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32323945-09C0-4CFE-9454-2D46685B345A}" type="datetimeFigureOut">
              <a:rPr lang="en-GB"/>
              <a:pPr>
                <a:defRPr/>
              </a:pPr>
              <a:t>25/02/2019</a:t>
            </a:fld>
            <a:endParaRPr lang="en-GB"/>
          </a:p>
        </p:txBody>
      </p:sp>
      <p:sp>
        <p:nvSpPr>
          <p:cNvPr id="5" name="Footer Placeholder 4">
            <a:extLst>
              <a:ext uri="{FF2B5EF4-FFF2-40B4-BE49-F238E27FC236}">
                <a16:creationId xmlns:a16="http://schemas.microsoft.com/office/drawing/2014/main" id="{08B78566-4F19-410A-91FF-32C0FBA0670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6" name="Slide Number Placeholder 5">
            <a:extLst>
              <a:ext uri="{FF2B5EF4-FFF2-40B4-BE49-F238E27FC236}">
                <a16:creationId xmlns:a16="http://schemas.microsoft.com/office/drawing/2014/main" id="{5F6BD0D6-7CAE-40B3-8522-4C1AFC4914A4}"/>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5A051FDE-70F2-4CEF-988E-F17FC0CC3D18}" type="slidenum">
              <a:rPr lang="en-GB"/>
              <a:pPr>
                <a:defRPr/>
              </a:pPr>
              <a:t>‹#›</a:t>
            </a:fld>
            <a:endParaRPr lang="en-GB"/>
          </a:p>
        </p:txBody>
      </p:sp>
    </p:spTree>
    <p:extLst>
      <p:ext uri="{BB962C8B-B14F-4D97-AF65-F5344CB8AC3E}">
        <p14:creationId xmlns:p14="http://schemas.microsoft.com/office/powerpoint/2010/main" val="2642585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0E2B46A-BFB6-4F04-8C90-D5B95C9EF4E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52A3292D-B4AF-44FA-9906-70E9D6659755}" type="datetimeFigureOut">
              <a:rPr lang="en-GB"/>
              <a:pPr>
                <a:defRPr/>
              </a:pPr>
              <a:t>25/02/2019</a:t>
            </a:fld>
            <a:endParaRPr lang="en-GB"/>
          </a:p>
        </p:txBody>
      </p:sp>
      <p:sp>
        <p:nvSpPr>
          <p:cNvPr id="6" name="Footer Placeholder 5">
            <a:extLst>
              <a:ext uri="{FF2B5EF4-FFF2-40B4-BE49-F238E27FC236}">
                <a16:creationId xmlns:a16="http://schemas.microsoft.com/office/drawing/2014/main" id="{90663BE0-8A7D-40F0-97D0-6B08155EEFA3}"/>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7" name="Slide Number Placeholder 6">
            <a:extLst>
              <a:ext uri="{FF2B5EF4-FFF2-40B4-BE49-F238E27FC236}">
                <a16:creationId xmlns:a16="http://schemas.microsoft.com/office/drawing/2014/main" id="{C80D1DDE-D6BB-4FEC-8EA6-9CAC578FDDFB}"/>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9FDA95C2-708F-41BF-A1DA-F3CC6F47ED86}" type="slidenum">
              <a:rPr lang="en-GB"/>
              <a:pPr>
                <a:defRPr/>
              </a:pPr>
              <a:t>‹#›</a:t>
            </a:fld>
            <a:endParaRPr lang="en-GB"/>
          </a:p>
        </p:txBody>
      </p:sp>
    </p:spTree>
    <p:extLst>
      <p:ext uri="{BB962C8B-B14F-4D97-AF65-F5344CB8AC3E}">
        <p14:creationId xmlns:p14="http://schemas.microsoft.com/office/powerpoint/2010/main" val="4042034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919CA1E-47F0-48DA-9DF7-DF0E134873D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6B302BAE-7760-4090-A6B6-70BF7C42BEEB}" type="datetimeFigureOut">
              <a:rPr lang="en-GB"/>
              <a:pPr>
                <a:defRPr/>
              </a:pPr>
              <a:t>25/02/2019</a:t>
            </a:fld>
            <a:endParaRPr lang="en-GB"/>
          </a:p>
        </p:txBody>
      </p:sp>
      <p:sp>
        <p:nvSpPr>
          <p:cNvPr id="8" name="Footer Placeholder 7">
            <a:extLst>
              <a:ext uri="{FF2B5EF4-FFF2-40B4-BE49-F238E27FC236}">
                <a16:creationId xmlns:a16="http://schemas.microsoft.com/office/drawing/2014/main" id="{BC8E099D-DE35-41E0-91ED-DE1CDB6664E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9" name="Slide Number Placeholder 8">
            <a:extLst>
              <a:ext uri="{FF2B5EF4-FFF2-40B4-BE49-F238E27FC236}">
                <a16:creationId xmlns:a16="http://schemas.microsoft.com/office/drawing/2014/main" id="{FA44E148-9AA7-4A86-91CC-0BF619130821}"/>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6C8EB6EE-A86B-46B5-954D-55872448815B}" type="slidenum">
              <a:rPr lang="en-GB"/>
              <a:pPr>
                <a:defRPr/>
              </a:pPr>
              <a:t>‹#›</a:t>
            </a:fld>
            <a:endParaRPr lang="en-GB"/>
          </a:p>
        </p:txBody>
      </p:sp>
    </p:spTree>
    <p:extLst>
      <p:ext uri="{BB962C8B-B14F-4D97-AF65-F5344CB8AC3E}">
        <p14:creationId xmlns:p14="http://schemas.microsoft.com/office/powerpoint/2010/main" val="1600585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FD5F60F-D13B-41F1-8D6C-3D96B67F435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E2EF50F1-3776-469C-AC17-DB36F3E1F5E5}" type="datetimeFigureOut">
              <a:rPr lang="en-GB"/>
              <a:pPr>
                <a:defRPr/>
              </a:pPr>
              <a:t>25/02/2019</a:t>
            </a:fld>
            <a:endParaRPr lang="en-GB"/>
          </a:p>
        </p:txBody>
      </p:sp>
      <p:sp>
        <p:nvSpPr>
          <p:cNvPr id="4" name="Footer Placeholder 3">
            <a:extLst>
              <a:ext uri="{FF2B5EF4-FFF2-40B4-BE49-F238E27FC236}">
                <a16:creationId xmlns:a16="http://schemas.microsoft.com/office/drawing/2014/main" id="{67C679E7-9149-46EC-9D1D-B5520703DC7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5" name="Slide Number Placeholder 4">
            <a:extLst>
              <a:ext uri="{FF2B5EF4-FFF2-40B4-BE49-F238E27FC236}">
                <a16:creationId xmlns:a16="http://schemas.microsoft.com/office/drawing/2014/main" id="{2BEE26AD-D597-441E-B8E6-B0973DF4E653}"/>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FEB32579-4542-4CC0-A3F4-0F871D1D2F2F}" type="slidenum">
              <a:rPr lang="en-GB"/>
              <a:pPr>
                <a:defRPr/>
              </a:pPr>
              <a:t>‹#›</a:t>
            </a:fld>
            <a:endParaRPr lang="en-GB"/>
          </a:p>
        </p:txBody>
      </p:sp>
    </p:spTree>
    <p:extLst>
      <p:ext uri="{BB962C8B-B14F-4D97-AF65-F5344CB8AC3E}">
        <p14:creationId xmlns:p14="http://schemas.microsoft.com/office/powerpoint/2010/main" val="3025275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660961-D894-4B79-9547-D4E646D7CAE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ACF00F44-590D-415F-95D2-80D0EFBFFF38}" type="datetimeFigureOut">
              <a:rPr lang="en-GB"/>
              <a:pPr>
                <a:defRPr/>
              </a:pPr>
              <a:t>25/02/2019</a:t>
            </a:fld>
            <a:endParaRPr lang="en-GB"/>
          </a:p>
        </p:txBody>
      </p:sp>
      <p:sp>
        <p:nvSpPr>
          <p:cNvPr id="3" name="Footer Placeholder 2">
            <a:extLst>
              <a:ext uri="{FF2B5EF4-FFF2-40B4-BE49-F238E27FC236}">
                <a16:creationId xmlns:a16="http://schemas.microsoft.com/office/drawing/2014/main" id="{4EEDC9EF-860F-4F31-8C12-F0ACF6493EC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4" name="Slide Number Placeholder 3">
            <a:extLst>
              <a:ext uri="{FF2B5EF4-FFF2-40B4-BE49-F238E27FC236}">
                <a16:creationId xmlns:a16="http://schemas.microsoft.com/office/drawing/2014/main" id="{9062B6AC-027B-498E-A278-3CFAE2F62F79}"/>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32FC77B9-75B7-4713-8214-28CD70BDB4E5}" type="slidenum">
              <a:rPr lang="en-GB"/>
              <a:pPr>
                <a:defRPr/>
              </a:pPr>
              <a:t>‹#›</a:t>
            </a:fld>
            <a:endParaRPr lang="en-GB"/>
          </a:p>
        </p:txBody>
      </p:sp>
    </p:spTree>
    <p:extLst>
      <p:ext uri="{BB962C8B-B14F-4D97-AF65-F5344CB8AC3E}">
        <p14:creationId xmlns:p14="http://schemas.microsoft.com/office/powerpoint/2010/main" val="386409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387EB-6312-7348-9681-6345B87ECADB}"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1863721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A9850-6771-4F9B-B211-6BB200EEA565}"/>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050BE4B2-D153-4ED6-85E2-78E1321B4ABF}" type="datetimeFigureOut">
              <a:rPr lang="en-GB"/>
              <a:pPr>
                <a:defRPr/>
              </a:pPr>
              <a:t>25/02/2019</a:t>
            </a:fld>
            <a:endParaRPr lang="en-GB"/>
          </a:p>
        </p:txBody>
      </p:sp>
      <p:sp>
        <p:nvSpPr>
          <p:cNvPr id="6" name="Footer Placeholder 5">
            <a:extLst>
              <a:ext uri="{FF2B5EF4-FFF2-40B4-BE49-F238E27FC236}">
                <a16:creationId xmlns:a16="http://schemas.microsoft.com/office/drawing/2014/main" id="{291F7148-E363-445C-BCBD-57158DF9E8F6}"/>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7" name="Slide Number Placeholder 6">
            <a:extLst>
              <a:ext uri="{FF2B5EF4-FFF2-40B4-BE49-F238E27FC236}">
                <a16:creationId xmlns:a16="http://schemas.microsoft.com/office/drawing/2014/main" id="{8E97C5AF-109A-4ACD-8B72-9F38DA1B93A8}"/>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2BAD577F-2437-4C13-9019-62457095B479}" type="slidenum">
              <a:rPr lang="en-GB"/>
              <a:pPr>
                <a:defRPr/>
              </a:pPr>
              <a:t>‹#›</a:t>
            </a:fld>
            <a:endParaRPr lang="en-GB"/>
          </a:p>
        </p:txBody>
      </p:sp>
    </p:spTree>
    <p:extLst>
      <p:ext uri="{BB962C8B-B14F-4D97-AF65-F5344CB8AC3E}">
        <p14:creationId xmlns:p14="http://schemas.microsoft.com/office/powerpoint/2010/main" val="2696920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1908F-2EF8-4837-BEDE-F66C516E527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778EA0F8-462E-4863-83A2-C2A1F7379862}" type="datetimeFigureOut">
              <a:rPr lang="en-GB"/>
              <a:pPr>
                <a:defRPr/>
              </a:pPr>
              <a:t>25/02/2019</a:t>
            </a:fld>
            <a:endParaRPr lang="en-GB"/>
          </a:p>
        </p:txBody>
      </p:sp>
      <p:sp>
        <p:nvSpPr>
          <p:cNvPr id="6" name="Footer Placeholder 5">
            <a:extLst>
              <a:ext uri="{FF2B5EF4-FFF2-40B4-BE49-F238E27FC236}">
                <a16:creationId xmlns:a16="http://schemas.microsoft.com/office/drawing/2014/main" id="{F2B2AC6C-0041-4DC1-A85D-31AB1EBE2A5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7" name="Slide Number Placeholder 6">
            <a:extLst>
              <a:ext uri="{FF2B5EF4-FFF2-40B4-BE49-F238E27FC236}">
                <a16:creationId xmlns:a16="http://schemas.microsoft.com/office/drawing/2014/main" id="{CCE837ED-3BC8-4EC2-A401-241B96796264}"/>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ED793363-B111-4C3F-A7DD-5A5D5955A801}" type="slidenum">
              <a:rPr lang="en-GB"/>
              <a:pPr>
                <a:defRPr/>
              </a:pPr>
              <a:t>‹#›</a:t>
            </a:fld>
            <a:endParaRPr lang="en-GB"/>
          </a:p>
        </p:txBody>
      </p:sp>
    </p:spTree>
    <p:extLst>
      <p:ext uri="{BB962C8B-B14F-4D97-AF65-F5344CB8AC3E}">
        <p14:creationId xmlns:p14="http://schemas.microsoft.com/office/powerpoint/2010/main" val="3454687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655EBB5-F48A-4BA4-BE64-E812D0D34B37}"/>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4E01EE9F-8C50-440D-A86A-9A3B3B6D2FBC}" type="datetimeFigureOut">
              <a:rPr lang="en-GB"/>
              <a:pPr>
                <a:defRPr/>
              </a:pPr>
              <a:t>25/02/2019</a:t>
            </a:fld>
            <a:endParaRPr lang="en-GB"/>
          </a:p>
        </p:txBody>
      </p:sp>
      <p:sp>
        <p:nvSpPr>
          <p:cNvPr id="5" name="Footer Placeholder 4">
            <a:extLst>
              <a:ext uri="{FF2B5EF4-FFF2-40B4-BE49-F238E27FC236}">
                <a16:creationId xmlns:a16="http://schemas.microsoft.com/office/drawing/2014/main" id="{2DE96155-BABF-4405-B289-626E42C7B0F5}"/>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6" name="Slide Number Placeholder 5">
            <a:extLst>
              <a:ext uri="{FF2B5EF4-FFF2-40B4-BE49-F238E27FC236}">
                <a16:creationId xmlns:a16="http://schemas.microsoft.com/office/drawing/2014/main" id="{2382F477-EFF4-4B9A-9055-B037BB55C6E6}"/>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34821F97-CF8A-4B82-BFC6-19C9BDDAAE36}" type="slidenum">
              <a:rPr lang="en-GB"/>
              <a:pPr>
                <a:defRPr/>
              </a:pPr>
              <a:t>‹#›</a:t>
            </a:fld>
            <a:endParaRPr lang="en-GB"/>
          </a:p>
        </p:txBody>
      </p:sp>
    </p:spTree>
    <p:extLst>
      <p:ext uri="{BB962C8B-B14F-4D97-AF65-F5344CB8AC3E}">
        <p14:creationId xmlns:p14="http://schemas.microsoft.com/office/powerpoint/2010/main" val="2636766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D3916D-2E3B-44F7-90C5-5C01B30CAA22}"/>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9672AACA-50E2-473E-AE23-869A0319C247}" type="datetimeFigureOut">
              <a:rPr lang="en-GB"/>
              <a:pPr>
                <a:defRPr/>
              </a:pPr>
              <a:t>25/02/2019</a:t>
            </a:fld>
            <a:endParaRPr lang="en-GB"/>
          </a:p>
        </p:txBody>
      </p:sp>
      <p:sp>
        <p:nvSpPr>
          <p:cNvPr id="5" name="Footer Placeholder 4">
            <a:extLst>
              <a:ext uri="{FF2B5EF4-FFF2-40B4-BE49-F238E27FC236}">
                <a16:creationId xmlns:a16="http://schemas.microsoft.com/office/drawing/2014/main" id="{05D8F7C8-D6D0-4D8B-801A-C9197458431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GB"/>
          </a:p>
        </p:txBody>
      </p:sp>
      <p:sp>
        <p:nvSpPr>
          <p:cNvPr id="6" name="Slide Number Placeholder 5">
            <a:extLst>
              <a:ext uri="{FF2B5EF4-FFF2-40B4-BE49-F238E27FC236}">
                <a16:creationId xmlns:a16="http://schemas.microsoft.com/office/drawing/2014/main" id="{8B5AB3F6-D33A-4E8E-97FE-8CBDAC23C627}"/>
              </a:ext>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E715E131-1E16-4F50-BBD7-5BF2D1933F89}" type="slidenum">
              <a:rPr lang="en-GB"/>
              <a:pPr>
                <a:defRPr/>
              </a:pPr>
              <a:t>‹#›</a:t>
            </a:fld>
            <a:endParaRPr lang="en-GB"/>
          </a:p>
        </p:txBody>
      </p:sp>
    </p:spTree>
    <p:extLst>
      <p:ext uri="{BB962C8B-B14F-4D97-AF65-F5344CB8AC3E}">
        <p14:creationId xmlns:p14="http://schemas.microsoft.com/office/powerpoint/2010/main" val="293508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387EB-6312-7348-9681-6345B87ECADB}"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36783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6387EB-6312-7348-9681-6345B87ECADB}" type="datetimeFigureOut">
              <a:rPr lang="en-US" smtClean="0"/>
              <a:pPr/>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173033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6387EB-6312-7348-9681-6345B87ECADB}" type="datetimeFigureOut">
              <a:rPr lang="en-US" smtClean="0"/>
              <a:pPr/>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55486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387EB-6312-7348-9681-6345B87ECADB}" type="datetimeFigureOut">
              <a:rPr lang="en-US" smtClean="0"/>
              <a:pPr/>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12451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387EB-6312-7348-9681-6345B87ECADB}"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134517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387EB-6312-7348-9681-6345B87ECADB}"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F3E2E-263F-2547-9317-8DD28A0FABEE}" type="slidenum">
              <a:rPr lang="en-US" smtClean="0"/>
              <a:pPr/>
              <a:t>‹#›</a:t>
            </a:fld>
            <a:endParaRPr lang="en-US"/>
          </a:p>
        </p:txBody>
      </p:sp>
    </p:spTree>
    <p:extLst>
      <p:ext uri="{BB962C8B-B14F-4D97-AF65-F5344CB8AC3E}">
        <p14:creationId xmlns:p14="http://schemas.microsoft.com/office/powerpoint/2010/main" val="185609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387EB-6312-7348-9681-6345B87ECADB}" type="datetimeFigureOut">
              <a:rPr lang="en-US" smtClean="0"/>
              <a:pPr/>
              <a:t>2/25/2019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F3E2E-263F-2547-9317-8DD28A0FABEE}" type="slidenum">
              <a:rPr lang="en-US" smtClean="0"/>
              <a:pPr/>
              <a:t>‹#›</a:t>
            </a:fld>
            <a:endParaRPr lang="en-US"/>
          </a:p>
        </p:txBody>
      </p:sp>
    </p:spTree>
    <p:extLst>
      <p:ext uri="{BB962C8B-B14F-4D97-AF65-F5344CB8AC3E}">
        <p14:creationId xmlns:p14="http://schemas.microsoft.com/office/powerpoint/2010/main" val="24504503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8C17A-7CDA-44C1-ACF3-A2C3B0FEDF50}" type="datetimeFigureOut">
              <a:rPr lang="en-GB" smtClean="0"/>
              <a:t>25/02/2019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8615A-BCED-4F26-A78E-C33B0FC97F29}" type="slidenum">
              <a:rPr lang="en-GB" smtClean="0"/>
              <a:t>‹#›</a:t>
            </a:fld>
            <a:endParaRPr lang="en-GB"/>
          </a:p>
        </p:txBody>
      </p:sp>
    </p:spTree>
    <p:extLst>
      <p:ext uri="{BB962C8B-B14F-4D97-AF65-F5344CB8AC3E}">
        <p14:creationId xmlns:p14="http://schemas.microsoft.com/office/powerpoint/2010/main" val="75780184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F35A52-F3EB-4A0B-AC68-16738AE7D07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B60A7B-828F-4113-AECA-60E4E49F5F8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799E7BB-29A9-4D88-80D0-E98FC9CB697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fld id="{306E7379-607B-4649-B0CB-DD99F6E455E3}" type="datetimeFigureOut">
              <a:rPr lang="en-GB"/>
              <a:pPr>
                <a:defRPr/>
              </a:pPr>
              <a:t>25/02/2019</a:t>
            </a:fld>
            <a:endParaRPr lang="en-GB"/>
          </a:p>
        </p:txBody>
      </p:sp>
      <p:sp>
        <p:nvSpPr>
          <p:cNvPr id="5" name="Footer Placeholder 4">
            <a:extLst>
              <a:ext uri="{FF2B5EF4-FFF2-40B4-BE49-F238E27FC236}">
                <a16:creationId xmlns:a16="http://schemas.microsoft.com/office/drawing/2014/main" id="{71806C80-D828-4651-B834-6864DB55F5D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endParaRPr lang="en-GB"/>
          </a:p>
        </p:txBody>
      </p:sp>
      <p:sp>
        <p:nvSpPr>
          <p:cNvPr id="6" name="Slide Number Placeholder 5">
            <a:extLst>
              <a:ext uri="{FF2B5EF4-FFF2-40B4-BE49-F238E27FC236}">
                <a16:creationId xmlns:a16="http://schemas.microsoft.com/office/drawing/2014/main" id="{D8006E63-289E-40EF-A129-4C104D7F789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fld id="{33C0BE51-A8EC-4328-B076-FCA6E215CDE3}" type="slidenum">
              <a:rPr lang="en-GB"/>
              <a:pPr>
                <a:defRPr/>
              </a:pPr>
              <a:t>‹#›</a:t>
            </a:fld>
            <a:endParaRPr lang="en-GB"/>
          </a:p>
        </p:txBody>
      </p:sp>
    </p:spTree>
    <p:extLst>
      <p:ext uri="{BB962C8B-B14F-4D97-AF65-F5344CB8AC3E}">
        <p14:creationId xmlns:p14="http://schemas.microsoft.com/office/powerpoint/2010/main" val="42163986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jpeg"/><Relationship Id="rId7"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customXml" Target="../ink/ink2.xml"/><Relationship Id="rId5" Type="http://schemas.openxmlformats.org/officeDocument/2006/relationships/image" Target="../media/image8.emf"/><Relationship Id="rId4" Type="http://schemas.openxmlformats.org/officeDocument/2006/relationships/customXml" Target="../ink/ink1.xml"/><Relationship Id="rId9"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581981"/>
            <a:ext cx="2803609" cy="355108"/>
          </a:xfrm>
          <a:prstGeom prst="rect">
            <a:avLst/>
          </a:prstGeom>
        </p:spPr>
      </p:pic>
      <p:sp>
        <p:nvSpPr>
          <p:cNvPr id="6" name="TextBox 5"/>
          <p:cNvSpPr txBox="1"/>
          <p:nvPr/>
        </p:nvSpPr>
        <p:spPr>
          <a:xfrm>
            <a:off x="188256" y="1738123"/>
            <a:ext cx="8550708" cy="3416320"/>
          </a:xfrm>
          <a:prstGeom prst="rect">
            <a:avLst/>
          </a:prstGeom>
          <a:noFill/>
          <a:ln>
            <a:noFill/>
          </a:ln>
        </p:spPr>
        <p:txBody>
          <a:bodyPr wrap="square" rtlCol="0">
            <a:spAutoFit/>
          </a:bodyPr>
          <a:lstStyle/>
          <a:p>
            <a:r>
              <a:rPr lang="en-US" sz="6000" dirty="0">
                <a:solidFill>
                  <a:schemeClr val="bg1"/>
                </a:solidFill>
                <a:latin typeface="Georgia" charset="0"/>
              </a:rPr>
              <a:t>Brexit &amp; IP</a:t>
            </a:r>
          </a:p>
          <a:p>
            <a:endParaRPr lang="en-US" sz="6000" dirty="0">
              <a:solidFill>
                <a:schemeClr val="bg1"/>
              </a:solidFill>
              <a:latin typeface="Georgia" charset="0"/>
            </a:endParaRPr>
          </a:p>
          <a:p>
            <a:r>
              <a:rPr lang="en-US" sz="2400" dirty="0">
                <a:solidFill>
                  <a:schemeClr val="bg1"/>
                </a:solidFill>
                <a:latin typeface="Georgia" charset="0"/>
              </a:rPr>
              <a:t>Tania Clark, CITMA President</a:t>
            </a:r>
          </a:p>
          <a:p>
            <a:r>
              <a:rPr lang="en-US" sz="2400" dirty="0">
                <a:solidFill>
                  <a:schemeClr val="bg1"/>
                </a:solidFill>
                <a:latin typeface="Georgia" charset="0"/>
              </a:rPr>
              <a:t>Kate O’Rourke, CITMA Immediate Past-President</a:t>
            </a:r>
          </a:p>
          <a:p>
            <a:r>
              <a:rPr lang="en-US" sz="2400" dirty="0">
                <a:solidFill>
                  <a:schemeClr val="bg1"/>
                </a:solidFill>
                <a:latin typeface="Georgia" charset="0"/>
              </a:rPr>
              <a:t>Julia Florence, CIPA President</a:t>
            </a:r>
          </a:p>
          <a:p>
            <a:r>
              <a:rPr lang="en-US" sz="2400" dirty="0">
                <a:solidFill>
                  <a:schemeClr val="bg1"/>
                </a:solidFill>
                <a:latin typeface="Georgia" charset="0"/>
              </a:rPr>
              <a:t>Stephen Jones, CIPA Immediate Past-President </a:t>
            </a:r>
          </a:p>
        </p:txBody>
      </p:sp>
      <p:sp>
        <p:nvSpPr>
          <p:cNvPr id="16" name="TextBox 15"/>
          <p:cNvSpPr txBox="1"/>
          <p:nvPr/>
        </p:nvSpPr>
        <p:spPr>
          <a:xfrm>
            <a:off x="7117978" y="6350124"/>
            <a:ext cx="1800788" cy="246221"/>
          </a:xfrm>
          <a:prstGeom prst="rect">
            <a:avLst/>
          </a:prstGeom>
          <a:noFill/>
        </p:spPr>
        <p:txBody>
          <a:bodyPr wrap="square" rtlCol="0">
            <a:spAutoFit/>
          </a:bodyPr>
          <a:lstStyle/>
          <a:p>
            <a:pPr algn="r"/>
            <a:r>
              <a:rPr lang="en-US" sz="1000" dirty="0">
                <a:solidFill>
                  <a:schemeClr val="bg1"/>
                </a:solidFill>
                <a:latin typeface="Arial" charset="0"/>
              </a:rPr>
              <a:t>25</a:t>
            </a:r>
            <a:r>
              <a:rPr lang="en-US" sz="1000" baseline="30000" dirty="0">
                <a:solidFill>
                  <a:schemeClr val="bg1"/>
                </a:solidFill>
                <a:latin typeface="Arial" charset="0"/>
              </a:rPr>
              <a:t>th</a:t>
            </a:r>
            <a:r>
              <a:rPr lang="en-US" sz="1000" dirty="0">
                <a:solidFill>
                  <a:schemeClr val="bg1"/>
                </a:solidFill>
                <a:latin typeface="Arial" charset="0"/>
              </a:rPr>
              <a:t> February 2019</a:t>
            </a:r>
          </a:p>
        </p:txBody>
      </p:sp>
      <p:pic>
        <p:nvPicPr>
          <p:cNvPr id="3" name="Picture 2">
            <a:extLst>
              <a:ext uri="{FF2B5EF4-FFF2-40B4-BE49-F238E27FC236}">
                <a16:creationId xmlns:a16="http://schemas.microsoft.com/office/drawing/2014/main" id="{874ADB58-082B-4B68-B540-221D29F5E5D7}"/>
              </a:ext>
            </a:extLst>
          </p:cNvPr>
          <p:cNvPicPr>
            <a:picLocks noChangeAspect="1"/>
          </p:cNvPicPr>
          <p:nvPr/>
        </p:nvPicPr>
        <p:blipFill>
          <a:blip r:embed="rId4"/>
          <a:stretch>
            <a:fillRect/>
          </a:stretch>
        </p:blipFill>
        <p:spPr>
          <a:xfrm>
            <a:off x="6674407" y="216990"/>
            <a:ext cx="1938532" cy="1085090"/>
          </a:xfrm>
          <a:prstGeom prst="rect">
            <a:avLst/>
          </a:prstGeom>
        </p:spPr>
      </p:pic>
    </p:spTree>
    <p:extLst>
      <p:ext uri="{BB962C8B-B14F-4D97-AF65-F5344CB8AC3E}">
        <p14:creationId xmlns:p14="http://schemas.microsoft.com/office/powerpoint/2010/main" val="133893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Brexit – agreed terms of departure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8" name="Table 7">
            <a:extLst>
              <a:ext uri="{FF2B5EF4-FFF2-40B4-BE49-F238E27FC236}">
                <a16:creationId xmlns:a16="http://schemas.microsoft.com/office/drawing/2014/main" id="{C7E9F21D-9AC1-477B-AD1A-194A2027CACD}"/>
              </a:ext>
            </a:extLst>
          </p:cNvPr>
          <p:cNvGraphicFramePr>
            <a:graphicFrameLocks noGrp="1"/>
          </p:cNvGraphicFramePr>
          <p:nvPr>
            <p:extLst>
              <p:ext uri="{D42A27DB-BD31-4B8C-83A1-F6EECF244321}">
                <p14:modId xmlns:p14="http://schemas.microsoft.com/office/powerpoint/2010/main" val="494684891"/>
              </p:ext>
            </p:extLst>
          </p:nvPr>
        </p:nvGraphicFramePr>
        <p:xfrm>
          <a:off x="323850" y="1140561"/>
          <a:ext cx="8594918" cy="4066919"/>
        </p:xfrm>
        <a:graphic>
          <a:graphicData uri="http://schemas.openxmlformats.org/drawingml/2006/table">
            <a:tbl>
              <a:tblPr firstRow="1" bandRow="1">
                <a:tableStyleId>{5C22544A-7EE6-4342-B048-85BDC9FD1C3A}</a:tableStyleId>
              </a:tblPr>
              <a:tblGrid>
                <a:gridCol w="1335512">
                  <a:extLst>
                    <a:ext uri="{9D8B030D-6E8A-4147-A177-3AD203B41FA5}">
                      <a16:colId xmlns:a16="http://schemas.microsoft.com/office/drawing/2014/main" val="2840104052"/>
                    </a:ext>
                  </a:extLst>
                </a:gridCol>
                <a:gridCol w="3309147">
                  <a:extLst>
                    <a:ext uri="{9D8B030D-6E8A-4147-A177-3AD203B41FA5}">
                      <a16:colId xmlns:a16="http://schemas.microsoft.com/office/drawing/2014/main" val="1983775496"/>
                    </a:ext>
                  </a:extLst>
                </a:gridCol>
                <a:gridCol w="3950259">
                  <a:extLst>
                    <a:ext uri="{9D8B030D-6E8A-4147-A177-3AD203B41FA5}">
                      <a16:colId xmlns:a16="http://schemas.microsoft.com/office/drawing/2014/main" val="3755718053"/>
                    </a:ext>
                  </a:extLst>
                </a:gridCol>
              </a:tblGrid>
              <a:tr h="622766">
                <a:tc>
                  <a:txBody>
                    <a:bodyPr/>
                    <a:lstStyle/>
                    <a:p>
                      <a:r>
                        <a:rPr lang="en-GB" sz="1400" dirty="0">
                          <a:latin typeface="Arial" panose="020B0604020202020204" pitchFamily="34" charset="0"/>
                          <a:cs typeface="Arial" panose="020B0604020202020204" pitchFamily="34" charset="0"/>
                        </a:rPr>
                        <a:t>EU trade</a:t>
                      </a:r>
                      <a:r>
                        <a:rPr lang="en-GB" sz="1400" baseline="0" dirty="0">
                          <a:latin typeface="Arial" panose="020B0604020202020204" pitchFamily="34" charset="0"/>
                          <a:cs typeface="Arial" panose="020B0604020202020204" pitchFamily="34" charset="0"/>
                        </a:rPr>
                        <a:t> marks</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Withdrawal Agreement </a:t>
                      </a:r>
                    </a:p>
                  </a:txBody>
                  <a:tcPr/>
                </a:tc>
                <a:tc>
                  <a:txBody>
                    <a:bodyPr/>
                    <a:lstStyle/>
                    <a:p>
                      <a:r>
                        <a:rPr lang="en-GB" sz="1400" dirty="0">
                          <a:latin typeface="Arial" panose="020B0604020202020204" pitchFamily="34" charset="0"/>
                          <a:cs typeface="Arial" panose="020B0604020202020204" pitchFamily="34" charset="0"/>
                        </a:rPr>
                        <a:t>No deal</a:t>
                      </a:r>
                    </a:p>
                  </a:txBody>
                  <a:tcPr/>
                </a:tc>
                <a:extLst>
                  <a:ext uri="{0D108BD9-81ED-4DB2-BD59-A6C34878D82A}">
                    <a16:rowId xmlns:a16="http://schemas.microsoft.com/office/drawing/2014/main" val="2821799297"/>
                  </a:ext>
                </a:extLst>
              </a:tr>
              <a:tr h="901745">
                <a:tc>
                  <a:txBody>
                    <a:bodyPr/>
                    <a:lstStyle/>
                    <a:p>
                      <a:r>
                        <a:rPr lang="en-GB" sz="1400" b="1" dirty="0">
                          <a:latin typeface="Arial" panose="020B0604020202020204" pitchFamily="34" charset="0"/>
                          <a:cs typeface="Arial" panose="020B0604020202020204" pitchFamily="34" charset="0"/>
                        </a:rPr>
                        <a:t>Registrations</a:t>
                      </a:r>
                    </a:p>
                  </a:txBody>
                  <a:tcPr/>
                </a:tc>
                <a:tc>
                  <a:txBody>
                    <a:bodyPr/>
                    <a:lstStyle/>
                    <a:p>
                      <a:r>
                        <a:rPr lang="en-GB" sz="1400" dirty="0">
                          <a:latin typeface="Arial" panose="020B0604020202020204" pitchFamily="34" charset="0"/>
                          <a:cs typeface="Arial" panose="020B0604020202020204" pitchFamily="34" charset="0"/>
                        </a:rPr>
                        <a:t>New</a:t>
                      </a:r>
                      <a:r>
                        <a:rPr lang="en-GB" sz="1400" baseline="0" dirty="0">
                          <a:latin typeface="Arial" panose="020B0604020202020204" pitchFamily="34" charset="0"/>
                          <a:cs typeface="Arial" panose="020B0604020202020204" pitchFamily="34" charset="0"/>
                        </a:rPr>
                        <a:t> UK rights are created automatically at the end of the transition period (31 December 2020 or an agreed later date)</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Comparable</a:t>
                      </a:r>
                      <a:r>
                        <a:rPr lang="en-GB" sz="1400" baseline="0" dirty="0">
                          <a:latin typeface="Arial" panose="020B0604020202020204" pitchFamily="34" charset="0"/>
                          <a:cs typeface="Arial" panose="020B0604020202020204" pitchFamily="34" charset="0"/>
                        </a:rPr>
                        <a:t> UK marks (EU) are created automatically at exit day (29 March 2019)</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6769610"/>
                  </a:ext>
                </a:extLst>
              </a:tr>
              <a:tr h="609513">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No fees</a:t>
                      </a:r>
                    </a:p>
                  </a:txBody>
                  <a:tcPr/>
                </a:tc>
                <a:tc>
                  <a:txBody>
                    <a:bodyPr/>
                    <a:lstStyle/>
                    <a:p>
                      <a:r>
                        <a:rPr lang="en-GB" sz="1400" dirty="0">
                          <a:latin typeface="Arial" panose="020B0604020202020204" pitchFamily="34" charset="0"/>
                          <a:cs typeface="Arial" panose="020B0604020202020204" pitchFamily="34" charset="0"/>
                        </a:rPr>
                        <a:t>No fees</a:t>
                      </a:r>
                    </a:p>
                  </a:txBody>
                  <a:tcPr/>
                </a:tc>
                <a:extLst>
                  <a:ext uri="{0D108BD9-81ED-4DB2-BD59-A6C34878D82A}">
                    <a16:rowId xmlns:a16="http://schemas.microsoft.com/office/drawing/2014/main" val="1690616069"/>
                  </a:ext>
                </a:extLst>
              </a:tr>
              <a:tr h="1152230">
                <a:tc>
                  <a:txBody>
                    <a:bodyPr/>
                    <a:lstStyle/>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Unclear whether proprietors will be notified of new rights being</a:t>
                      </a:r>
                      <a:r>
                        <a:rPr lang="en-GB" sz="1400" baseline="0" dirty="0">
                          <a:latin typeface="Arial" panose="020B0604020202020204" pitchFamily="34" charset="0"/>
                          <a:cs typeface="Arial" panose="020B0604020202020204" pitchFamily="34" charset="0"/>
                        </a:rPr>
                        <a:t> granted</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A notification</a:t>
                      </a:r>
                      <a:r>
                        <a:rPr lang="en-GB" sz="1400" baseline="0" dirty="0">
                          <a:latin typeface="Arial" panose="020B0604020202020204" pitchFamily="34" charset="0"/>
                          <a:cs typeface="Arial" panose="020B0604020202020204" pitchFamily="34" charset="0"/>
                        </a:rPr>
                        <a:t> will be made and guidance given on the UKIPO website that a c</a:t>
                      </a:r>
                      <a:r>
                        <a:rPr lang="en-GB" sz="1400" dirty="0">
                          <a:latin typeface="Arial" panose="020B0604020202020204" pitchFamily="34" charset="0"/>
                          <a:cs typeface="Arial" panose="020B0604020202020204" pitchFamily="34" charset="0"/>
                        </a:rPr>
                        <a:t>omparable mark (EU) has</a:t>
                      </a:r>
                      <a:r>
                        <a:rPr lang="en-GB" sz="1400" baseline="0" dirty="0">
                          <a:latin typeface="Arial" panose="020B0604020202020204" pitchFamily="34" charset="0"/>
                          <a:cs typeface="Arial" panose="020B0604020202020204" pitchFamily="34" charset="0"/>
                        </a:rPr>
                        <a:t> been created.  The proprietor </a:t>
                      </a:r>
                      <a:r>
                        <a:rPr lang="en-GB" sz="1400" dirty="0">
                          <a:latin typeface="Arial" panose="020B0604020202020204" pitchFamily="34" charset="0"/>
                          <a:cs typeface="Arial" panose="020B0604020202020204" pitchFamily="34" charset="0"/>
                        </a:rPr>
                        <a:t>can opt out of ownership, if the mark has not been used or made subject of a transaction or proceedings</a:t>
                      </a:r>
                    </a:p>
                  </a:txBody>
                  <a:tcPr/>
                </a:tc>
                <a:extLst>
                  <a:ext uri="{0D108BD9-81ED-4DB2-BD59-A6C34878D82A}">
                    <a16:rowId xmlns:a16="http://schemas.microsoft.com/office/drawing/2014/main" val="4120915519"/>
                  </a:ext>
                </a:extLst>
              </a:tr>
              <a:tr h="701357">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Filing,</a:t>
                      </a:r>
                      <a:r>
                        <a:rPr lang="en-GB" sz="1400" baseline="0" dirty="0">
                          <a:latin typeface="Arial" panose="020B0604020202020204" pitchFamily="34" charset="0"/>
                          <a:cs typeface="Arial" panose="020B0604020202020204" pitchFamily="34" charset="0"/>
                        </a:rPr>
                        <a:t> priority, seniority and renewal dates the same as for corresponding EUTM</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Filing, priority, seniority and renewal dates the same as for corresponding</a:t>
                      </a:r>
                      <a:r>
                        <a:rPr lang="en-GB" sz="1400" baseline="0" dirty="0">
                          <a:latin typeface="Arial" panose="020B0604020202020204" pitchFamily="34" charset="0"/>
                          <a:cs typeface="Arial" panose="020B0604020202020204" pitchFamily="34" charset="0"/>
                        </a:rPr>
                        <a:t> EUTM</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77266455"/>
                  </a:ext>
                </a:extLst>
              </a:tr>
            </a:tbl>
          </a:graphicData>
        </a:graphic>
      </p:graphicFrame>
    </p:spTree>
    <p:extLst>
      <p:ext uri="{BB962C8B-B14F-4D97-AF65-F5344CB8AC3E}">
        <p14:creationId xmlns:p14="http://schemas.microsoft.com/office/powerpoint/2010/main" val="428647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6" name="Table 5">
            <a:extLst>
              <a:ext uri="{FF2B5EF4-FFF2-40B4-BE49-F238E27FC236}">
                <a16:creationId xmlns:a16="http://schemas.microsoft.com/office/drawing/2014/main" id="{35AA65F1-A664-4B6B-8818-B6C98CF6DE8D}"/>
              </a:ext>
            </a:extLst>
          </p:cNvPr>
          <p:cNvGraphicFramePr>
            <a:graphicFrameLocks noGrp="1"/>
          </p:cNvGraphicFramePr>
          <p:nvPr>
            <p:extLst>
              <p:ext uri="{D42A27DB-BD31-4B8C-83A1-F6EECF244321}">
                <p14:modId xmlns:p14="http://schemas.microsoft.com/office/powerpoint/2010/main" val="233669826"/>
              </p:ext>
            </p:extLst>
          </p:nvPr>
        </p:nvGraphicFramePr>
        <p:xfrm>
          <a:off x="282871" y="1453830"/>
          <a:ext cx="8440142" cy="3548298"/>
        </p:xfrm>
        <a:graphic>
          <a:graphicData uri="http://schemas.openxmlformats.org/drawingml/2006/table">
            <a:tbl>
              <a:tblPr firstRow="1" bandRow="1">
                <a:tableStyleId>{5C22544A-7EE6-4342-B048-85BDC9FD1C3A}</a:tableStyleId>
              </a:tblPr>
              <a:tblGrid>
                <a:gridCol w="1374889">
                  <a:extLst>
                    <a:ext uri="{9D8B030D-6E8A-4147-A177-3AD203B41FA5}">
                      <a16:colId xmlns:a16="http://schemas.microsoft.com/office/drawing/2014/main" val="79389577"/>
                    </a:ext>
                  </a:extLst>
                </a:gridCol>
                <a:gridCol w="3302367">
                  <a:extLst>
                    <a:ext uri="{9D8B030D-6E8A-4147-A177-3AD203B41FA5}">
                      <a16:colId xmlns:a16="http://schemas.microsoft.com/office/drawing/2014/main" val="3231992375"/>
                    </a:ext>
                  </a:extLst>
                </a:gridCol>
                <a:gridCol w="3762886">
                  <a:extLst>
                    <a:ext uri="{9D8B030D-6E8A-4147-A177-3AD203B41FA5}">
                      <a16:colId xmlns:a16="http://schemas.microsoft.com/office/drawing/2014/main" val="1079102695"/>
                    </a:ext>
                  </a:extLst>
                </a:gridCol>
              </a:tblGrid>
              <a:tr h="426906">
                <a:tc>
                  <a:txBody>
                    <a:bodyPr/>
                    <a:lstStyle/>
                    <a:p>
                      <a:r>
                        <a:rPr lang="en-GB" sz="1400" dirty="0">
                          <a:latin typeface="Arial" panose="020B0604020202020204" pitchFamily="34" charset="0"/>
                          <a:cs typeface="Arial" panose="020B0604020202020204" pitchFamily="34" charset="0"/>
                        </a:rPr>
                        <a:t>EU trade marks</a:t>
                      </a:r>
                    </a:p>
                  </a:txBody>
                  <a:tcPr/>
                </a:tc>
                <a:tc>
                  <a:txBody>
                    <a:bodyPr/>
                    <a:lstStyle/>
                    <a:p>
                      <a:r>
                        <a:rPr lang="en-GB" sz="1400" dirty="0">
                          <a:latin typeface="Arial" panose="020B0604020202020204" pitchFamily="34" charset="0"/>
                          <a:cs typeface="Arial" panose="020B0604020202020204" pitchFamily="34" charset="0"/>
                        </a:rPr>
                        <a:t>Withdrawal Agreement</a:t>
                      </a:r>
                    </a:p>
                  </a:txBody>
                  <a:tcPr/>
                </a:tc>
                <a:tc>
                  <a:txBody>
                    <a:bodyPr/>
                    <a:lstStyle/>
                    <a:p>
                      <a:r>
                        <a:rPr lang="en-GB" sz="1400" dirty="0">
                          <a:latin typeface="Arial" panose="020B0604020202020204" pitchFamily="34" charset="0"/>
                          <a:cs typeface="Arial" panose="020B0604020202020204" pitchFamily="34" charset="0"/>
                        </a:rPr>
                        <a:t>No Deal</a:t>
                      </a:r>
                    </a:p>
                  </a:txBody>
                  <a:tcPr/>
                </a:tc>
                <a:extLst>
                  <a:ext uri="{0D108BD9-81ED-4DB2-BD59-A6C34878D82A}">
                    <a16:rowId xmlns:a16="http://schemas.microsoft.com/office/drawing/2014/main" val="3780561999"/>
                  </a:ext>
                </a:extLst>
              </a:tr>
              <a:tr h="830650">
                <a:tc>
                  <a:txBody>
                    <a:bodyPr/>
                    <a:lstStyle/>
                    <a:p>
                      <a:r>
                        <a:rPr lang="en-GB" sz="1400" b="1" dirty="0">
                          <a:latin typeface="Arial" panose="020B0604020202020204" pitchFamily="34" charset="0"/>
                          <a:cs typeface="Arial" panose="020B0604020202020204" pitchFamily="34" charset="0"/>
                        </a:rPr>
                        <a:t>Registrations</a:t>
                      </a:r>
                    </a:p>
                  </a:txBody>
                  <a:tcPr/>
                </a:tc>
                <a:tc>
                  <a:txBody>
                    <a:bodyPr/>
                    <a:lstStyle/>
                    <a:p>
                      <a:r>
                        <a:rPr lang="en-GB" sz="1400" dirty="0">
                          <a:latin typeface="Arial" panose="020B0604020202020204" pitchFamily="34" charset="0"/>
                          <a:cs typeface="Arial" panose="020B0604020202020204" pitchFamily="34" charset="0"/>
                        </a:rPr>
                        <a:t>Recognition</a:t>
                      </a:r>
                      <a:r>
                        <a:rPr lang="en-GB" sz="1400" baseline="0" dirty="0">
                          <a:latin typeface="Arial" panose="020B0604020202020204" pitchFamily="34" charset="0"/>
                          <a:cs typeface="Arial" panose="020B0604020202020204" pitchFamily="34" charset="0"/>
                        </a:rPr>
                        <a:t> of genuine use in EU27 countries before end of transition period will support validity of comparable UK right </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Confirmation</a:t>
                      </a:r>
                      <a:r>
                        <a:rPr lang="en-GB" sz="1400" baseline="0" dirty="0">
                          <a:latin typeface="Arial" panose="020B0604020202020204" pitchFamily="34" charset="0"/>
                          <a:cs typeface="Arial" panose="020B0604020202020204" pitchFamily="34" charset="0"/>
                        </a:rPr>
                        <a:t> that genuine use in EU27 countries before exit day will support validity of comparable mark (EU)</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6776864"/>
                  </a:ext>
                </a:extLst>
              </a:tr>
              <a:tr h="927018">
                <a:tc>
                  <a:txBody>
                    <a:bodyPr/>
                    <a:lstStyle/>
                    <a:p>
                      <a:r>
                        <a:rPr lang="en-GB" sz="1400" dirty="0">
                          <a:latin typeface="Arial" panose="020B0604020202020204" pitchFamily="34" charset="0"/>
                          <a:cs typeface="Arial" panose="020B0604020202020204" pitchFamily="34" charset="0"/>
                        </a:rPr>
                        <a:t> </a:t>
                      </a:r>
                    </a:p>
                  </a:txBody>
                  <a:tcPr/>
                </a:tc>
                <a:tc>
                  <a:txBody>
                    <a:bodyPr/>
                    <a:lstStyle/>
                    <a:p>
                      <a:r>
                        <a:rPr lang="en-GB" sz="1400" dirty="0">
                          <a:latin typeface="Arial" panose="020B0604020202020204" pitchFamily="34" charset="0"/>
                          <a:cs typeface="Arial" panose="020B0604020202020204" pitchFamily="34" charset="0"/>
                        </a:rPr>
                        <a:t>Cancellation</a:t>
                      </a:r>
                      <a:r>
                        <a:rPr lang="en-GB" sz="1400" baseline="0" dirty="0">
                          <a:latin typeface="Arial" panose="020B0604020202020204" pitchFamily="34" charset="0"/>
                          <a:cs typeface="Arial" panose="020B0604020202020204" pitchFamily="34" charset="0"/>
                        </a:rPr>
                        <a:t> of corresponding EUTM (in proceedings started before end of transition period) means cancellation of comparable right as of same date unless grounds do not apply in UK</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UK court may cancel comparable</a:t>
                      </a:r>
                      <a:r>
                        <a:rPr lang="en-GB" sz="1400" baseline="0" dirty="0">
                          <a:latin typeface="Arial" panose="020B0604020202020204" pitchFamily="34" charset="0"/>
                          <a:cs typeface="Arial" panose="020B0604020202020204" pitchFamily="34" charset="0"/>
                        </a:rPr>
                        <a:t> mark (EU) if corresponding EUTM is cancelled in pending UK proceedings</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8004247"/>
                  </a:ext>
                </a:extLst>
              </a:tr>
              <a:tr h="927018">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Comparable</a:t>
                      </a:r>
                      <a:r>
                        <a:rPr lang="en-GB" sz="1400" baseline="0" dirty="0">
                          <a:latin typeface="Arial" panose="020B0604020202020204" pitchFamily="34" charset="0"/>
                          <a:cs typeface="Arial" panose="020B0604020202020204" pitchFamily="34" charset="0"/>
                        </a:rPr>
                        <a:t> right continues to benefit in the UK from reputation acquired in the EU by end of transition period</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Reputation of comparable</a:t>
                      </a:r>
                      <a:r>
                        <a:rPr lang="en-GB" sz="1400" baseline="0" dirty="0">
                          <a:latin typeface="Arial" panose="020B0604020202020204" pitchFamily="34" charset="0"/>
                          <a:cs typeface="Arial" panose="020B0604020202020204" pitchFamily="34" charset="0"/>
                        </a:rPr>
                        <a:t> mark (EU) to be treated as encompassing use made in EU27 countries before exit day</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494013"/>
                  </a:ext>
                </a:extLst>
              </a:tr>
            </a:tbl>
          </a:graphicData>
        </a:graphic>
      </p:graphicFrame>
      <p:sp>
        <p:nvSpPr>
          <p:cNvPr id="8" name="TextBox 7">
            <a:extLst>
              <a:ext uri="{FF2B5EF4-FFF2-40B4-BE49-F238E27FC236}">
                <a16:creationId xmlns:a16="http://schemas.microsoft.com/office/drawing/2014/main" id="{39C5E297-FA12-4AEB-BA93-F0B8E74010E0}"/>
              </a:ext>
            </a:extLst>
          </p:cNvPr>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Brexit – agreed terms of departure (2)</a:t>
            </a:r>
          </a:p>
        </p:txBody>
      </p:sp>
    </p:spTree>
    <p:extLst>
      <p:ext uri="{BB962C8B-B14F-4D97-AF65-F5344CB8AC3E}">
        <p14:creationId xmlns:p14="http://schemas.microsoft.com/office/powerpoint/2010/main" val="186993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5" name="Table 4">
            <a:extLst>
              <a:ext uri="{FF2B5EF4-FFF2-40B4-BE49-F238E27FC236}">
                <a16:creationId xmlns:a16="http://schemas.microsoft.com/office/drawing/2014/main" id="{BBF36F4F-6BDE-47B5-8AB9-227623B3E779}"/>
              </a:ext>
            </a:extLst>
          </p:cNvPr>
          <p:cNvGraphicFramePr>
            <a:graphicFrameLocks noGrp="1"/>
          </p:cNvGraphicFramePr>
          <p:nvPr>
            <p:extLst>
              <p:ext uri="{D42A27DB-BD31-4B8C-83A1-F6EECF244321}">
                <p14:modId xmlns:p14="http://schemas.microsoft.com/office/powerpoint/2010/main" val="2824083568"/>
              </p:ext>
            </p:extLst>
          </p:nvPr>
        </p:nvGraphicFramePr>
        <p:xfrm>
          <a:off x="285181" y="1431516"/>
          <a:ext cx="8503584" cy="2743200"/>
        </p:xfrm>
        <a:graphic>
          <a:graphicData uri="http://schemas.openxmlformats.org/drawingml/2006/table">
            <a:tbl>
              <a:tblPr firstRow="1" bandRow="1">
                <a:tableStyleId>{5C22544A-7EE6-4342-B048-85BDC9FD1C3A}</a:tableStyleId>
              </a:tblPr>
              <a:tblGrid>
                <a:gridCol w="1418629">
                  <a:extLst>
                    <a:ext uri="{9D8B030D-6E8A-4147-A177-3AD203B41FA5}">
                      <a16:colId xmlns:a16="http://schemas.microsoft.com/office/drawing/2014/main" val="2685483431"/>
                    </a:ext>
                  </a:extLst>
                </a:gridCol>
                <a:gridCol w="3249738">
                  <a:extLst>
                    <a:ext uri="{9D8B030D-6E8A-4147-A177-3AD203B41FA5}">
                      <a16:colId xmlns:a16="http://schemas.microsoft.com/office/drawing/2014/main" val="3708889982"/>
                    </a:ext>
                  </a:extLst>
                </a:gridCol>
                <a:gridCol w="3835217">
                  <a:extLst>
                    <a:ext uri="{9D8B030D-6E8A-4147-A177-3AD203B41FA5}">
                      <a16:colId xmlns:a16="http://schemas.microsoft.com/office/drawing/2014/main" val="3630697659"/>
                    </a:ext>
                  </a:extLst>
                </a:gridCol>
              </a:tblGrid>
              <a:tr h="370840">
                <a:tc>
                  <a:txBody>
                    <a:bodyPr/>
                    <a:lstStyle/>
                    <a:p>
                      <a:r>
                        <a:rPr lang="en-GB" sz="1400" dirty="0">
                          <a:latin typeface="Arial" panose="020B0604020202020204" pitchFamily="34" charset="0"/>
                          <a:cs typeface="Arial" panose="020B0604020202020204" pitchFamily="34" charset="0"/>
                        </a:rPr>
                        <a:t>EU trade marks</a:t>
                      </a:r>
                    </a:p>
                  </a:txBody>
                  <a:tcPr/>
                </a:tc>
                <a:tc>
                  <a:txBody>
                    <a:bodyPr/>
                    <a:lstStyle/>
                    <a:p>
                      <a:r>
                        <a:rPr lang="en-GB" sz="1400" dirty="0">
                          <a:latin typeface="Arial" panose="020B0604020202020204" pitchFamily="34" charset="0"/>
                          <a:cs typeface="Arial" panose="020B0604020202020204" pitchFamily="34" charset="0"/>
                        </a:rPr>
                        <a:t>Withdrawal</a:t>
                      </a:r>
                      <a:r>
                        <a:rPr lang="en-GB" sz="1400" baseline="0" dirty="0">
                          <a:latin typeface="Arial" panose="020B0604020202020204" pitchFamily="34" charset="0"/>
                          <a:cs typeface="Arial" panose="020B0604020202020204" pitchFamily="34" charset="0"/>
                        </a:rPr>
                        <a:t> Agreement</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No deal</a:t>
                      </a:r>
                    </a:p>
                  </a:txBody>
                  <a:tcPr/>
                </a:tc>
                <a:extLst>
                  <a:ext uri="{0D108BD9-81ED-4DB2-BD59-A6C34878D82A}">
                    <a16:rowId xmlns:a16="http://schemas.microsoft.com/office/drawing/2014/main" val="2609241570"/>
                  </a:ext>
                </a:extLst>
              </a:tr>
              <a:tr h="1177667">
                <a:tc>
                  <a:txBody>
                    <a:bodyPr/>
                    <a:lstStyle/>
                    <a:p>
                      <a:r>
                        <a:rPr lang="en-GB" sz="1400" b="1" dirty="0">
                          <a:latin typeface="Arial" panose="020B0604020202020204" pitchFamily="34" charset="0"/>
                          <a:cs typeface="Arial" panose="020B0604020202020204" pitchFamily="34" charset="0"/>
                        </a:rPr>
                        <a:t>Applications</a:t>
                      </a:r>
                    </a:p>
                  </a:txBody>
                  <a:tcPr/>
                </a:tc>
                <a:tc>
                  <a:txBody>
                    <a:bodyPr/>
                    <a:lstStyle/>
                    <a:p>
                      <a:r>
                        <a:rPr lang="en-GB" sz="1400" dirty="0">
                          <a:latin typeface="Arial" panose="020B0604020202020204" pitchFamily="34" charset="0"/>
                          <a:cs typeface="Arial" panose="020B0604020202020204" pitchFamily="34" charset="0"/>
                        </a:rPr>
                        <a:t>Nine months from end of transition period (until end of September 2021) to file corresponding UK application with same filing,</a:t>
                      </a:r>
                      <a:r>
                        <a:rPr lang="en-GB" sz="1400" baseline="0" dirty="0">
                          <a:latin typeface="Arial" panose="020B0604020202020204" pitchFamily="34" charset="0"/>
                          <a:cs typeface="Arial" panose="020B0604020202020204" pitchFamily="34" charset="0"/>
                        </a:rPr>
                        <a:t> priority and seniority dates as corresponding EUTM. </a:t>
                      </a:r>
                    </a:p>
                    <a:p>
                      <a:endParaRPr lang="en-GB" sz="1400" i="0" baseline="0" dirty="0">
                        <a:latin typeface="Arial" panose="020B0604020202020204" pitchFamily="34" charset="0"/>
                        <a:cs typeface="Arial" panose="020B0604020202020204" pitchFamily="34" charset="0"/>
                      </a:endParaRPr>
                    </a:p>
                    <a:p>
                      <a:r>
                        <a:rPr lang="en-GB" sz="1400" i="0" baseline="0" dirty="0">
                          <a:latin typeface="Arial" panose="020B0604020202020204" pitchFamily="34" charset="0"/>
                          <a:cs typeface="Arial" panose="020B0604020202020204" pitchFamily="34" charset="0"/>
                        </a:rPr>
                        <a:t>No indication that application will be notified of the need to re-file.  </a:t>
                      </a:r>
                    </a:p>
                    <a:p>
                      <a:endParaRPr lang="en-GB" sz="1400" i="0" baseline="0" dirty="0">
                        <a:latin typeface="Arial" panose="020B0604020202020204" pitchFamily="34" charset="0"/>
                        <a:cs typeface="Arial" panose="020B0604020202020204" pitchFamily="34" charset="0"/>
                      </a:endParaRPr>
                    </a:p>
                    <a:p>
                      <a:r>
                        <a:rPr lang="en-GB" sz="1400" i="0" baseline="0" dirty="0">
                          <a:latin typeface="Arial" panose="020B0604020202020204" pitchFamily="34" charset="0"/>
                          <a:cs typeface="Arial" panose="020B0604020202020204" pitchFamily="34" charset="0"/>
                        </a:rPr>
                        <a:t>The usual fees will be payable.</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Nine months from exit</a:t>
                      </a:r>
                      <a:r>
                        <a:rPr lang="en-GB" sz="1400" baseline="0" dirty="0">
                          <a:latin typeface="Arial" panose="020B0604020202020204" pitchFamily="34" charset="0"/>
                          <a:cs typeface="Arial" panose="020B0604020202020204" pitchFamily="34" charset="0"/>
                        </a:rPr>
                        <a:t> day (until end of December 2019) to file corresponding UK application with same priority, seniority, renewal and filing dates as corresponding EUTM.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Applicants will not be notified of need to refile and the usual fees will be payable.</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6000626"/>
                  </a:ext>
                </a:extLst>
              </a:tr>
            </a:tbl>
          </a:graphicData>
        </a:graphic>
      </p:graphicFrame>
      <p:sp>
        <p:nvSpPr>
          <p:cNvPr id="7" name="TextBox 6">
            <a:extLst>
              <a:ext uri="{FF2B5EF4-FFF2-40B4-BE49-F238E27FC236}">
                <a16:creationId xmlns:a16="http://schemas.microsoft.com/office/drawing/2014/main" id="{3ABE36EC-8A91-4E5B-B5FB-805E49F6670E}"/>
              </a:ext>
            </a:extLst>
          </p:cNvPr>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Brexit – agreed terms of departure (3)</a:t>
            </a:r>
          </a:p>
        </p:txBody>
      </p:sp>
    </p:spTree>
    <p:extLst>
      <p:ext uri="{BB962C8B-B14F-4D97-AF65-F5344CB8AC3E}">
        <p14:creationId xmlns:p14="http://schemas.microsoft.com/office/powerpoint/2010/main" val="370370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6" name="Table 5">
            <a:extLst>
              <a:ext uri="{FF2B5EF4-FFF2-40B4-BE49-F238E27FC236}">
                <a16:creationId xmlns:a16="http://schemas.microsoft.com/office/drawing/2014/main" id="{2DE91502-9E2F-479F-87E0-F1C2FEB50749}"/>
              </a:ext>
            </a:extLst>
          </p:cNvPr>
          <p:cNvGraphicFramePr>
            <a:graphicFrameLocks noGrp="1"/>
          </p:cNvGraphicFramePr>
          <p:nvPr>
            <p:extLst>
              <p:ext uri="{D42A27DB-BD31-4B8C-83A1-F6EECF244321}">
                <p14:modId xmlns:p14="http://schemas.microsoft.com/office/powerpoint/2010/main" val="3374465452"/>
              </p:ext>
            </p:extLst>
          </p:nvPr>
        </p:nvGraphicFramePr>
        <p:xfrm>
          <a:off x="249981" y="1316003"/>
          <a:ext cx="8512470" cy="4612640"/>
        </p:xfrm>
        <a:graphic>
          <a:graphicData uri="http://schemas.openxmlformats.org/drawingml/2006/table">
            <a:tbl>
              <a:tblPr firstRow="1" bandRow="1">
                <a:tableStyleId>{5C22544A-7EE6-4342-B048-85BDC9FD1C3A}</a:tableStyleId>
              </a:tblPr>
              <a:tblGrid>
                <a:gridCol w="1545927">
                  <a:extLst>
                    <a:ext uri="{9D8B030D-6E8A-4147-A177-3AD203B41FA5}">
                      <a16:colId xmlns:a16="http://schemas.microsoft.com/office/drawing/2014/main" val="3837361875"/>
                    </a:ext>
                  </a:extLst>
                </a:gridCol>
                <a:gridCol w="3137905">
                  <a:extLst>
                    <a:ext uri="{9D8B030D-6E8A-4147-A177-3AD203B41FA5}">
                      <a16:colId xmlns:a16="http://schemas.microsoft.com/office/drawing/2014/main" val="1511722538"/>
                    </a:ext>
                  </a:extLst>
                </a:gridCol>
                <a:gridCol w="3828638">
                  <a:extLst>
                    <a:ext uri="{9D8B030D-6E8A-4147-A177-3AD203B41FA5}">
                      <a16:colId xmlns:a16="http://schemas.microsoft.com/office/drawing/2014/main" val="688256580"/>
                    </a:ext>
                  </a:extLst>
                </a:gridCol>
              </a:tblGrid>
              <a:tr h="370840">
                <a:tc>
                  <a:txBody>
                    <a:bodyPr/>
                    <a:lstStyle/>
                    <a:p>
                      <a:r>
                        <a:rPr lang="en-GB" sz="1400" dirty="0">
                          <a:latin typeface="Arial" panose="020B0604020202020204" pitchFamily="34" charset="0"/>
                          <a:cs typeface="Arial" panose="020B0604020202020204" pitchFamily="34" charset="0"/>
                        </a:rPr>
                        <a:t>EU designs</a:t>
                      </a:r>
                    </a:p>
                  </a:txBody>
                  <a:tcPr/>
                </a:tc>
                <a:tc>
                  <a:txBody>
                    <a:bodyPr/>
                    <a:lstStyle/>
                    <a:p>
                      <a:r>
                        <a:rPr lang="en-GB" sz="1400" dirty="0">
                          <a:latin typeface="Arial" panose="020B0604020202020204" pitchFamily="34" charset="0"/>
                          <a:cs typeface="Arial" panose="020B0604020202020204" pitchFamily="34" charset="0"/>
                        </a:rPr>
                        <a:t>Withdrawal</a:t>
                      </a:r>
                      <a:r>
                        <a:rPr lang="en-GB" sz="1400" baseline="0" dirty="0">
                          <a:latin typeface="Arial" panose="020B0604020202020204" pitchFamily="34" charset="0"/>
                          <a:cs typeface="Arial" panose="020B0604020202020204" pitchFamily="34" charset="0"/>
                        </a:rPr>
                        <a:t> Agreement </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No deal</a:t>
                      </a:r>
                    </a:p>
                  </a:txBody>
                  <a:tcPr/>
                </a:tc>
                <a:extLst>
                  <a:ext uri="{0D108BD9-81ED-4DB2-BD59-A6C34878D82A}">
                    <a16:rowId xmlns:a16="http://schemas.microsoft.com/office/drawing/2014/main" val="1156286608"/>
                  </a:ext>
                </a:extLst>
              </a:tr>
              <a:tr h="370840">
                <a:tc>
                  <a:txBody>
                    <a:bodyPr/>
                    <a:lstStyle/>
                    <a:p>
                      <a:r>
                        <a:rPr lang="en-GB" sz="1400" b="1" dirty="0">
                          <a:latin typeface="Arial" panose="020B0604020202020204" pitchFamily="34" charset="0"/>
                          <a:cs typeface="Arial" panose="020B0604020202020204" pitchFamily="34" charset="0"/>
                        </a:rPr>
                        <a:t>Registrations</a:t>
                      </a:r>
                    </a:p>
                  </a:txBody>
                  <a:tcPr/>
                </a:tc>
                <a:tc>
                  <a:txBody>
                    <a:bodyPr/>
                    <a:lstStyle/>
                    <a:p>
                      <a:r>
                        <a:rPr lang="en-GB" sz="1400" dirty="0">
                          <a:latin typeface="Arial" panose="020B0604020202020204" pitchFamily="34" charset="0"/>
                          <a:cs typeface="Arial" panose="020B0604020202020204" pitchFamily="34" charset="0"/>
                        </a:rPr>
                        <a:t>Equivalent</a:t>
                      </a:r>
                      <a:r>
                        <a:rPr lang="en-GB" sz="1400" baseline="0" dirty="0">
                          <a:latin typeface="Arial" panose="020B0604020202020204" pitchFamily="34" charset="0"/>
                          <a:cs typeface="Arial" panose="020B0604020202020204" pitchFamily="34" charset="0"/>
                        </a:rPr>
                        <a:t> UK rights will arise automatically from RCDs registered by end of transition period</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Comparable UK rights will arise from RCDs registered by exit day</a:t>
                      </a:r>
                    </a:p>
                  </a:txBody>
                  <a:tcPr/>
                </a:tc>
                <a:extLst>
                  <a:ext uri="{0D108BD9-81ED-4DB2-BD59-A6C34878D82A}">
                    <a16:rowId xmlns:a16="http://schemas.microsoft.com/office/drawing/2014/main" val="2238981506"/>
                  </a:ext>
                </a:extLst>
              </a:tr>
              <a:tr h="370840">
                <a:tc>
                  <a:txBody>
                    <a:bodyPr/>
                    <a:lstStyle/>
                    <a:p>
                      <a:endParaRPr lang="en-GB" sz="14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No fees</a:t>
                      </a:r>
                    </a:p>
                  </a:txBody>
                  <a:tcPr/>
                </a:tc>
                <a:tc>
                  <a:txBody>
                    <a:bodyPr/>
                    <a:lstStyle/>
                    <a:p>
                      <a:r>
                        <a:rPr lang="en-GB" sz="1400" dirty="0">
                          <a:latin typeface="Arial" panose="020B0604020202020204" pitchFamily="34" charset="0"/>
                          <a:cs typeface="Arial" panose="020B0604020202020204" pitchFamily="34" charset="0"/>
                        </a:rPr>
                        <a:t>No fees</a:t>
                      </a:r>
                    </a:p>
                  </a:txBody>
                  <a:tcPr/>
                </a:tc>
                <a:extLst>
                  <a:ext uri="{0D108BD9-81ED-4DB2-BD59-A6C34878D82A}">
                    <a16:rowId xmlns:a16="http://schemas.microsoft.com/office/drawing/2014/main" val="3846732641"/>
                  </a:ext>
                </a:extLst>
              </a:tr>
              <a:tr h="370840">
                <a:tc>
                  <a:txBody>
                    <a:bodyPr/>
                    <a:lstStyle/>
                    <a:p>
                      <a:endParaRPr lang="en-GB" sz="1400" b="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Unclear whether proprietors will be notified of</a:t>
                      </a:r>
                      <a:r>
                        <a:rPr lang="en-GB" sz="1400" baseline="0" dirty="0">
                          <a:latin typeface="Arial" panose="020B0604020202020204" pitchFamily="34" charset="0"/>
                          <a:cs typeface="Arial" panose="020B0604020202020204" pitchFamily="34" charset="0"/>
                        </a:rPr>
                        <a:t> equivalent rights</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Proprietors to be notified of</a:t>
                      </a:r>
                      <a:r>
                        <a:rPr lang="en-GB" sz="1400" baseline="0" dirty="0">
                          <a:latin typeface="Arial" panose="020B0604020202020204" pitchFamily="34" charset="0"/>
                          <a:cs typeface="Arial" panose="020B0604020202020204" pitchFamily="34" charset="0"/>
                        </a:rPr>
                        <a:t> creation of comparable rights and can opt out of ownership</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0268961"/>
                  </a:ext>
                </a:extLst>
              </a:tr>
              <a:tr h="370840">
                <a:tc>
                  <a:txBody>
                    <a:bodyPr/>
                    <a:lstStyle/>
                    <a:p>
                      <a:endParaRPr lang="en-GB" sz="1400" b="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Filing, priority</a:t>
                      </a:r>
                      <a:r>
                        <a:rPr lang="en-GB" sz="1400" baseline="0" dirty="0">
                          <a:latin typeface="Arial" panose="020B0604020202020204" pitchFamily="34" charset="0"/>
                          <a:cs typeface="Arial" panose="020B0604020202020204" pitchFamily="34" charset="0"/>
                        </a:rPr>
                        <a:t> and renewal dates as for corresponding RCD</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Filing,</a:t>
                      </a:r>
                      <a:r>
                        <a:rPr lang="en-GB" sz="1400" baseline="0" dirty="0">
                          <a:latin typeface="Arial" panose="020B0604020202020204" pitchFamily="34" charset="0"/>
                          <a:cs typeface="Arial" panose="020B0604020202020204" pitchFamily="34" charset="0"/>
                        </a:rPr>
                        <a:t> priority and renewal dates as for corresponding RCD</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9583607"/>
                  </a:ext>
                </a:extLst>
              </a:tr>
              <a:tr h="370840">
                <a:tc>
                  <a:txBody>
                    <a:bodyPr/>
                    <a:lstStyle/>
                    <a:p>
                      <a:endParaRPr lang="en-GB" sz="1400" b="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Cancellation of corresponding</a:t>
                      </a:r>
                      <a:r>
                        <a:rPr lang="en-GB" sz="1400" baseline="0" dirty="0">
                          <a:latin typeface="Arial" panose="020B0604020202020204" pitchFamily="34" charset="0"/>
                          <a:cs typeface="Arial" panose="020B0604020202020204" pitchFamily="34" charset="0"/>
                        </a:rPr>
                        <a:t> RCD (in proceedings started before end of transition period) means cancellation of equivalent right as of same date unless grounds do not apply in UK</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Position not yet confirmed but</a:t>
                      </a:r>
                      <a:r>
                        <a:rPr lang="en-GB" sz="1400" baseline="0" dirty="0">
                          <a:latin typeface="Arial" panose="020B0604020202020204" pitchFamily="34" charset="0"/>
                          <a:cs typeface="Arial" panose="020B0604020202020204" pitchFamily="34" charset="0"/>
                        </a:rPr>
                        <a:t> likely to be the same as under the Withdrawal Agreement</a:t>
                      </a:r>
                      <a:endParaRPr lang="en-GB" sz="1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392048"/>
                  </a:ext>
                </a:extLst>
              </a:tr>
              <a:tr h="370840">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Duration</a:t>
                      </a:r>
                      <a:r>
                        <a:rPr lang="en-GB" sz="1400" baseline="0" dirty="0">
                          <a:latin typeface="Arial" panose="020B0604020202020204" pitchFamily="34" charset="0"/>
                          <a:cs typeface="Arial" panose="020B0604020202020204" pitchFamily="34" charset="0"/>
                        </a:rPr>
                        <a:t> of equivalent right at least as long as duration of corresponding RCD  </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Duration</a:t>
                      </a:r>
                      <a:r>
                        <a:rPr lang="en-GB" sz="1400" baseline="0" dirty="0">
                          <a:latin typeface="Arial" panose="020B0604020202020204" pitchFamily="34" charset="0"/>
                          <a:cs typeface="Arial" panose="020B0604020202020204" pitchFamily="34" charset="0"/>
                        </a:rPr>
                        <a:t> of comparable right at least as long as duration of corresponding RCD</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1948966"/>
                  </a:ext>
                </a:extLst>
              </a:tr>
            </a:tbl>
          </a:graphicData>
        </a:graphic>
      </p:graphicFrame>
      <p:sp>
        <p:nvSpPr>
          <p:cNvPr id="7" name="TextBox 6">
            <a:extLst>
              <a:ext uri="{FF2B5EF4-FFF2-40B4-BE49-F238E27FC236}">
                <a16:creationId xmlns:a16="http://schemas.microsoft.com/office/drawing/2014/main" id="{948D88BE-9AE1-4B3D-9D68-A9A85EBB70B5}"/>
              </a:ext>
            </a:extLst>
          </p:cNvPr>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Brexit – agreed terms of departure (4)</a:t>
            </a:r>
          </a:p>
        </p:txBody>
      </p:sp>
    </p:spTree>
    <p:extLst>
      <p:ext uri="{BB962C8B-B14F-4D97-AF65-F5344CB8AC3E}">
        <p14:creationId xmlns:p14="http://schemas.microsoft.com/office/powerpoint/2010/main" val="102930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5" name="Table 4">
            <a:extLst>
              <a:ext uri="{FF2B5EF4-FFF2-40B4-BE49-F238E27FC236}">
                <a16:creationId xmlns:a16="http://schemas.microsoft.com/office/drawing/2014/main" id="{E08ADCE9-FE92-479B-9CCD-D362B069C3FC}"/>
              </a:ext>
            </a:extLst>
          </p:cNvPr>
          <p:cNvGraphicFramePr>
            <a:graphicFrameLocks noGrp="1"/>
          </p:cNvGraphicFramePr>
          <p:nvPr>
            <p:extLst>
              <p:ext uri="{D42A27DB-BD31-4B8C-83A1-F6EECF244321}">
                <p14:modId xmlns:p14="http://schemas.microsoft.com/office/powerpoint/2010/main" val="1321059680"/>
              </p:ext>
            </p:extLst>
          </p:nvPr>
        </p:nvGraphicFramePr>
        <p:xfrm>
          <a:off x="258023" y="1172367"/>
          <a:ext cx="8484694" cy="4856480"/>
        </p:xfrm>
        <a:graphic>
          <a:graphicData uri="http://schemas.openxmlformats.org/drawingml/2006/table">
            <a:tbl>
              <a:tblPr firstRow="1" bandRow="1">
                <a:tableStyleId>{5C22544A-7EE6-4342-B048-85BDC9FD1C3A}</a:tableStyleId>
              </a:tblPr>
              <a:tblGrid>
                <a:gridCol w="1471181">
                  <a:extLst>
                    <a:ext uri="{9D8B030D-6E8A-4147-A177-3AD203B41FA5}">
                      <a16:colId xmlns:a16="http://schemas.microsoft.com/office/drawing/2014/main" val="2558227691"/>
                    </a:ext>
                  </a:extLst>
                </a:gridCol>
                <a:gridCol w="3217766">
                  <a:extLst>
                    <a:ext uri="{9D8B030D-6E8A-4147-A177-3AD203B41FA5}">
                      <a16:colId xmlns:a16="http://schemas.microsoft.com/office/drawing/2014/main" val="249245392"/>
                    </a:ext>
                  </a:extLst>
                </a:gridCol>
                <a:gridCol w="3795747">
                  <a:extLst>
                    <a:ext uri="{9D8B030D-6E8A-4147-A177-3AD203B41FA5}">
                      <a16:colId xmlns:a16="http://schemas.microsoft.com/office/drawing/2014/main" val="1423841372"/>
                    </a:ext>
                  </a:extLst>
                </a:gridCol>
              </a:tblGrid>
              <a:tr h="370840">
                <a:tc>
                  <a:txBody>
                    <a:bodyPr/>
                    <a:lstStyle/>
                    <a:p>
                      <a:r>
                        <a:rPr lang="en-GB" sz="1400" dirty="0">
                          <a:latin typeface="Arial" panose="020B0604020202020204" pitchFamily="34" charset="0"/>
                          <a:cs typeface="Arial" panose="020B0604020202020204" pitchFamily="34" charset="0"/>
                        </a:rPr>
                        <a:t>EU designs</a:t>
                      </a:r>
                      <a:r>
                        <a:rPr lang="en-GB" sz="1400" baseline="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Withdrawal Agreement</a:t>
                      </a:r>
                    </a:p>
                  </a:txBody>
                  <a:tcPr/>
                </a:tc>
                <a:tc>
                  <a:txBody>
                    <a:bodyPr/>
                    <a:lstStyle/>
                    <a:p>
                      <a:r>
                        <a:rPr lang="en-GB" sz="1400" dirty="0">
                          <a:latin typeface="Arial" panose="020B0604020202020204" pitchFamily="34" charset="0"/>
                          <a:cs typeface="Arial" panose="020B0604020202020204" pitchFamily="34" charset="0"/>
                        </a:rPr>
                        <a:t>No deal</a:t>
                      </a:r>
                    </a:p>
                  </a:txBody>
                  <a:tcPr/>
                </a:tc>
                <a:extLst>
                  <a:ext uri="{0D108BD9-81ED-4DB2-BD59-A6C34878D82A}">
                    <a16:rowId xmlns:a16="http://schemas.microsoft.com/office/drawing/2014/main" val="4265236898"/>
                  </a:ext>
                </a:extLst>
              </a:tr>
              <a:tr h="370840">
                <a:tc>
                  <a:txBody>
                    <a:bodyPr/>
                    <a:lstStyle/>
                    <a:p>
                      <a:r>
                        <a:rPr lang="en-GB" sz="1400" b="1" dirty="0">
                          <a:latin typeface="Arial" panose="020B0604020202020204" pitchFamily="34" charset="0"/>
                          <a:cs typeface="Arial" panose="020B0604020202020204" pitchFamily="34" charset="0"/>
                        </a:rPr>
                        <a:t>Applications</a:t>
                      </a:r>
                    </a:p>
                  </a:txBody>
                  <a:tcPr/>
                </a:tc>
                <a:tc>
                  <a:txBody>
                    <a:bodyPr/>
                    <a:lstStyle/>
                    <a:p>
                      <a:r>
                        <a:rPr lang="en-GB" sz="1400" b="0" kern="1200" dirty="0">
                          <a:solidFill>
                            <a:schemeClr val="dk1"/>
                          </a:solidFill>
                          <a:effectLst/>
                          <a:latin typeface="Arial" panose="020B0604020202020204" pitchFamily="34" charset="0"/>
                          <a:ea typeface="+mn-ea"/>
                          <a:cs typeface="Arial" panose="020B0604020202020204" pitchFamily="34" charset="0"/>
                        </a:rPr>
                        <a:t>Nine months from end of transition period (until end of September 2021) to file corresponding UK application with same filing, priority and seniority dates as corresponding RCD application. No indication that applicant</a:t>
                      </a:r>
                      <a:r>
                        <a:rPr lang="en-GB" sz="1400" b="0" kern="1200" baseline="0" dirty="0">
                          <a:solidFill>
                            <a:schemeClr val="dk1"/>
                          </a:solidFill>
                          <a:effectLst/>
                          <a:latin typeface="Arial" panose="020B0604020202020204" pitchFamily="34" charset="0"/>
                          <a:ea typeface="+mn-ea"/>
                          <a:cs typeface="Arial" panose="020B0604020202020204" pitchFamily="34" charset="0"/>
                        </a:rPr>
                        <a:t> </a:t>
                      </a:r>
                      <a:r>
                        <a:rPr lang="en-GB" sz="1400" b="0" kern="1200" dirty="0">
                          <a:solidFill>
                            <a:schemeClr val="dk1"/>
                          </a:solidFill>
                          <a:effectLst/>
                          <a:latin typeface="Arial" panose="020B0604020202020204" pitchFamily="34" charset="0"/>
                          <a:ea typeface="+mn-ea"/>
                          <a:cs typeface="Arial" panose="020B0604020202020204" pitchFamily="34" charset="0"/>
                        </a:rPr>
                        <a:t>will be notified of the need to re-file.  The</a:t>
                      </a:r>
                      <a:r>
                        <a:rPr lang="en-GB" sz="1400" b="0" kern="1200" baseline="0" dirty="0">
                          <a:solidFill>
                            <a:schemeClr val="dk1"/>
                          </a:solidFill>
                          <a:effectLst/>
                          <a:latin typeface="Arial" panose="020B0604020202020204" pitchFamily="34" charset="0"/>
                          <a:ea typeface="+mn-ea"/>
                          <a:cs typeface="Arial" panose="020B0604020202020204" pitchFamily="34" charset="0"/>
                        </a:rPr>
                        <a:t> usual fees will be payable.</a:t>
                      </a:r>
                      <a:endParaRPr lang="en-GB" sz="1400" b="0" dirty="0">
                        <a:latin typeface="Arial" panose="020B0604020202020204" pitchFamily="34" charset="0"/>
                        <a:cs typeface="Arial" panose="020B0604020202020204" pitchFamily="34" charset="0"/>
                      </a:endParaRPr>
                    </a:p>
                  </a:txBody>
                  <a:tcPr/>
                </a:tc>
                <a:tc>
                  <a:txBody>
                    <a:bodyPr/>
                    <a:lstStyle/>
                    <a:p>
                      <a:pPr>
                        <a:spcAft>
                          <a:spcPts val="0"/>
                        </a:spcAft>
                      </a:pPr>
                      <a:r>
                        <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Nine months from exit day (until end of December 2019) to file corresponding UK application with same priority, seniority, renewal and filing dates as corresponding RCD application.  Applicants will not be notified of need to refile and the usual fees will be payable.</a:t>
                      </a:r>
                    </a:p>
                  </a:txBody>
                  <a:tcPr/>
                </a:tc>
                <a:extLst>
                  <a:ext uri="{0D108BD9-81ED-4DB2-BD59-A6C34878D82A}">
                    <a16:rowId xmlns:a16="http://schemas.microsoft.com/office/drawing/2014/main" val="2575664659"/>
                  </a:ext>
                </a:extLst>
              </a:tr>
              <a:tr h="370840">
                <a:tc gridSpan="3">
                  <a:txBody>
                    <a:bodyPr/>
                    <a:lstStyle/>
                    <a:p>
                      <a:r>
                        <a:rPr lang="en-GB" sz="1400" b="1" dirty="0">
                          <a:latin typeface="Arial" panose="020B0604020202020204" pitchFamily="34" charset="0"/>
                          <a:cs typeface="Arial" panose="020B0604020202020204" pitchFamily="34" charset="0"/>
                        </a:rPr>
                        <a:t>Unregistered Community Design Rights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16605620"/>
                  </a:ext>
                </a:extLst>
              </a:tr>
              <a:tr h="370840">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Equivalent UK rights mirroring</a:t>
                      </a:r>
                      <a:r>
                        <a:rPr lang="en-GB" sz="1400" baseline="0" dirty="0">
                          <a:latin typeface="Arial" panose="020B0604020202020204" pitchFamily="34" charset="0"/>
                          <a:cs typeface="Arial" panose="020B0604020202020204" pitchFamily="34" charset="0"/>
                        </a:rPr>
                        <a:t> UCD right arise automatically from UCD rights subsisting at the end of transition period, and have term at least as long as that of corresponding EU right </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Equivalent UK rights arise automatically from UCD rights subsisting on exit</a:t>
                      </a:r>
                      <a:r>
                        <a:rPr lang="en-GB" sz="1400" baseline="0" dirty="0">
                          <a:latin typeface="Arial" panose="020B0604020202020204" pitchFamily="34" charset="0"/>
                          <a:cs typeface="Arial" panose="020B0604020202020204" pitchFamily="34" charset="0"/>
                        </a:rPr>
                        <a:t> day, and have term at least as long as that of corresponding EU right.</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06568934"/>
                  </a:ext>
                </a:extLst>
              </a:tr>
              <a:tr h="370840">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UK to create new supplementary unregistered design right offering same terms of protection as UCD</a:t>
                      </a:r>
                      <a:r>
                        <a:rPr lang="en-GB" sz="1400" baseline="0" dirty="0">
                          <a:latin typeface="Arial" panose="020B0604020202020204" pitchFamily="34" charset="0"/>
                          <a:cs typeface="Arial" panose="020B0604020202020204" pitchFamily="34" charset="0"/>
                        </a:rPr>
                        <a:t> right, for designs first disclosed in UK after exit</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8829228"/>
                  </a:ext>
                </a:extLst>
              </a:tr>
            </a:tbl>
          </a:graphicData>
        </a:graphic>
      </p:graphicFrame>
      <p:sp>
        <p:nvSpPr>
          <p:cNvPr id="7" name="TextBox 6">
            <a:extLst>
              <a:ext uri="{FF2B5EF4-FFF2-40B4-BE49-F238E27FC236}">
                <a16:creationId xmlns:a16="http://schemas.microsoft.com/office/drawing/2014/main" id="{7E728431-276D-42AE-8A03-0E9C02E22675}"/>
              </a:ext>
            </a:extLst>
          </p:cNvPr>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Brexit – agreed terms of departure (5)</a:t>
            </a:r>
          </a:p>
        </p:txBody>
      </p:sp>
    </p:spTree>
    <p:extLst>
      <p:ext uri="{BB962C8B-B14F-4D97-AF65-F5344CB8AC3E}">
        <p14:creationId xmlns:p14="http://schemas.microsoft.com/office/powerpoint/2010/main" val="143198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6" name="Table 5">
            <a:extLst>
              <a:ext uri="{FF2B5EF4-FFF2-40B4-BE49-F238E27FC236}">
                <a16:creationId xmlns:a16="http://schemas.microsoft.com/office/drawing/2014/main" id="{0F829436-A12E-4A87-AC76-7F88E309410B}"/>
              </a:ext>
            </a:extLst>
          </p:cNvPr>
          <p:cNvGraphicFramePr>
            <a:graphicFrameLocks noGrp="1"/>
          </p:cNvGraphicFramePr>
          <p:nvPr>
            <p:extLst>
              <p:ext uri="{D42A27DB-BD31-4B8C-83A1-F6EECF244321}">
                <p14:modId xmlns:p14="http://schemas.microsoft.com/office/powerpoint/2010/main" val="190136679"/>
              </p:ext>
            </p:extLst>
          </p:nvPr>
        </p:nvGraphicFramePr>
        <p:xfrm>
          <a:off x="385834" y="3233183"/>
          <a:ext cx="8460465" cy="2687320"/>
        </p:xfrm>
        <a:graphic>
          <a:graphicData uri="http://schemas.openxmlformats.org/drawingml/2006/table">
            <a:tbl>
              <a:tblPr firstRow="1" bandRow="1">
                <a:tableStyleId>{5C22544A-7EE6-4342-B048-85BDC9FD1C3A}</a:tableStyleId>
              </a:tblPr>
              <a:tblGrid>
                <a:gridCol w="1374989">
                  <a:extLst>
                    <a:ext uri="{9D8B030D-6E8A-4147-A177-3AD203B41FA5}">
                      <a16:colId xmlns:a16="http://schemas.microsoft.com/office/drawing/2014/main" val="1254654342"/>
                    </a:ext>
                  </a:extLst>
                </a:gridCol>
                <a:gridCol w="3192725">
                  <a:extLst>
                    <a:ext uri="{9D8B030D-6E8A-4147-A177-3AD203B41FA5}">
                      <a16:colId xmlns:a16="http://schemas.microsoft.com/office/drawing/2014/main" val="562857556"/>
                    </a:ext>
                  </a:extLst>
                </a:gridCol>
                <a:gridCol w="3892751">
                  <a:extLst>
                    <a:ext uri="{9D8B030D-6E8A-4147-A177-3AD203B41FA5}">
                      <a16:colId xmlns:a16="http://schemas.microsoft.com/office/drawing/2014/main" val="3136194486"/>
                    </a:ext>
                  </a:extLst>
                </a:gridCol>
              </a:tblGrid>
              <a:tr h="251408">
                <a:tc>
                  <a:txBody>
                    <a:bodyPr/>
                    <a:lstStyle/>
                    <a:p>
                      <a:r>
                        <a:rPr lang="en-GB" sz="1400" dirty="0">
                          <a:latin typeface="Arial" panose="020B0604020202020204" pitchFamily="34" charset="0"/>
                          <a:cs typeface="Arial" panose="020B0604020202020204" pitchFamily="34" charset="0"/>
                        </a:rPr>
                        <a:t>Exhaustion</a:t>
                      </a:r>
                      <a:r>
                        <a:rPr lang="en-GB" sz="1400" baseline="0" dirty="0">
                          <a:latin typeface="Arial" panose="020B0604020202020204" pitchFamily="34" charset="0"/>
                          <a:cs typeface="Arial" panose="020B0604020202020204" pitchFamily="34" charset="0"/>
                        </a:rPr>
                        <a:t> of rights</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Withdrawal</a:t>
                      </a:r>
                      <a:r>
                        <a:rPr lang="en-GB" sz="1400" baseline="0" dirty="0">
                          <a:latin typeface="Arial" panose="020B0604020202020204" pitchFamily="34" charset="0"/>
                          <a:cs typeface="Arial" panose="020B0604020202020204" pitchFamily="34" charset="0"/>
                        </a:rPr>
                        <a:t> Agreement</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No deal</a:t>
                      </a:r>
                    </a:p>
                  </a:txBody>
                  <a:tcPr/>
                </a:tc>
                <a:extLst>
                  <a:ext uri="{0D108BD9-81ED-4DB2-BD59-A6C34878D82A}">
                    <a16:rowId xmlns:a16="http://schemas.microsoft.com/office/drawing/2014/main" val="2542302426"/>
                  </a:ext>
                </a:extLst>
              </a:tr>
              <a:tr h="370840">
                <a:tc>
                  <a:txBody>
                    <a:bodyPr/>
                    <a:lstStyle/>
                    <a:p>
                      <a:endParaRPr lang="en-GB" sz="1400" dirty="0">
                        <a:solidFill>
                          <a:srgbClr val="DE7315"/>
                        </a:solidFill>
                        <a:latin typeface="Arial" panose="020B0604020202020204" pitchFamily="34" charset="0"/>
                        <a:cs typeface="Arial" panose="020B0604020202020204" pitchFamily="34" charset="0"/>
                      </a:endParaRPr>
                    </a:p>
                  </a:txBody>
                  <a:tcPr/>
                </a:tc>
                <a:tc>
                  <a:txBody>
                    <a:bodyPr/>
                    <a:lstStyle/>
                    <a:p>
                      <a:endParaRPr lang="en-GB" sz="1400" dirty="0">
                        <a:solidFill>
                          <a:srgbClr val="DE7315"/>
                        </a:solidFill>
                        <a:latin typeface="Arial" panose="020B0604020202020204" pitchFamily="34" charset="0"/>
                        <a:cs typeface="Arial" panose="020B0604020202020204" pitchFamily="34" charset="0"/>
                      </a:endParaRPr>
                    </a:p>
                  </a:txBody>
                  <a:tcPr/>
                </a:tc>
                <a:tc>
                  <a:txBody>
                    <a:bodyPr/>
                    <a:lstStyle/>
                    <a:p>
                      <a:endParaRPr lang="en-GB" sz="1400" dirty="0">
                        <a:solidFill>
                          <a:srgbClr val="DE731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7604397"/>
                  </a:ext>
                </a:extLst>
              </a:tr>
              <a:tr h="370840">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Rights exhausted in the UK and EU before the end of the transition period will remain exhausted</a:t>
                      </a:r>
                      <a:r>
                        <a:rPr lang="en-GB" sz="1400" baseline="0" dirty="0">
                          <a:latin typeface="Arial" panose="020B0604020202020204" pitchFamily="34" charset="0"/>
                          <a:cs typeface="Arial" panose="020B0604020202020204" pitchFamily="34" charset="0"/>
                        </a:rPr>
                        <a:t> in both territories </a:t>
                      </a:r>
                      <a:endParaRPr lang="en-GB" sz="14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Rights exhausted in the UK and EU before the end of the transition period will remain exhausted</a:t>
                      </a:r>
                      <a:r>
                        <a:rPr lang="en-GB" sz="1400" baseline="0" dirty="0">
                          <a:latin typeface="Arial" panose="020B0604020202020204" pitchFamily="34" charset="0"/>
                          <a:cs typeface="Arial" panose="020B0604020202020204" pitchFamily="34" charset="0"/>
                        </a:rPr>
                        <a:t> in both territories </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Post Brexit, UK will recognise exhaustion of rights in goods marketed in EEA but EU has not yet agreed to recognise exhaustion of rights in goods marketed in UK.</a:t>
                      </a:r>
                    </a:p>
                  </a:txBody>
                  <a:tcPr/>
                </a:tc>
                <a:extLst>
                  <a:ext uri="{0D108BD9-81ED-4DB2-BD59-A6C34878D82A}">
                    <a16:rowId xmlns:a16="http://schemas.microsoft.com/office/drawing/2014/main" val="3115919199"/>
                  </a:ext>
                </a:extLst>
              </a:tr>
            </a:tbl>
          </a:graphicData>
        </a:graphic>
      </p:graphicFrame>
      <p:graphicFrame>
        <p:nvGraphicFramePr>
          <p:cNvPr id="7" name="Table 6">
            <a:extLst>
              <a:ext uri="{FF2B5EF4-FFF2-40B4-BE49-F238E27FC236}">
                <a16:creationId xmlns:a16="http://schemas.microsoft.com/office/drawing/2014/main" id="{5A3A533B-8A86-4E22-9BBA-E587E8BE75B0}"/>
              </a:ext>
            </a:extLst>
          </p:cNvPr>
          <p:cNvGraphicFramePr>
            <a:graphicFrameLocks noGrp="1"/>
          </p:cNvGraphicFramePr>
          <p:nvPr>
            <p:extLst>
              <p:ext uri="{D42A27DB-BD31-4B8C-83A1-F6EECF244321}">
                <p14:modId xmlns:p14="http://schemas.microsoft.com/office/powerpoint/2010/main" val="253735346"/>
              </p:ext>
            </p:extLst>
          </p:nvPr>
        </p:nvGraphicFramePr>
        <p:xfrm>
          <a:off x="385834" y="1225504"/>
          <a:ext cx="8460465" cy="1676400"/>
        </p:xfrm>
        <a:graphic>
          <a:graphicData uri="http://schemas.openxmlformats.org/drawingml/2006/table">
            <a:tbl>
              <a:tblPr firstRow="1" bandRow="1">
                <a:tableStyleId>{5C22544A-7EE6-4342-B048-85BDC9FD1C3A}</a:tableStyleId>
              </a:tblPr>
              <a:tblGrid>
                <a:gridCol w="1357447">
                  <a:extLst>
                    <a:ext uri="{9D8B030D-6E8A-4147-A177-3AD203B41FA5}">
                      <a16:colId xmlns:a16="http://schemas.microsoft.com/office/drawing/2014/main" val="3463031578"/>
                    </a:ext>
                  </a:extLst>
                </a:gridCol>
                <a:gridCol w="3216846">
                  <a:extLst>
                    <a:ext uri="{9D8B030D-6E8A-4147-A177-3AD203B41FA5}">
                      <a16:colId xmlns:a16="http://schemas.microsoft.com/office/drawing/2014/main" val="4290717722"/>
                    </a:ext>
                  </a:extLst>
                </a:gridCol>
                <a:gridCol w="3886172">
                  <a:extLst>
                    <a:ext uri="{9D8B030D-6E8A-4147-A177-3AD203B41FA5}">
                      <a16:colId xmlns:a16="http://schemas.microsoft.com/office/drawing/2014/main" val="1759768809"/>
                    </a:ext>
                  </a:extLst>
                </a:gridCol>
              </a:tblGrid>
              <a:tr h="0">
                <a:tc>
                  <a:txBody>
                    <a:bodyPr/>
                    <a:lstStyle/>
                    <a:p>
                      <a:r>
                        <a:rPr lang="en-GB" sz="1400" dirty="0">
                          <a:latin typeface="Arial" panose="020B0604020202020204" pitchFamily="34" charset="0"/>
                          <a:cs typeface="Arial" panose="020B0604020202020204" pitchFamily="34" charset="0"/>
                        </a:rPr>
                        <a:t>International</a:t>
                      </a:r>
                      <a:r>
                        <a:rPr lang="en-GB" sz="1400" baseline="0" dirty="0">
                          <a:latin typeface="Arial" panose="020B0604020202020204" pitchFamily="34" charset="0"/>
                          <a:cs typeface="Arial" panose="020B0604020202020204" pitchFamily="34" charset="0"/>
                        </a:rPr>
                        <a:t> trade marks and designs</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Withdrawal Agreement</a:t>
                      </a:r>
                    </a:p>
                  </a:txBody>
                  <a:tcPr/>
                </a:tc>
                <a:tc>
                  <a:txBody>
                    <a:bodyPr/>
                    <a:lstStyle/>
                    <a:p>
                      <a:r>
                        <a:rPr lang="en-GB" sz="1400" dirty="0">
                          <a:latin typeface="Arial" panose="020B0604020202020204" pitchFamily="34" charset="0"/>
                          <a:cs typeface="Arial" panose="020B0604020202020204" pitchFamily="34" charset="0"/>
                        </a:rPr>
                        <a:t>No deal</a:t>
                      </a:r>
                    </a:p>
                  </a:txBody>
                  <a:tcPr/>
                </a:tc>
                <a:extLst>
                  <a:ext uri="{0D108BD9-81ED-4DB2-BD59-A6C34878D82A}">
                    <a16:rowId xmlns:a16="http://schemas.microsoft.com/office/drawing/2014/main" val="2842740682"/>
                  </a:ext>
                </a:extLst>
              </a:tr>
              <a:tr h="370840">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UK to take measures to ensure continued protection in the UK of international trade mark and design registrations designating the EU</a:t>
                      </a:r>
                    </a:p>
                  </a:txBody>
                  <a:tcPr/>
                </a:tc>
                <a:tc>
                  <a:txBody>
                    <a:bodyPr/>
                    <a:lstStyle/>
                    <a:p>
                      <a:r>
                        <a:rPr lang="en-GB" sz="1400" dirty="0">
                          <a:latin typeface="Arial" panose="020B0604020202020204" pitchFamily="34" charset="0"/>
                          <a:cs typeface="Arial" panose="020B0604020202020204" pitchFamily="34" charset="0"/>
                        </a:rPr>
                        <a:t>UK government has confirmed continued protection in the UK of international trade mark and design registrations designating the EU as new UK registrations, not UK designations</a:t>
                      </a:r>
                    </a:p>
                  </a:txBody>
                  <a:tcPr/>
                </a:tc>
                <a:extLst>
                  <a:ext uri="{0D108BD9-81ED-4DB2-BD59-A6C34878D82A}">
                    <a16:rowId xmlns:a16="http://schemas.microsoft.com/office/drawing/2014/main" val="792471699"/>
                  </a:ext>
                </a:extLst>
              </a:tr>
            </a:tbl>
          </a:graphicData>
        </a:graphic>
      </p:graphicFrame>
      <p:sp>
        <p:nvSpPr>
          <p:cNvPr id="8" name="TextBox 7">
            <a:extLst>
              <a:ext uri="{FF2B5EF4-FFF2-40B4-BE49-F238E27FC236}">
                <a16:creationId xmlns:a16="http://schemas.microsoft.com/office/drawing/2014/main" id="{4D1CA729-119D-465F-8385-F52B865822A8}"/>
              </a:ext>
            </a:extLst>
          </p:cNvPr>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Brexit – agreed terms of departure (6)</a:t>
            </a:r>
          </a:p>
        </p:txBody>
      </p:sp>
    </p:spTree>
    <p:extLst>
      <p:ext uri="{BB962C8B-B14F-4D97-AF65-F5344CB8AC3E}">
        <p14:creationId xmlns:p14="http://schemas.microsoft.com/office/powerpoint/2010/main" val="43678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Rights of representation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6" name="Table 5">
            <a:extLst>
              <a:ext uri="{FF2B5EF4-FFF2-40B4-BE49-F238E27FC236}">
                <a16:creationId xmlns:a16="http://schemas.microsoft.com/office/drawing/2014/main" id="{F34ED3BC-0F47-4D51-864E-ED252A38FDCB}"/>
              </a:ext>
            </a:extLst>
          </p:cNvPr>
          <p:cNvGraphicFramePr>
            <a:graphicFrameLocks noGrp="1"/>
          </p:cNvGraphicFramePr>
          <p:nvPr>
            <p:extLst>
              <p:ext uri="{D42A27DB-BD31-4B8C-83A1-F6EECF244321}">
                <p14:modId xmlns:p14="http://schemas.microsoft.com/office/powerpoint/2010/main" val="3359248190"/>
              </p:ext>
            </p:extLst>
          </p:nvPr>
        </p:nvGraphicFramePr>
        <p:xfrm>
          <a:off x="467426" y="1283013"/>
          <a:ext cx="8351820" cy="4234623"/>
        </p:xfrm>
        <a:graphic>
          <a:graphicData uri="http://schemas.openxmlformats.org/drawingml/2006/table">
            <a:tbl>
              <a:tblPr firstRow="1" bandRow="1">
                <a:tableStyleId>{5C22544A-7EE6-4342-B048-85BDC9FD1C3A}</a:tableStyleId>
              </a:tblPr>
              <a:tblGrid>
                <a:gridCol w="1297738">
                  <a:extLst>
                    <a:ext uri="{9D8B030D-6E8A-4147-A177-3AD203B41FA5}">
                      <a16:colId xmlns:a16="http://schemas.microsoft.com/office/drawing/2014/main" val="2840104052"/>
                    </a:ext>
                  </a:extLst>
                </a:gridCol>
                <a:gridCol w="3215552">
                  <a:extLst>
                    <a:ext uri="{9D8B030D-6E8A-4147-A177-3AD203B41FA5}">
                      <a16:colId xmlns:a16="http://schemas.microsoft.com/office/drawing/2014/main" val="1983775496"/>
                    </a:ext>
                  </a:extLst>
                </a:gridCol>
                <a:gridCol w="3838530">
                  <a:extLst>
                    <a:ext uri="{9D8B030D-6E8A-4147-A177-3AD203B41FA5}">
                      <a16:colId xmlns:a16="http://schemas.microsoft.com/office/drawing/2014/main" val="3755718053"/>
                    </a:ext>
                  </a:extLst>
                </a:gridCol>
              </a:tblGrid>
              <a:tr h="378903">
                <a:tc>
                  <a:txBody>
                    <a:bodyPr/>
                    <a:lstStyle/>
                    <a:p>
                      <a:endParaRPr lang="en-GB" sz="1400" b="0" dirty="0">
                        <a:latin typeface="Arial" panose="020B0604020202020204" pitchFamily="34" charset="0"/>
                        <a:cs typeface="Arial" panose="020B0604020202020204" pitchFamily="34" charset="0"/>
                      </a:endParaRPr>
                    </a:p>
                  </a:txBody>
                  <a:tcPr/>
                </a:tc>
                <a:tc>
                  <a:txBody>
                    <a:bodyPr/>
                    <a:lstStyle/>
                    <a:p>
                      <a:r>
                        <a:rPr lang="en-GB" sz="1400" b="0" dirty="0">
                          <a:latin typeface="Arial" panose="020B0604020202020204" pitchFamily="34" charset="0"/>
                          <a:cs typeface="Arial" panose="020B0604020202020204" pitchFamily="34" charset="0"/>
                        </a:rPr>
                        <a:t>Withdrawal Agreement </a:t>
                      </a:r>
                    </a:p>
                  </a:txBody>
                  <a:tcPr/>
                </a:tc>
                <a:tc>
                  <a:txBody>
                    <a:bodyPr/>
                    <a:lstStyle/>
                    <a:p>
                      <a:r>
                        <a:rPr lang="en-GB" sz="1400" b="0" dirty="0">
                          <a:latin typeface="Arial" panose="020B0604020202020204" pitchFamily="34" charset="0"/>
                          <a:cs typeface="Arial" panose="020B0604020202020204" pitchFamily="34" charset="0"/>
                        </a:rPr>
                        <a:t>No deal</a:t>
                      </a:r>
                    </a:p>
                  </a:txBody>
                  <a:tcPr/>
                </a:tc>
                <a:extLst>
                  <a:ext uri="{0D108BD9-81ED-4DB2-BD59-A6C34878D82A}">
                    <a16:rowId xmlns:a16="http://schemas.microsoft.com/office/drawing/2014/main" val="2821799297"/>
                  </a:ext>
                </a:extLst>
              </a:tr>
              <a:tr h="370840">
                <a:tc gridSpan="3">
                  <a:txBody>
                    <a:bodyPr/>
                    <a:lstStyle/>
                    <a:p>
                      <a:endParaRPr lang="en-GB" sz="1400" b="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71484512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EU trade</a:t>
                      </a:r>
                      <a:r>
                        <a:rPr lang="en-GB" sz="1400" b="0" baseline="0" dirty="0">
                          <a:latin typeface="Arial" panose="020B0604020202020204" pitchFamily="34" charset="0"/>
                          <a:cs typeface="Arial" panose="020B0604020202020204" pitchFamily="34" charset="0"/>
                        </a:rPr>
                        <a:t> marks and designs</a:t>
                      </a:r>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dirty="0">
                          <a:solidFill>
                            <a:schemeClr val="tx1">
                              <a:lumMod val="95000"/>
                              <a:lumOff val="5000"/>
                            </a:schemeClr>
                          </a:solidFill>
                          <a:latin typeface="Arial" panose="020B0604020202020204" pitchFamily="34" charset="0"/>
                          <a:cs typeface="Arial" panose="020B0604020202020204" pitchFamily="34" charset="0"/>
                        </a:rPr>
                        <a:t>During the transition period (until 31</a:t>
                      </a:r>
                      <a:r>
                        <a:rPr lang="en-GB" sz="1400" b="0" baseline="30000" dirty="0">
                          <a:solidFill>
                            <a:schemeClr val="tx1">
                              <a:lumMod val="95000"/>
                              <a:lumOff val="5000"/>
                            </a:schemeClr>
                          </a:solidFill>
                          <a:latin typeface="Arial" panose="020B0604020202020204" pitchFamily="34" charset="0"/>
                          <a:cs typeface="Arial" panose="020B0604020202020204" pitchFamily="34" charset="0"/>
                        </a:rPr>
                        <a:t>st</a:t>
                      </a:r>
                      <a:r>
                        <a:rPr lang="en-GB" sz="1400" b="0" baseline="0" dirty="0">
                          <a:solidFill>
                            <a:schemeClr val="tx1">
                              <a:lumMod val="95000"/>
                              <a:lumOff val="5000"/>
                            </a:schemeClr>
                          </a:solidFill>
                          <a:latin typeface="Arial" panose="020B0604020202020204" pitchFamily="34" charset="0"/>
                          <a:cs typeface="Arial" panose="020B0604020202020204" pitchFamily="34" charset="0"/>
                        </a:rPr>
                        <a:t> December 2020 or longer) </a:t>
                      </a:r>
                      <a:r>
                        <a:rPr lang="en-GB" sz="1400" b="0" dirty="0">
                          <a:solidFill>
                            <a:schemeClr val="tx1">
                              <a:lumMod val="95000"/>
                              <a:lumOff val="5000"/>
                            </a:schemeClr>
                          </a:solidFill>
                          <a:latin typeface="Arial" panose="020B0604020202020204" pitchFamily="34" charset="0"/>
                          <a:cs typeface="Arial" panose="020B0604020202020204" pitchFamily="34" charset="0"/>
                        </a:rPr>
                        <a:t>those people who presently have the right to represent clients before the EUIPO will maintain their rights and will be entitled to continue to act on pending matters after the transition period. </a:t>
                      </a:r>
                    </a:p>
                  </a:txBody>
                  <a:tcPr/>
                </a:tc>
                <a:tc>
                  <a:txBody>
                    <a:bodyPr/>
                    <a:lstStyle/>
                    <a:p>
                      <a:pPr marL="0" indent="0">
                        <a:spcAft>
                          <a:spcPts val="0"/>
                        </a:spcAft>
                        <a:buFont typeface="Arial" panose="020B0604020202020204" pitchFamily="34" charset="0"/>
                        <a:buNone/>
                      </a:pPr>
                      <a:r>
                        <a:rPr lang="en-GB" sz="1400" b="0" dirty="0">
                          <a:solidFill>
                            <a:schemeClr val="tx1">
                              <a:lumMod val="95000"/>
                              <a:lumOff val="5000"/>
                            </a:schemeClr>
                          </a:solidFill>
                          <a:latin typeface="Arial" panose="020B0604020202020204" pitchFamily="34" charset="0"/>
                          <a:cs typeface="Arial" panose="020B0604020202020204" pitchFamily="34" charset="0"/>
                        </a:rPr>
                        <a:t>It is likely that UK representatives will formally lose their rights of representation on 29th March 2019.  There should be a minimum of 2 months for rights holders to change their representative to one based in the EEA.</a:t>
                      </a:r>
                    </a:p>
                  </a:txBody>
                  <a:tcPr/>
                </a:tc>
                <a:extLst>
                  <a:ext uri="{0D108BD9-81ED-4DB2-BD59-A6C34878D82A}">
                    <a16:rowId xmlns:a16="http://schemas.microsoft.com/office/drawing/2014/main" val="4286769610"/>
                  </a:ext>
                </a:extLst>
              </a:tr>
              <a:tr h="370840">
                <a:tc>
                  <a:txBody>
                    <a:bodyPr/>
                    <a:lstStyle/>
                    <a:p>
                      <a:endParaRPr lang="en-GB" sz="1400" b="0"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endParaRPr lang="en-GB" sz="1400" b="0" dirty="0">
                        <a:solidFill>
                          <a:schemeClr val="tx1">
                            <a:lumMod val="65000"/>
                            <a:lumOff val="35000"/>
                          </a:schemeClr>
                        </a:solidFill>
                        <a:latin typeface="Arial" panose="020B0604020202020204" pitchFamily="34" charset="0"/>
                        <a:cs typeface="Arial" panose="020B0604020202020204" pitchFamily="34" charset="0"/>
                      </a:endParaRPr>
                    </a:p>
                  </a:txBody>
                  <a:tcPr/>
                </a:tc>
                <a:tc>
                  <a:txBody>
                    <a:bodyPr/>
                    <a:lstStyle/>
                    <a:p>
                      <a:endParaRPr lang="en-GB"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0616069"/>
                  </a:ext>
                </a:extLst>
              </a:tr>
              <a:tr h="370840">
                <a:tc>
                  <a:txBody>
                    <a:bodyPr/>
                    <a:lstStyle/>
                    <a:p>
                      <a:r>
                        <a:rPr lang="en-GB" sz="1400" b="0" dirty="0">
                          <a:latin typeface="Arial" panose="020B0604020202020204" pitchFamily="34" charset="0"/>
                          <a:cs typeface="Arial" panose="020B0604020202020204" pitchFamily="34" charset="0"/>
                        </a:rPr>
                        <a:t>UK trade marks and designs</a:t>
                      </a:r>
                    </a:p>
                  </a:txBody>
                  <a:tcPr/>
                </a:tc>
                <a:tc>
                  <a:txBody>
                    <a:bodyPr/>
                    <a:lstStyle/>
                    <a:p>
                      <a:r>
                        <a:rPr lang="en-GB" sz="1400" b="0" dirty="0">
                          <a:latin typeface="Arial" panose="020B0604020202020204" pitchFamily="34" charset="0"/>
                          <a:cs typeface="Arial" panose="020B0604020202020204" pitchFamily="34" charset="0"/>
                        </a:rPr>
                        <a:t>The draft</a:t>
                      </a:r>
                      <a:r>
                        <a:rPr lang="en-GB" sz="1400" b="0" baseline="0" dirty="0">
                          <a:latin typeface="Arial" panose="020B0604020202020204" pitchFamily="34" charset="0"/>
                          <a:cs typeface="Arial" panose="020B0604020202020204" pitchFamily="34" charset="0"/>
                        </a:rPr>
                        <a:t> Agreement states that rights holders shall not be required to have a correspondence address in the UK in the 3 years following the end of the transition period.</a:t>
                      </a:r>
                      <a:endParaRPr lang="en-GB" sz="1400" b="0" dirty="0">
                        <a:latin typeface="Arial" panose="020B0604020202020204" pitchFamily="34" charset="0"/>
                        <a:cs typeface="Arial" panose="020B0604020202020204" pitchFamily="34" charset="0"/>
                      </a:endParaRPr>
                    </a:p>
                  </a:txBody>
                  <a:tcPr/>
                </a:tc>
                <a:tc>
                  <a:txBody>
                    <a:bodyPr/>
                    <a:lstStyle/>
                    <a:p>
                      <a:r>
                        <a:rPr lang="en-GB" sz="1400" b="0" dirty="0">
                          <a:latin typeface="Arial" panose="020B0604020202020204" pitchFamily="34" charset="0"/>
                          <a:cs typeface="Arial" panose="020B0604020202020204" pitchFamily="34" charset="0"/>
                        </a:rPr>
                        <a:t>It</a:t>
                      </a:r>
                      <a:r>
                        <a:rPr lang="en-GB" sz="1400" b="0" baseline="0" dirty="0">
                          <a:latin typeface="Arial" panose="020B0604020202020204" pitchFamily="34" charset="0"/>
                          <a:cs typeface="Arial" panose="020B0604020202020204" pitchFamily="34" charset="0"/>
                        </a:rPr>
                        <a:t> is not intended to change the current arrangement where a rights holder can use an address for service in the EEA. </a:t>
                      </a:r>
                      <a:endParaRPr lang="en-GB"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0915519"/>
                  </a:ext>
                </a:extLst>
              </a:tr>
              <a:tr h="370840">
                <a:tc>
                  <a:txBody>
                    <a:bodyPr/>
                    <a:lstStyle/>
                    <a:p>
                      <a:endParaRPr lang="en-GB" sz="1400" b="0" dirty="0">
                        <a:latin typeface="Arial" panose="020B0604020202020204" pitchFamily="34" charset="0"/>
                        <a:cs typeface="Arial" panose="020B0604020202020204" pitchFamily="34" charset="0"/>
                      </a:endParaRPr>
                    </a:p>
                  </a:txBody>
                  <a:tcPr/>
                </a:tc>
                <a:tc>
                  <a:txBody>
                    <a:bodyPr/>
                    <a:lstStyle/>
                    <a:p>
                      <a:endParaRPr lang="en-GB" sz="1400" b="0" dirty="0">
                        <a:latin typeface="Arial" panose="020B0604020202020204" pitchFamily="34" charset="0"/>
                        <a:cs typeface="Arial" panose="020B0604020202020204" pitchFamily="34" charset="0"/>
                      </a:endParaRPr>
                    </a:p>
                  </a:txBody>
                  <a:tcPr/>
                </a:tc>
                <a:tc>
                  <a:txBody>
                    <a:bodyPr/>
                    <a:lstStyle/>
                    <a:p>
                      <a:endParaRPr lang="en-GB"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77266455"/>
                  </a:ext>
                </a:extLst>
              </a:tr>
            </a:tbl>
          </a:graphicData>
        </a:graphic>
      </p:graphicFrame>
    </p:spTree>
    <p:extLst>
      <p:ext uri="{BB962C8B-B14F-4D97-AF65-F5344CB8AC3E}">
        <p14:creationId xmlns:p14="http://schemas.microsoft.com/office/powerpoint/2010/main" val="39133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5293757"/>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b="1" dirty="0">
                <a:latin typeface="Arial" charset="0"/>
              </a:rPr>
              <a:t>Double filing</a:t>
            </a:r>
          </a:p>
          <a:p>
            <a:pPr marL="342900" lvl="0" indent="-342900">
              <a:spcBef>
                <a:spcPts val="600"/>
              </a:spcBef>
              <a:spcAft>
                <a:spcPts val="600"/>
              </a:spcAft>
              <a:buFont typeface=".AppleSystemUIFont" charset="-120"/>
              <a:buChar char="–"/>
            </a:pPr>
            <a:r>
              <a:rPr lang="en-GB" dirty="0">
                <a:latin typeface="Arial" charset="0"/>
              </a:rPr>
              <a:t>Consider double filing national applications in the UK and in the EU if registration of the trade mark or design will not be completed </a:t>
            </a:r>
            <a:r>
              <a:rPr lang="en-GB">
                <a:latin typeface="Arial" charset="0"/>
              </a:rPr>
              <a:t>by 29th </a:t>
            </a:r>
            <a:r>
              <a:rPr lang="en-GB" dirty="0">
                <a:latin typeface="Arial" charset="0"/>
              </a:rPr>
              <a:t>March 2019 or 31st December 2020 (if there is a transition period). EU designs are registered within 24 hours. If you are filing International Registrations designating the EU, we recommend also adding a UK designation. Double filing will also be required to ensure that you have rights in the EU as well as in the UK since after exit a UK right will no longer be relevant to an EUTM application. </a:t>
            </a:r>
          </a:p>
          <a:p>
            <a:pPr marL="342900" lvl="0" indent="-342900">
              <a:spcBef>
                <a:spcPts val="600"/>
              </a:spcBef>
              <a:spcAft>
                <a:spcPts val="600"/>
              </a:spcAft>
              <a:buFont typeface=".AppleSystemUIFont" charset="-120"/>
              <a:buChar char="–"/>
            </a:pPr>
            <a:r>
              <a:rPr lang="en-GB" b="1" dirty="0">
                <a:latin typeface="Arial" charset="0"/>
              </a:rPr>
              <a:t>Use</a:t>
            </a:r>
          </a:p>
          <a:p>
            <a:pPr marL="342900" lvl="0" indent="-342900">
              <a:spcBef>
                <a:spcPts val="600"/>
              </a:spcBef>
              <a:spcAft>
                <a:spcPts val="600"/>
              </a:spcAft>
              <a:buFont typeface=".AppleSystemUIFont" charset="-120"/>
              <a:buChar char="–"/>
            </a:pPr>
            <a:r>
              <a:rPr lang="en-GB" dirty="0">
                <a:latin typeface="Arial" charset="0"/>
              </a:rPr>
              <a:t>If use is only in the EU27 and not in the UK, consider expanding use in the future since the UK cloned registration will become vulnerable to cancellation for non-use. </a:t>
            </a:r>
          </a:p>
          <a:p>
            <a:pPr marL="342900" lvl="0" indent="-342900">
              <a:spcBef>
                <a:spcPts val="600"/>
              </a:spcBef>
              <a:spcAft>
                <a:spcPts val="600"/>
              </a:spcAft>
              <a:buFont typeface=".AppleSystemUIFont" charset="-120"/>
              <a:buChar char="–"/>
            </a:pPr>
            <a:r>
              <a:rPr lang="en-GB" b="1" dirty="0">
                <a:latin typeface="Arial" charset="0"/>
              </a:rPr>
              <a:t>Licences / security interests</a:t>
            </a:r>
          </a:p>
          <a:p>
            <a:pPr marL="342900" lvl="0" indent="-342900">
              <a:spcBef>
                <a:spcPts val="600"/>
              </a:spcBef>
              <a:spcAft>
                <a:spcPts val="600"/>
              </a:spcAft>
              <a:buFont typeface=".AppleSystemUIFont" charset="-120"/>
              <a:buChar char="–"/>
            </a:pPr>
            <a:r>
              <a:rPr lang="en-GB" dirty="0">
                <a:latin typeface="Arial" charset="0"/>
              </a:rPr>
              <a:t>Check whether any licences or security interests have been recorded against the EUTM and should be recorded against the cloned UKTM?</a:t>
            </a: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Action points</a:t>
            </a:r>
            <a:endParaRPr lang="en-US" sz="2400" b="1" dirty="0">
              <a:solidFill>
                <a:srgbClr val="00205C"/>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376767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4616648"/>
          </a:xfrm>
          <a:prstGeom prst="rect">
            <a:avLst/>
          </a:prstGeom>
          <a:noFill/>
        </p:spPr>
        <p:txBody>
          <a:bodyPr wrap="square" rtlCol="0">
            <a:spAutoFit/>
          </a:bodyPr>
          <a:lstStyle/>
          <a:p>
            <a:pPr marL="342900" indent="-342900">
              <a:spcBef>
                <a:spcPts val="600"/>
              </a:spcBef>
              <a:spcAft>
                <a:spcPts val="600"/>
              </a:spcAft>
              <a:buFont typeface=".AppleSystemUIFont" charset="-120"/>
              <a:buChar char="–"/>
            </a:pPr>
            <a:r>
              <a:rPr lang="en-GB" b="1" dirty="0">
                <a:latin typeface="Arial" charset="0"/>
              </a:rPr>
              <a:t>Ongoing EU opposition and invalidation proceedings</a:t>
            </a:r>
          </a:p>
          <a:p>
            <a:pPr marL="342900" indent="-342900">
              <a:spcBef>
                <a:spcPts val="600"/>
              </a:spcBef>
              <a:spcAft>
                <a:spcPts val="600"/>
              </a:spcAft>
              <a:buFont typeface=".AppleSystemUIFont" charset="-120"/>
              <a:buChar char="–"/>
            </a:pPr>
            <a:r>
              <a:rPr lang="en-GB" dirty="0">
                <a:latin typeface="Arial" charset="0"/>
              </a:rPr>
              <a:t>If they are based solely on the UK right, that right probably will not be a valid right after exit. The draft Withdrawal Agreement is silent on this point but the EUIPO's earlier Q&amp;As published on 20th July 2018 on a no-deal Brexit indicated that proceedings based on UK rights would fall away as groundless on exit day.</a:t>
            </a:r>
          </a:p>
          <a:p>
            <a:pPr marL="342900" indent="-342900">
              <a:spcBef>
                <a:spcPts val="600"/>
              </a:spcBef>
              <a:spcAft>
                <a:spcPts val="600"/>
              </a:spcAft>
              <a:buFont typeface=".AppleSystemUIFont" charset="-120"/>
              <a:buChar char="–"/>
            </a:pPr>
            <a:r>
              <a:rPr lang="en-GB" b="1" dirty="0">
                <a:latin typeface="Arial" charset="0"/>
              </a:rPr>
              <a:t>Pending EUTM / RCD</a:t>
            </a:r>
          </a:p>
          <a:p>
            <a:pPr marL="342900" indent="-342900">
              <a:spcBef>
                <a:spcPts val="600"/>
              </a:spcBef>
              <a:spcAft>
                <a:spcPts val="600"/>
              </a:spcAft>
              <a:buFont typeface=".AppleSystemUIFont" charset="-120"/>
              <a:buChar char="–"/>
            </a:pPr>
            <a:r>
              <a:rPr lang="en-GB" dirty="0">
                <a:latin typeface="Arial" charset="0"/>
              </a:rPr>
              <a:t>Diarise 9 months from exit day to ensure all UK national applications have been filed for trade marks and designs.</a:t>
            </a:r>
          </a:p>
          <a:p>
            <a:pPr marL="342900" indent="-342900">
              <a:spcBef>
                <a:spcPts val="600"/>
              </a:spcBef>
              <a:spcAft>
                <a:spcPts val="600"/>
              </a:spcAft>
              <a:buFont typeface=".AppleSystemUIFont" charset="-120"/>
              <a:buChar char="–"/>
            </a:pPr>
            <a:r>
              <a:rPr lang="en-GB" b="1" dirty="0">
                <a:latin typeface="Arial" charset="0"/>
              </a:rPr>
              <a:t>Cloned UKTM </a:t>
            </a:r>
          </a:p>
          <a:p>
            <a:pPr marL="342900" indent="-342900">
              <a:spcBef>
                <a:spcPts val="600"/>
              </a:spcBef>
              <a:spcAft>
                <a:spcPts val="600"/>
              </a:spcAft>
              <a:buFont typeface=".AppleSystemUIFont" charset="-120"/>
              <a:buChar char="–"/>
            </a:pPr>
            <a:r>
              <a:rPr lang="en-GB" dirty="0">
                <a:latin typeface="Arial" charset="0"/>
              </a:rPr>
              <a:t>Consider whether these should be surrendered after exit because existence of the registration could contravene earlier agreement.</a:t>
            </a:r>
          </a:p>
          <a:p>
            <a:pPr marL="342900" indent="-342900">
              <a:spcBef>
                <a:spcPts val="600"/>
              </a:spcBef>
              <a:spcAft>
                <a:spcPts val="600"/>
              </a:spcAft>
              <a:buFont typeface=".AppleSystemUIFont" charset="-120"/>
              <a:buChar char="–"/>
            </a:pPr>
            <a:endParaRPr lang="en-GB" dirty="0">
              <a:latin typeface="Arial" charset="0"/>
            </a:endParaRP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Action points (2)</a:t>
            </a:r>
            <a:endParaRPr lang="en-US" sz="2400" b="1" dirty="0">
              <a:solidFill>
                <a:srgbClr val="00205C"/>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286116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4739759"/>
          </a:xfrm>
          <a:prstGeom prst="rect">
            <a:avLst/>
          </a:prstGeom>
          <a:noFill/>
        </p:spPr>
        <p:txBody>
          <a:bodyPr wrap="square" rtlCol="0">
            <a:spAutoFit/>
          </a:bodyPr>
          <a:lstStyle/>
          <a:p>
            <a:pPr marL="342900" indent="-342900">
              <a:spcBef>
                <a:spcPts val="600"/>
              </a:spcBef>
              <a:spcAft>
                <a:spcPts val="600"/>
              </a:spcAft>
              <a:buFont typeface=".AppleSystemUIFont" charset="-120"/>
              <a:buChar char="–"/>
            </a:pPr>
            <a:r>
              <a:rPr lang="en-GB" b="1" dirty="0">
                <a:latin typeface="Arial" charset="0"/>
              </a:rPr>
              <a:t>Pending proceedings</a:t>
            </a:r>
          </a:p>
          <a:p>
            <a:pPr marL="342900" indent="-342900">
              <a:spcBef>
                <a:spcPts val="600"/>
              </a:spcBef>
              <a:spcAft>
                <a:spcPts val="600"/>
              </a:spcAft>
              <a:buFont typeface=".AppleSystemUIFont" charset="-120"/>
              <a:buChar char="–"/>
            </a:pPr>
            <a:r>
              <a:rPr lang="en-GB" dirty="0">
                <a:latin typeface="Arial" charset="0"/>
              </a:rPr>
              <a:t>Trigger the ending of cooling off periods in pending oppositions or expedite ongoing proceedings to ensure completion before exit date.</a:t>
            </a:r>
          </a:p>
          <a:p>
            <a:pPr marL="342900" lvl="0" indent="-342900">
              <a:spcBef>
                <a:spcPts val="600"/>
              </a:spcBef>
              <a:spcAft>
                <a:spcPts val="600"/>
              </a:spcAft>
              <a:buFont typeface=".AppleSystemUIFont" charset="-120"/>
              <a:buChar char="–"/>
            </a:pPr>
            <a:r>
              <a:rPr lang="en-GB" b="1" dirty="0">
                <a:latin typeface="Arial" charset="0"/>
              </a:rPr>
              <a:t>Renewals</a:t>
            </a:r>
          </a:p>
          <a:p>
            <a:pPr marL="342900" lvl="0" indent="-342900">
              <a:spcBef>
                <a:spcPts val="600"/>
              </a:spcBef>
              <a:spcAft>
                <a:spcPts val="600"/>
              </a:spcAft>
              <a:buFont typeface=".AppleSystemUIFont" charset="-120"/>
              <a:buChar char="–"/>
            </a:pPr>
            <a:r>
              <a:rPr lang="en-GB" dirty="0">
                <a:latin typeface="Arial" charset="0"/>
              </a:rPr>
              <a:t>Renewing the earlier EUTM which is due for renewal post exit will not result in avoiding the renewal fee for the UK cloned registration. This right is only being granted as of the date of exit and will require separate renewal but the UKIPO will waive any late fees for the first 6 months.</a:t>
            </a:r>
          </a:p>
          <a:p>
            <a:pPr marL="342900" lvl="0" indent="-342900">
              <a:spcBef>
                <a:spcPts val="600"/>
              </a:spcBef>
              <a:spcAft>
                <a:spcPts val="600"/>
              </a:spcAft>
              <a:buFont typeface=".AppleSystemUIFont" charset="-120"/>
              <a:buChar char="–"/>
            </a:pPr>
            <a:r>
              <a:rPr lang="en-GB" b="1" dirty="0">
                <a:latin typeface="Arial" charset="0"/>
              </a:rPr>
              <a:t>Seniority</a:t>
            </a:r>
          </a:p>
          <a:p>
            <a:pPr marL="342900" lvl="0" indent="-342900">
              <a:spcBef>
                <a:spcPts val="600"/>
              </a:spcBef>
              <a:spcAft>
                <a:spcPts val="600"/>
              </a:spcAft>
              <a:buFont typeface=".AppleSystemUIFont" charset="-120"/>
              <a:buChar char="–"/>
            </a:pPr>
            <a:r>
              <a:rPr lang="en-GB" dirty="0">
                <a:latin typeface="Arial" charset="0"/>
              </a:rPr>
              <a:t>Seniority claims made in the EU registration will be respected in the cloned UK registration and the cloned UK registration will be deemed to have the same rights as if the senior mark had continued to be registered in respect of all the goods/services for which it was registered prior to the surrender or lapse. Consider renewing UK registrations rather than claim seniority</a:t>
            </a: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More action points (3)</a:t>
            </a:r>
            <a:endParaRPr lang="en-US" sz="2400" b="1" dirty="0">
              <a:solidFill>
                <a:srgbClr val="00205C"/>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402641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77641"/>
            <a:ext cx="8496300" cy="578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6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2492990"/>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b="1" dirty="0">
                <a:latin typeface="Arial" charset="0"/>
              </a:rPr>
              <a:t>Contracts</a:t>
            </a:r>
          </a:p>
          <a:p>
            <a:pPr marL="342900" lvl="0" indent="-342900">
              <a:spcBef>
                <a:spcPts val="600"/>
              </a:spcBef>
              <a:spcAft>
                <a:spcPts val="600"/>
              </a:spcAft>
              <a:buFont typeface=".AppleSystemUIFont" charset="-120"/>
              <a:buChar char="–"/>
            </a:pPr>
            <a:r>
              <a:rPr lang="en-GB" dirty="0">
                <a:latin typeface="Arial" charset="0"/>
              </a:rPr>
              <a:t>Review existing contracts and amend clauses relating to jurisdiction, governing law and territory to include the UK as well as the EU. Review distribution agreements in anticipation of changes to the exhaustion regime. </a:t>
            </a:r>
          </a:p>
          <a:p>
            <a:pPr marL="342900" lvl="0" indent="-342900">
              <a:spcBef>
                <a:spcPts val="600"/>
              </a:spcBef>
              <a:spcAft>
                <a:spcPts val="600"/>
              </a:spcAft>
              <a:buFont typeface=".AppleSystemUIFont" charset="-120"/>
              <a:buChar char="–"/>
            </a:pPr>
            <a:r>
              <a:rPr lang="en-GB" b="1" dirty="0">
                <a:latin typeface="Arial" charset="0"/>
              </a:rPr>
              <a:t>.</a:t>
            </a:r>
            <a:r>
              <a:rPr lang="en-GB" b="1" dirty="0" err="1">
                <a:latin typeface="Arial" charset="0"/>
              </a:rPr>
              <a:t>eu</a:t>
            </a:r>
            <a:r>
              <a:rPr lang="en-GB" b="1" dirty="0">
                <a:latin typeface="Arial" charset="0"/>
              </a:rPr>
              <a:t> domain names</a:t>
            </a:r>
          </a:p>
          <a:p>
            <a:pPr marL="342900" lvl="0" indent="-342900">
              <a:spcBef>
                <a:spcPts val="600"/>
              </a:spcBef>
              <a:spcAft>
                <a:spcPts val="600"/>
              </a:spcAft>
              <a:buFont typeface=".AppleSystemUIFont" charset="-120"/>
              <a:buChar char="–"/>
            </a:pPr>
            <a:r>
              <a:rPr lang="en-GB" dirty="0">
                <a:latin typeface="Arial" charset="0"/>
              </a:rPr>
              <a:t>Can only be held in the name of an EU based company and therefore ownership will need to be transferred. </a:t>
            </a:r>
            <a:endParaRPr lang="en-GB" b="1" dirty="0">
              <a:latin typeface="Arial" charset="0"/>
            </a:endParaRP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More action points (4)</a:t>
            </a:r>
            <a:endParaRPr lang="en-US" sz="2400" b="1" dirty="0">
              <a:solidFill>
                <a:srgbClr val="00205C"/>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294237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5370701"/>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b="1" dirty="0">
                <a:latin typeface="Arial" charset="0"/>
              </a:rPr>
              <a:t>Rights of representation</a:t>
            </a:r>
          </a:p>
          <a:p>
            <a:pPr marL="342900" lvl="0" indent="-342900">
              <a:spcBef>
                <a:spcPts val="600"/>
              </a:spcBef>
              <a:spcAft>
                <a:spcPts val="600"/>
              </a:spcAft>
              <a:buFont typeface=".AppleSystemUIFont" charset="-120"/>
              <a:buChar char="–"/>
            </a:pPr>
            <a:r>
              <a:rPr lang="en-GB" dirty="0">
                <a:latin typeface="Arial" charset="0"/>
              </a:rPr>
              <a:t>The EUIPO should notify rights holders who continue to have a UK representative asking them to change but this has not yet been confirmed. </a:t>
            </a:r>
            <a:endParaRPr lang="en-GB" b="1" dirty="0">
              <a:latin typeface="Arial" charset="0"/>
            </a:endParaRPr>
          </a:p>
          <a:p>
            <a:pPr marL="342900" lvl="0" indent="-342900">
              <a:spcBef>
                <a:spcPts val="600"/>
              </a:spcBef>
              <a:spcAft>
                <a:spcPts val="600"/>
              </a:spcAft>
              <a:buFont typeface=".AppleSystemUIFont" charset="-120"/>
              <a:buChar char="–"/>
            </a:pPr>
            <a:r>
              <a:rPr lang="en-GB" dirty="0">
                <a:latin typeface="Arial" charset="0"/>
              </a:rPr>
              <a:t>To maintain your EUIPO rights of representation you need to be the following: </a:t>
            </a:r>
          </a:p>
          <a:p>
            <a:pPr marL="800100" lvl="1" indent="-342900">
              <a:spcBef>
                <a:spcPts val="600"/>
              </a:spcBef>
              <a:spcAft>
                <a:spcPts val="600"/>
              </a:spcAft>
              <a:buFont typeface=".AppleSystemUIFont" charset="-120"/>
              <a:buChar char="–"/>
            </a:pPr>
            <a:r>
              <a:rPr lang="en-GB" sz="1700" dirty="0">
                <a:latin typeface="Arial" charset="0"/>
              </a:rPr>
              <a:t>1. Legal practitioner qualified in the EEA and place of business in the EEA but does not need to be the same EEA member state.</a:t>
            </a:r>
          </a:p>
          <a:p>
            <a:pPr marL="800100" lvl="1" indent="-342900">
              <a:spcBef>
                <a:spcPts val="600"/>
              </a:spcBef>
              <a:spcAft>
                <a:spcPts val="600"/>
              </a:spcAft>
              <a:buFont typeface=".AppleSystemUIFont" charset="-120"/>
              <a:buChar char="–"/>
            </a:pPr>
            <a:r>
              <a:rPr lang="en-GB" sz="1700" dirty="0">
                <a:latin typeface="Arial" charset="0"/>
              </a:rPr>
              <a:t>2. Professional representative who is a national of an EEA member state and entitled to act before the Trade Mark Office of the EEA and has a place of business or employment in an EEA member state. Again the individual does not need to be qualified and have place of business in the same EEA member state.</a:t>
            </a:r>
          </a:p>
          <a:p>
            <a:pPr marL="800100" lvl="1" indent="-342900">
              <a:spcBef>
                <a:spcPts val="600"/>
              </a:spcBef>
              <a:spcAft>
                <a:spcPts val="600"/>
              </a:spcAft>
              <a:buFont typeface=".AppleSystemUIFont" charset="-120"/>
              <a:buChar char="–"/>
            </a:pPr>
            <a:r>
              <a:rPr lang="en-GB" sz="1700" dirty="0">
                <a:latin typeface="Arial" charset="0"/>
              </a:rPr>
              <a:t>3. Employee representative: an individual employed by a company or individual which has in the EEA either a domicile, principal place of business or real and effective industrial or commercial establishment and is acting for their employer. Therefore, a UK based in-house practitioner can act before the EUIPO for all companies within the group provided that their employer has domicile or relevant activity within the EEA. </a:t>
            </a: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More action points (5)</a:t>
            </a:r>
            <a:endParaRPr lang="en-US" sz="2400" b="1" dirty="0">
              <a:solidFill>
                <a:srgbClr val="00205C"/>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342235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3323987"/>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b="1" dirty="0">
                <a:latin typeface="Arial" charset="0"/>
              </a:rPr>
              <a:t>Exemptions</a:t>
            </a:r>
          </a:p>
          <a:p>
            <a:pPr marL="342900" lvl="0" indent="-342900">
              <a:spcBef>
                <a:spcPts val="600"/>
              </a:spcBef>
              <a:spcAft>
                <a:spcPts val="600"/>
              </a:spcAft>
              <a:buFont typeface=".AppleSystemUIFont" charset="-120"/>
              <a:buChar char="–"/>
            </a:pPr>
            <a:r>
              <a:rPr lang="en-GB" dirty="0">
                <a:latin typeface="Arial" charset="0"/>
              </a:rPr>
              <a:t>It is possible to apply to the EUIPO for an exemption to the nationality requirement. This decision is at their discretion but it might be worth applying on an individual basis. </a:t>
            </a:r>
          </a:p>
          <a:p>
            <a:pPr marL="342900" lvl="0" indent="-342900">
              <a:spcBef>
                <a:spcPts val="600"/>
              </a:spcBef>
              <a:spcAft>
                <a:spcPts val="600"/>
              </a:spcAft>
              <a:buFont typeface=".AppleSystemUIFont" charset="-120"/>
              <a:buChar char="–"/>
            </a:pPr>
            <a:r>
              <a:rPr lang="en-GB" b="1" dirty="0">
                <a:latin typeface="Arial" charset="0"/>
              </a:rPr>
              <a:t>Privilege for non-UK trade mark attorneys in English court proceedings</a:t>
            </a:r>
          </a:p>
          <a:p>
            <a:pPr marL="342900" lvl="0" indent="-342900">
              <a:spcBef>
                <a:spcPts val="600"/>
              </a:spcBef>
              <a:spcAft>
                <a:spcPts val="600"/>
              </a:spcAft>
              <a:buFont typeface=".AppleSystemUIFont" charset="-120"/>
              <a:buChar char="–"/>
            </a:pPr>
            <a:r>
              <a:rPr lang="en-GB" dirty="0">
                <a:latin typeface="Arial" charset="0"/>
              </a:rPr>
              <a:t>Only a UK qualified trade mark attorney will be able to benefit from claiming privilege in documents which can then be withheld from disclosure during the disclosure process in English court proceedings. Therefore, only UK barristers, solicitors and attorneys will be covered by legal privilege and not EEA/non-UK attorneys/lawyers.</a:t>
            </a: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More action points (6)</a:t>
            </a:r>
            <a:endParaRPr lang="en-US" sz="2400" b="1" dirty="0">
              <a:solidFill>
                <a:srgbClr val="00205C"/>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250196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4940" y="2073157"/>
            <a:ext cx="7147995" cy="2141396"/>
          </a:xfrm>
        </p:spPr>
        <p:txBody>
          <a:bodyPr>
            <a:normAutofit/>
          </a:bodyPr>
          <a:lstStyle/>
          <a:p>
            <a:r>
              <a:rPr lang="en-GB" b="1" dirty="0"/>
              <a:t>Patents (and SPCs) after Brexit</a:t>
            </a:r>
          </a:p>
        </p:txBody>
      </p:sp>
      <p:sp>
        <p:nvSpPr>
          <p:cNvPr id="3" name="Subtitle 2"/>
          <p:cNvSpPr>
            <a:spLocks noGrp="1"/>
          </p:cNvSpPr>
          <p:nvPr>
            <p:ph type="subTitle" idx="1"/>
          </p:nvPr>
        </p:nvSpPr>
        <p:spPr>
          <a:xfrm>
            <a:off x="242249" y="5932226"/>
            <a:ext cx="2610134" cy="650543"/>
          </a:xfrm>
        </p:spPr>
        <p:txBody>
          <a:bodyPr>
            <a:normAutofit/>
          </a:bodyPr>
          <a:lstStyle/>
          <a:p>
            <a:endParaRPr lang="en-GB" dirty="0"/>
          </a:p>
        </p:txBody>
      </p:sp>
    </p:spTree>
    <p:extLst>
      <p:ext uri="{BB962C8B-B14F-4D97-AF65-F5344CB8AC3E}">
        <p14:creationId xmlns:p14="http://schemas.microsoft.com/office/powerpoint/2010/main" val="348886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157" y="73974"/>
            <a:ext cx="7886700" cy="1325563"/>
          </a:xfrm>
        </p:spPr>
        <p:txBody>
          <a:bodyPr>
            <a:normAutofit fontScale="90000"/>
          </a:bodyPr>
          <a:lstStyle/>
          <a:p>
            <a:br>
              <a:rPr lang="en-GB" sz="4000" b="1" dirty="0"/>
            </a:br>
            <a:r>
              <a:rPr lang="en-GB" sz="4000" b="1" dirty="0"/>
              <a:t>What determines the status </a:t>
            </a:r>
            <a:br>
              <a:rPr lang="en-GB" sz="4000" b="1" dirty="0"/>
            </a:br>
            <a:r>
              <a:rPr lang="en-GB" sz="4000" b="1" dirty="0"/>
              <a:t>of IP in the UK after Brexit?</a:t>
            </a:r>
          </a:p>
        </p:txBody>
      </p:sp>
      <p:sp>
        <p:nvSpPr>
          <p:cNvPr id="3" name="Content Placeholder 2"/>
          <p:cNvSpPr>
            <a:spLocks noGrp="1"/>
          </p:cNvSpPr>
          <p:nvPr>
            <p:ph idx="1"/>
          </p:nvPr>
        </p:nvSpPr>
        <p:spPr>
          <a:xfrm>
            <a:off x="450250" y="1534341"/>
            <a:ext cx="7886700" cy="4351338"/>
          </a:xfrm>
        </p:spPr>
        <p:txBody>
          <a:bodyPr>
            <a:normAutofit/>
          </a:bodyPr>
          <a:lstStyle/>
          <a:p>
            <a:endParaRPr lang="en-GB" sz="2900" dirty="0"/>
          </a:p>
          <a:p>
            <a:r>
              <a:rPr lang="en-GB" sz="2900" dirty="0"/>
              <a:t>European Union (Withdrawal) Act 2018</a:t>
            </a:r>
          </a:p>
          <a:p>
            <a:r>
              <a:rPr lang="en-GB" sz="2900" dirty="0"/>
              <a:t>Withdrawal Agreement – Nov 2018</a:t>
            </a:r>
          </a:p>
          <a:p>
            <a:r>
              <a:rPr lang="en-GB" sz="2900" dirty="0"/>
              <a:t>Technical Notices from EU and UK</a:t>
            </a:r>
          </a:p>
          <a:p>
            <a:r>
              <a:rPr lang="en-GB" sz="2900" dirty="0"/>
              <a:t>Future relationship with EU</a:t>
            </a:r>
          </a:p>
          <a:p>
            <a:r>
              <a:rPr lang="en-GB" sz="2900" dirty="0"/>
              <a:t>Summarised in UK Govt guidance at:</a:t>
            </a:r>
          </a:p>
          <a:p>
            <a:r>
              <a:rPr lang="en-GB" sz="2900" b="1" dirty="0"/>
              <a:t>https://www.gov.uk/guidance/intellectual-property-after-brexit</a:t>
            </a:r>
          </a:p>
          <a:p>
            <a:endParaRPr lang="en-GB" sz="2900" dirty="0"/>
          </a:p>
          <a:p>
            <a:pPr marL="0" indent="0">
              <a:buNone/>
            </a:pPr>
            <a:endParaRPr lang="en-GB" sz="2900" dirty="0"/>
          </a:p>
          <a:p>
            <a:endParaRPr lang="en-GB" dirty="0"/>
          </a:p>
        </p:txBody>
      </p:sp>
    </p:spTree>
    <p:extLst>
      <p:ext uri="{BB962C8B-B14F-4D97-AF65-F5344CB8AC3E}">
        <p14:creationId xmlns:p14="http://schemas.microsoft.com/office/powerpoint/2010/main" val="226945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777535" cy="772187"/>
          </a:xfrm>
        </p:spPr>
        <p:txBody>
          <a:bodyPr>
            <a:normAutofit fontScale="90000"/>
          </a:bodyPr>
          <a:lstStyle/>
          <a:p>
            <a:br>
              <a:rPr lang="en-GB" b="1" dirty="0"/>
            </a:br>
            <a:r>
              <a:rPr lang="en-GB" b="1" dirty="0"/>
              <a:t>European (EPC) Patents</a:t>
            </a:r>
            <a:br>
              <a:rPr lang="en-GB" dirty="0"/>
            </a:br>
            <a:endParaRPr lang="en-GB" dirty="0"/>
          </a:p>
        </p:txBody>
      </p:sp>
      <p:sp>
        <p:nvSpPr>
          <p:cNvPr id="3" name="Content Placeholder 2"/>
          <p:cNvSpPr>
            <a:spLocks noGrp="1"/>
          </p:cNvSpPr>
          <p:nvPr>
            <p:ph idx="1"/>
          </p:nvPr>
        </p:nvSpPr>
        <p:spPr>
          <a:xfrm>
            <a:off x="551313" y="1338855"/>
            <a:ext cx="7886700" cy="4351338"/>
          </a:xfrm>
        </p:spPr>
        <p:txBody>
          <a:bodyPr>
            <a:normAutofit lnSpcReduction="10000"/>
          </a:bodyPr>
          <a:lstStyle/>
          <a:p>
            <a:r>
              <a:rPr lang="en-GB" dirty="0"/>
              <a:t>NO CHANGE – Business as usual</a:t>
            </a:r>
          </a:p>
          <a:p>
            <a:r>
              <a:rPr lang="en-GB" dirty="0"/>
              <a:t>EPO is </a:t>
            </a:r>
            <a:r>
              <a:rPr lang="en-GB" b="1" dirty="0"/>
              <a:t>not</a:t>
            </a:r>
            <a:r>
              <a:rPr lang="en-GB" dirty="0"/>
              <a:t> an EU institution</a:t>
            </a:r>
          </a:p>
          <a:p>
            <a:r>
              <a:rPr lang="en-GB" dirty="0"/>
              <a:t>EPC is </a:t>
            </a:r>
            <a:r>
              <a:rPr lang="en-GB" b="1" dirty="0"/>
              <a:t>not</a:t>
            </a:r>
            <a:r>
              <a:rPr lang="en-GB" dirty="0"/>
              <a:t> EU law</a:t>
            </a:r>
          </a:p>
          <a:p>
            <a:r>
              <a:rPr lang="en-GB" dirty="0"/>
              <a:t>UK EP Attorneys can continue to act before the EPO</a:t>
            </a:r>
          </a:p>
          <a:p>
            <a:r>
              <a:rPr lang="en-GB" dirty="0"/>
              <a:t>UK can still be designated in an EPC patent filing</a:t>
            </a:r>
          </a:p>
          <a:p>
            <a:endParaRPr lang="en-GB" dirty="0"/>
          </a:p>
          <a:p>
            <a:r>
              <a:rPr lang="en-GB" dirty="0"/>
              <a:t>We need to keep repeating this message to our overseas associates</a:t>
            </a:r>
          </a:p>
          <a:p>
            <a:r>
              <a:rPr lang="en-GB" dirty="0"/>
              <a:t>Still much confusion</a:t>
            </a:r>
          </a:p>
        </p:txBody>
      </p:sp>
    </p:spTree>
    <p:extLst>
      <p:ext uri="{BB962C8B-B14F-4D97-AF65-F5344CB8AC3E}">
        <p14:creationId xmlns:p14="http://schemas.microsoft.com/office/powerpoint/2010/main" val="592789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777535" cy="772187"/>
          </a:xfrm>
        </p:spPr>
        <p:txBody>
          <a:bodyPr>
            <a:normAutofit fontScale="90000"/>
          </a:bodyPr>
          <a:lstStyle/>
          <a:p>
            <a:br>
              <a:rPr lang="en-GB" b="1" dirty="0"/>
            </a:br>
            <a:r>
              <a:rPr lang="en-GB" b="1" dirty="0"/>
              <a:t> Draft SI relating to patents</a:t>
            </a:r>
            <a:br>
              <a:rPr lang="en-GB" b="1" dirty="0"/>
            </a:br>
            <a:r>
              <a:rPr lang="en-GB" sz="2700" b="1" dirty="0"/>
              <a:t>The Patents (Amendment ) (EU Exit) Regulations 2018</a:t>
            </a:r>
            <a:br>
              <a:rPr lang="en-GB" dirty="0"/>
            </a:br>
            <a:endParaRPr lang="en-GB" dirty="0"/>
          </a:p>
        </p:txBody>
      </p:sp>
      <p:sp>
        <p:nvSpPr>
          <p:cNvPr id="3" name="Content Placeholder 2"/>
          <p:cNvSpPr>
            <a:spLocks noGrp="1"/>
          </p:cNvSpPr>
          <p:nvPr>
            <p:ph idx="1"/>
          </p:nvPr>
        </p:nvSpPr>
        <p:spPr>
          <a:xfrm>
            <a:off x="551313" y="1338855"/>
            <a:ext cx="7886700" cy="4351338"/>
          </a:xfrm>
        </p:spPr>
        <p:txBody>
          <a:bodyPr>
            <a:normAutofit fontScale="92500" lnSpcReduction="10000"/>
          </a:bodyPr>
          <a:lstStyle/>
          <a:p>
            <a:r>
              <a:rPr lang="en-GB" dirty="0"/>
              <a:t>Purpose - to fix what would break and to do so in a way that preserves the current operation of the law</a:t>
            </a:r>
          </a:p>
          <a:p>
            <a:r>
              <a:rPr lang="en-GB" dirty="0"/>
              <a:t>Replacing references to EU bodies or laws with UK equivalents in the following:</a:t>
            </a:r>
          </a:p>
          <a:p>
            <a:pPr>
              <a:buFont typeface="Wingdings" panose="05000000000000000000" pitchFamily="2" charset="2"/>
              <a:buChar char="Ø"/>
            </a:pPr>
            <a:r>
              <a:rPr lang="en-GB" sz="2000" dirty="0"/>
              <a:t>Patents Act 1977 – compulsory licences</a:t>
            </a:r>
          </a:p>
          <a:p>
            <a:pPr>
              <a:buFont typeface="Wingdings" panose="05000000000000000000" pitchFamily="2" charset="2"/>
              <a:buChar char="Ø"/>
            </a:pPr>
            <a:r>
              <a:rPr lang="en-GB" sz="2000" dirty="0"/>
              <a:t>CDPA 1988</a:t>
            </a:r>
          </a:p>
          <a:p>
            <a:pPr>
              <a:buFont typeface="Wingdings" panose="05000000000000000000" pitchFamily="2" charset="2"/>
              <a:buChar char="Ø"/>
            </a:pPr>
            <a:r>
              <a:rPr lang="en-GB" sz="2000" dirty="0"/>
              <a:t>Patents and Plant Variety Regulations 2002</a:t>
            </a:r>
          </a:p>
          <a:p>
            <a:pPr>
              <a:buFont typeface="Wingdings" panose="05000000000000000000" pitchFamily="2" charset="2"/>
              <a:buChar char="Ø"/>
            </a:pPr>
            <a:r>
              <a:rPr lang="en-GB" sz="2000" dirty="0"/>
              <a:t>Patent Rules 2007</a:t>
            </a:r>
          </a:p>
          <a:p>
            <a:pPr>
              <a:buFont typeface="Wingdings" panose="05000000000000000000" pitchFamily="2" charset="2"/>
              <a:buChar char="Ø"/>
            </a:pPr>
            <a:r>
              <a:rPr lang="en-GB" sz="2000" dirty="0"/>
              <a:t>SPCs for Plant Protection Products</a:t>
            </a:r>
          </a:p>
          <a:p>
            <a:pPr>
              <a:buFont typeface="Wingdings" panose="05000000000000000000" pitchFamily="2" charset="2"/>
              <a:buChar char="Ø"/>
            </a:pPr>
            <a:r>
              <a:rPr lang="en-GB" sz="2000" dirty="0"/>
              <a:t>Compulsory Licensing  of Pharmaceutical Patents – Regulation EC 816/2006</a:t>
            </a:r>
          </a:p>
          <a:p>
            <a:pPr>
              <a:buFont typeface="Wingdings" panose="05000000000000000000" pitchFamily="2" charset="2"/>
              <a:buChar char="Ø"/>
            </a:pPr>
            <a:r>
              <a:rPr lang="en-GB" sz="2000" dirty="0"/>
              <a:t>SPCs for Medicinal Products</a:t>
            </a:r>
          </a:p>
          <a:p>
            <a:pPr>
              <a:buFont typeface="Wingdings" panose="05000000000000000000" pitchFamily="2" charset="2"/>
              <a:buChar char="Ø"/>
            </a:pPr>
            <a:endParaRPr lang="en-GB" sz="2000" dirty="0"/>
          </a:p>
          <a:p>
            <a:endParaRPr lang="en-GB" dirty="0"/>
          </a:p>
          <a:p>
            <a:endParaRPr lang="en-GB" dirty="0"/>
          </a:p>
        </p:txBody>
      </p:sp>
    </p:spTree>
    <p:extLst>
      <p:ext uri="{BB962C8B-B14F-4D97-AF65-F5344CB8AC3E}">
        <p14:creationId xmlns:p14="http://schemas.microsoft.com/office/powerpoint/2010/main" val="62244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966" y="444870"/>
            <a:ext cx="6777535" cy="846986"/>
          </a:xfrm>
        </p:spPr>
        <p:txBody>
          <a:bodyPr>
            <a:normAutofit fontScale="90000"/>
          </a:bodyPr>
          <a:lstStyle/>
          <a:p>
            <a:r>
              <a:rPr lang="en-GB" b="1" dirty="0"/>
              <a:t>Supplementary Protection Certificates (SPCs)</a:t>
            </a:r>
          </a:p>
        </p:txBody>
      </p:sp>
      <p:sp>
        <p:nvSpPr>
          <p:cNvPr id="3" name="Content Placeholder 2"/>
          <p:cNvSpPr>
            <a:spLocks noGrp="1"/>
          </p:cNvSpPr>
          <p:nvPr>
            <p:ph idx="1"/>
          </p:nvPr>
        </p:nvSpPr>
        <p:spPr>
          <a:xfrm>
            <a:off x="628650" y="1478316"/>
            <a:ext cx="7886700" cy="4824829"/>
          </a:xfrm>
        </p:spPr>
        <p:txBody>
          <a:bodyPr>
            <a:normAutofit/>
          </a:bodyPr>
          <a:lstStyle/>
          <a:p>
            <a:r>
              <a:rPr lang="en-GB" sz="2400" dirty="0"/>
              <a:t>Granted at EU exit – already a national right – no change</a:t>
            </a:r>
          </a:p>
          <a:p>
            <a:r>
              <a:rPr lang="en-GB" dirty="0"/>
              <a:t>Pending at EU exit, or filed after EU exit: </a:t>
            </a:r>
          </a:p>
          <a:p>
            <a:pPr lvl="1">
              <a:buFont typeface="Wingdings" panose="05000000000000000000" pitchFamily="2" charset="2"/>
              <a:buChar char="Ø"/>
            </a:pPr>
            <a:r>
              <a:rPr lang="en-GB" sz="2800" dirty="0"/>
              <a:t>No deal - dealt with under domestic UK law  - EU regulation as amended by SI</a:t>
            </a:r>
          </a:p>
          <a:p>
            <a:pPr lvl="1">
              <a:buFont typeface="Wingdings" panose="05000000000000000000" pitchFamily="2" charset="2"/>
              <a:buChar char="Ø"/>
            </a:pPr>
            <a:r>
              <a:rPr lang="en-GB" sz="2800" dirty="0"/>
              <a:t>Deal - current EU regulation will continue to apply during transition period (Art 56, Withdrawal </a:t>
            </a:r>
            <a:r>
              <a:rPr lang="en-GB" sz="2800" dirty="0" err="1"/>
              <a:t>Agmt</a:t>
            </a:r>
            <a:r>
              <a:rPr lang="en-GB" sz="2800" dirty="0"/>
              <a:t>)</a:t>
            </a:r>
          </a:p>
          <a:p>
            <a:r>
              <a:rPr lang="en-GB" dirty="0"/>
              <a:t>After transition period – EU regulation as amended by SI?  Depends on outcome of future relationship negotiations</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96345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3365" y="354493"/>
            <a:ext cx="6777535" cy="846986"/>
          </a:xfrm>
        </p:spPr>
        <p:txBody>
          <a:bodyPr>
            <a:normAutofit/>
          </a:bodyPr>
          <a:lstStyle/>
          <a:p>
            <a:r>
              <a:rPr lang="en-GB" b="1" dirty="0"/>
              <a:t>Effect of  SI relating to SPCs</a:t>
            </a:r>
          </a:p>
        </p:txBody>
      </p:sp>
      <p:sp>
        <p:nvSpPr>
          <p:cNvPr id="3" name="Content Placeholder 2"/>
          <p:cNvSpPr>
            <a:spLocks noGrp="1"/>
          </p:cNvSpPr>
          <p:nvPr>
            <p:ph idx="1"/>
          </p:nvPr>
        </p:nvSpPr>
        <p:spPr>
          <a:xfrm>
            <a:off x="405366" y="1291008"/>
            <a:ext cx="7886700" cy="4351338"/>
          </a:xfrm>
        </p:spPr>
        <p:txBody>
          <a:bodyPr>
            <a:normAutofit/>
          </a:bodyPr>
          <a:lstStyle/>
          <a:p>
            <a:r>
              <a:rPr lang="en-GB" dirty="0"/>
              <a:t>Replaces references to EU legislation and legal bodies with UK equivalents, e.g.:</a:t>
            </a:r>
          </a:p>
        </p:txBody>
      </p:sp>
      <p:cxnSp>
        <p:nvCxnSpPr>
          <p:cNvPr id="9" name="Straight Arrow Connector 8">
            <a:extLst>
              <a:ext uri="{FF2B5EF4-FFF2-40B4-BE49-F238E27FC236}">
                <a16:creationId xmlns:a16="http://schemas.microsoft.com/office/drawing/2014/main" id="{617EB34F-5200-4114-8549-B4406183085D}"/>
              </a:ext>
            </a:extLst>
          </p:cNvPr>
          <p:cNvCxnSpPr>
            <a:cxnSpLocks/>
          </p:cNvCxnSpPr>
          <p:nvPr/>
        </p:nvCxnSpPr>
        <p:spPr>
          <a:xfrm>
            <a:off x="4348716" y="3062177"/>
            <a:ext cx="4465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1E625EC3-BF0F-408E-AFAE-82686CB43A8C}"/>
              </a:ext>
            </a:extLst>
          </p:cNvPr>
          <p:cNvGraphicFramePr>
            <a:graphicFrameLocks noGrp="1"/>
          </p:cNvGraphicFramePr>
          <p:nvPr>
            <p:extLst/>
          </p:nvPr>
        </p:nvGraphicFramePr>
        <p:xfrm>
          <a:off x="802758" y="2264735"/>
          <a:ext cx="7214190" cy="4138592"/>
        </p:xfrm>
        <a:graphic>
          <a:graphicData uri="http://schemas.openxmlformats.org/drawingml/2006/table">
            <a:tbl>
              <a:tblPr firstRow="1" bandRow="1">
                <a:tableStyleId>{5C22544A-7EE6-4342-B048-85BDC9FD1C3A}</a:tableStyleId>
              </a:tblPr>
              <a:tblGrid>
                <a:gridCol w="3506712">
                  <a:extLst>
                    <a:ext uri="{9D8B030D-6E8A-4147-A177-3AD203B41FA5}">
                      <a16:colId xmlns:a16="http://schemas.microsoft.com/office/drawing/2014/main" val="1377134698"/>
                    </a:ext>
                  </a:extLst>
                </a:gridCol>
                <a:gridCol w="3707478">
                  <a:extLst>
                    <a:ext uri="{9D8B030D-6E8A-4147-A177-3AD203B41FA5}">
                      <a16:colId xmlns:a16="http://schemas.microsoft.com/office/drawing/2014/main" val="3533261247"/>
                    </a:ext>
                  </a:extLst>
                </a:gridCol>
              </a:tblGrid>
              <a:tr h="755312">
                <a:tc>
                  <a:txBody>
                    <a:bodyPr/>
                    <a:lstStyle/>
                    <a:p>
                      <a:r>
                        <a:rPr lang="en-GB" b="1" dirty="0">
                          <a:solidFill>
                            <a:srgbClr val="FFFFFF"/>
                          </a:solidFill>
                        </a:rPr>
                        <a:t>Current SPC Reg </a:t>
                      </a:r>
                    </a:p>
                  </a:txBody>
                  <a:tcPr>
                    <a:solidFill>
                      <a:schemeClr val="accent1">
                        <a:lumMod val="75000"/>
                      </a:schemeClr>
                    </a:solidFill>
                  </a:tcPr>
                </a:tc>
                <a:tc>
                  <a:txBody>
                    <a:bodyPr/>
                    <a:lstStyle/>
                    <a:p>
                      <a:r>
                        <a:rPr lang="en-GB" dirty="0"/>
                        <a:t>Amendment per SI</a:t>
                      </a:r>
                    </a:p>
                  </a:txBody>
                  <a:tcPr>
                    <a:solidFill>
                      <a:schemeClr val="accent1">
                        <a:lumMod val="75000"/>
                      </a:schemeClr>
                    </a:solidFill>
                  </a:tcPr>
                </a:tc>
                <a:extLst>
                  <a:ext uri="{0D108BD9-81ED-4DB2-BD59-A6C34878D82A}">
                    <a16:rowId xmlns:a16="http://schemas.microsoft.com/office/drawing/2014/main" val="3994185555"/>
                  </a:ext>
                </a:extLst>
              </a:tr>
              <a:tr h="605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EU paediatric regulation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UK Human medicines regs</a:t>
                      </a:r>
                    </a:p>
                    <a:p>
                      <a:endParaRPr lang="en-GB" dirty="0"/>
                    </a:p>
                  </a:txBody>
                  <a:tcPr/>
                </a:tc>
                <a:extLst>
                  <a:ext uri="{0D108BD9-81ED-4DB2-BD59-A6C34878D82A}">
                    <a16:rowId xmlns:a16="http://schemas.microsoft.com/office/drawing/2014/main" val="1057491880"/>
                  </a:ext>
                </a:extLst>
              </a:tr>
              <a:tr h="171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EU medicines authorisation under Directive 2001/83/EC</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UK authorisation – defined with ref to UK human and veterinary medicines </a:t>
                      </a:r>
                      <a:r>
                        <a:rPr lang="en-GB" dirty="0" err="1"/>
                        <a:t>regultations</a:t>
                      </a:r>
                      <a:endParaRPr lang="en-GB" dirty="0"/>
                    </a:p>
                    <a:p>
                      <a:endParaRPr lang="en-GB" dirty="0"/>
                    </a:p>
                  </a:txBody>
                  <a:tcPr/>
                </a:tc>
                <a:extLst>
                  <a:ext uri="{0D108BD9-81ED-4DB2-BD59-A6C34878D82A}">
                    <a16:rowId xmlns:a16="http://schemas.microsoft.com/office/drawing/2014/main" val="3547816736"/>
                  </a:ext>
                </a:extLst>
              </a:tr>
              <a:tr h="494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IPO of member state</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Comptroller</a:t>
                      </a:r>
                    </a:p>
                    <a:p>
                      <a:endParaRPr lang="en-GB" dirty="0"/>
                    </a:p>
                  </a:txBody>
                  <a:tcPr/>
                </a:tc>
                <a:extLst>
                  <a:ext uri="{0D108BD9-81ED-4DB2-BD59-A6C34878D82A}">
                    <a16:rowId xmlns:a16="http://schemas.microsoft.com/office/drawing/2014/main" val="3680624564"/>
                  </a:ext>
                </a:extLst>
              </a:tr>
              <a:tr h="437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Body responsible under national law for revocation of patent</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Comptroller or court</a:t>
                      </a:r>
                    </a:p>
                    <a:p>
                      <a:endParaRPr lang="en-GB" dirty="0"/>
                    </a:p>
                  </a:txBody>
                  <a:tcPr/>
                </a:tc>
                <a:extLst>
                  <a:ext uri="{0D108BD9-81ED-4DB2-BD59-A6C34878D82A}">
                    <a16:rowId xmlns:a16="http://schemas.microsoft.com/office/drawing/2014/main" val="3353156524"/>
                  </a:ext>
                </a:extLst>
              </a:tr>
            </a:tbl>
          </a:graphicData>
        </a:graphic>
      </p:graphicFrame>
    </p:spTree>
    <p:extLst>
      <p:ext uri="{BB962C8B-B14F-4D97-AF65-F5344CB8AC3E}">
        <p14:creationId xmlns:p14="http://schemas.microsoft.com/office/powerpoint/2010/main" val="262426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3365" y="354493"/>
            <a:ext cx="6777535" cy="846986"/>
          </a:xfrm>
        </p:spPr>
        <p:txBody>
          <a:bodyPr>
            <a:normAutofit/>
          </a:bodyPr>
          <a:lstStyle/>
          <a:p>
            <a:r>
              <a:rPr lang="en-GB" b="1" dirty="0"/>
              <a:t>Current SI relating to SPCs</a:t>
            </a:r>
          </a:p>
        </p:txBody>
      </p:sp>
      <p:sp>
        <p:nvSpPr>
          <p:cNvPr id="3" name="Content Placeholder 2"/>
          <p:cNvSpPr>
            <a:spLocks noGrp="1"/>
          </p:cNvSpPr>
          <p:nvPr>
            <p:ph idx="1"/>
          </p:nvPr>
        </p:nvSpPr>
        <p:spPr>
          <a:xfrm>
            <a:off x="405366" y="1301640"/>
            <a:ext cx="7886700" cy="4351338"/>
          </a:xfrm>
        </p:spPr>
        <p:txBody>
          <a:bodyPr>
            <a:normAutofit/>
          </a:bodyPr>
          <a:lstStyle/>
          <a:p>
            <a:r>
              <a:rPr lang="en-GB" dirty="0"/>
              <a:t>But some references to EEA remain!</a:t>
            </a:r>
          </a:p>
        </p:txBody>
      </p:sp>
      <p:cxnSp>
        <p:nvCxnSpPr>
          <p:cNvPr id="9" name="Straight Arrow Connector 8">
            <a:extLst>
              <a:ext uri="{FF2B5EF4-FFF2-40B4-BE49-F238E27FC236}">
                <a16:creationId xmlns:a16="http://schemas.microsoft.com/office/drawing/2014/main" id="{617EB34F-5200-4114-8549-B4406183085D}"/>
              </a:ext>
            </a:extLst>
          </p:cNvPr>
          <p:cNvCxnSpPr>
            <a:cxnSpLocks/>
          </p:cNvCxnSpPr>
          <p:nvPr/>
        </p:nvCxnSpPr>
        <p:spPr>
          <a:xfrm>
            <a:off x="4348716" y="3062177"/>
            <a:ext cx="4465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1E625EC3-BF0F-408E-AFAE-82686CB43A8C}"/>
              </a:ext>
            </a:extLst>
          </p:cNvPr>
          <p:cNvGraphicFramePr>
            <a:graphicFrameLocks noGrp="1"/>
          </p:cNvGraphicFramePr>
          <p:nvPr>
            <p:extLst/>
          </p:nvPr>
        </p:nvGraphicFramePr>
        <p:xfrm>
          <a:off x="700862" y="2036135"/>
          <a:ext cx="7742275" cy="4032660"/>
        </p:xfrm>
        <a:graphic>
          <a:graphicData uri="http://schemas.openxmlformats.org/drawingml/2006/table">
            <a:tbl>
              <a:tblPr firstRow="1" bandRow="1">
                <a:tableStyleId>{5C22544A-7EE6-4342-B048-85BDC9FD1C3A}</a:tableStyleId>
              </a:tblPr>
              <a:tblGrid>
                <a:gridCol w="3736099">
                  <a:extLst>
                    <a:ext uri="{9D8B030D-6E8A-4147-A177-3AD203B41FA5}">
                      <a16:colId xmlns:a16="http://schemas.microsoft.com/office/drawing/2014/main" val="1377134698"/>
                    </a:ext>
                  </a:extLst>
                </a:gridCol>
                <a:gridCol w="4006176">
                  <a:extLst>
                    <a:ext uri="{9D8B030D-6E8A-4147-A177-3AD203B41FA5}">
                      <a16:colId xmlns:a16="http://schemas.microsoft.com/office/drawing/2014/main" val="3533261247"/>
                    </a:ext>
                  </a:extLst>
                </a:gridCol>
              </a:tblGrid>
              <a:tr h="425303">
                <a:tc gridSpan="2">
                  <a:txBody>
                    <a:bodyPr/>
                    <a:lstStyle/>
                    <a:p>
                      <a:r>
                        <a:rPr lang="en-GB" dirty="0"/>
                        <a:t>Art 8 – Content of Application for a certificate</a:t>
                      </a:r>
                    </a:p>
                    <a:p>
                      <a:r>
                        <a:rPr lang="en-GB" dirty="0"/>
                        <a:t>Art 9 – Lodging of Application for a certificate</a:t>
                      </a:r>
                    </a:p>
                    <a:p>
                      <a:r>
                        <a:rPr lang="en-GB" dirty="0"/>
                        <a:t>Art 11 - Publication</a:t>
                      </a:r>
                    </a:p>
                  </a:txBody>
                  <a:tcPr/>
                </a:tc>
                <a:tc hMerge="1">
                  <a:txBody>
                    <a:bodyPr/>
                    <a:lstStyle/>
                    <a:p>
                      <a:endParaRPr lang="en-GB" dirty="0"/>
                    </a:p>
                  </a:txBody>
                  <a:tcPr/>
                </a:tc>
                <a:extLst>
                  <a:ext uri="{0D108BD9-81ED-4DB2-BD59-A6C34878D82A}">
                    <a16:rowId xmlns:a16="http://schemas.microsoft.com/office/drawing/2014/main" val="3994185555"/>
                  </a:ext>
                </a:extLst>
              </a:tr>
              <a:tr h="1065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authorisation to place product on market, </a:t>
                      </a:r>
                      <a:r>
                        <a:rPr lang="en-GB" b="1" dirty="0"/>
                        <a:t>plus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authorisation in EEA</a:t>
                      </a:r>
                    </a:p>
                    <a:p>
                      <a:endParaRPr lang="en-GB" dirty="0"/>
                    </a:p>
                  </a:txBody>
                  <a:tcPr/>
                </a:tc>
                <a:tc>
                  <a:txBody>
                    <a:bodyPr/>
                    <a:lstStyle/>
                    <a:p>
                      <a:r>
                        <a:rPr lang="en-GB" dirty="0"/>
                        <a:t>UK authorisation, </a:t>
                      </a:r>
                      <a:r>
                        <a:rPr lang="en-GB" b="1" dirty="0"/>
                        <a:t>plus </a:t>
                      </a:r>
                    </a:p>
                    <a:p>
                      <a:r>
                        <a:rPr lang="en-GB" dirty="0"/>
                        <a:t>Earliest EEA authorisation which predates UK authorisation</a:t>
                      </a:r>
                    </a:p>
                  </a:txBody>
                  <a:tcPr/>
                </a:tc>
                <a:extLst>
                  <a:ext uri="{0D108BD9-81ED-4DB2-BD59-A6C34878D82A}">
                    <a16:rowId xmlns:a16="http://schemas.microsoft.com/office/drawing/2014/main" val="1057491880"/>
                  </a:ext>
                </a:extLst>
              </a:tr>
              <a:tr h="432075">
                <a:tc gridSpan="2">
                  <a:txBody>
                    <a:bodyPr/>
                    <a:lstStyle/>
                    <a:p>
                      <a:r>
                        <a:rPr lang="en-GB" b="1" dirty="0">
                          <a:solidFill>
                            <a:srgbClr val="FFFFFF"/>
                          </a:solidFill>
                        </a:rPr>
                        <a:t>Article 13 – Duration of certificate</a:t>
                      </a:r>
                    </a:p>
                  </a:txBody>
                  <a:tcPr>
                    <a:solidFill>
                      <a:schemeClr val="accent1"/>
                    </a:solidFill>
                  </a:tcPr>
                </a:tc>
                <a:tc hMerge="1">
                  <a:txBody>
                    <a:bodyPr/>
                    <a:lstStyle/>
                    <a:p>
                      <a:endParaRPr lang="en-GB" dirty="0"/>
                    </a:p>
                  </a:txBody>
                  <a:tcPr/>
                </a:tc>
                <a:extLst>
                  <a:ext uri="{0D108BD9-81ED-4DB2-BD59-A6C34878D82A}">
                    <a16:rowId xmlns:a16="http://schemas.microsoft.com/office/drawing/2014/main" val="3547816736"/>
                  </a:ext>
                </a:extLst>
              </a:tr>
              <a:tr h="1065390">
                <a:tc>
                  <a:txBody>
                    <a:bodyPr/>
                    <a:lstStyle/>
                    <a:p>
                      <a:r>
                        <a:rPr lang="en-GB" dirty="0"/>
                        <a:t>Based on first authorisation in the Community</a:t>
                      </a:r>
                    </a:p>
                  </a:txBody>
                  <a:tcPr/>
                </a:tc>
                <a:tc>
                  <a:txBody>
                    <a:bodyPr/>
                    <a:lstStyle/>
                    <a:p>
                      <a:r>
                        <a:rPr lang="en-GB" dirty="0"/>
                        <a:t>Based on first authorisation in the area comprising EEA and UK</a:t>
                      </a:r>
                    </a:p>
                  </a:txBody>
                  <a:tcPr/>
                </a:tc>
                <a:extLst>
                  <a:ext uri="{0D108BD9-81ED-4DB2-BD59-A6C34878D82A}">
                    <a16:rowId xmlns:a16="http://schemas.microsoft.com/office/drawing/2014/main" val="3680624564"/>
                  </a:ext>
                </a:extLst>
              </a:tr>
              <a:tr h="43207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53156524"/>
                  </a:ext>
                </a:extLst>
              </a:tr>
            </a:tbl>
          </a:graphicData>
        </a:graphic>
      </p:graphicFrame>
    </p:spTree>
    <p:extLst>
      <p:ext uri="{BB962C8B-B14F-4D97-AF65-F5344CB8AC3E}">
        <p14:creationId xmlns:p14="http://schemas.microsoft.com/office/powerpoint/2010/main" val="206407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34199" y="917758"/>
            <a:ext cx="8684567" cy="3554819"/>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sz="2000" dirty="0">
                <a:latin typeface="Arial" charset="0"/>
              </a:rPr>
              <a:t>The background and the international context </a:t>
            </a:r>
          </a:p>
          <a:p>
            <a:pPr marL="342900" lvl="0" indent="-342900">
              <a:spcBef>
                <a:spcPts val="600"/>
              </a:spcBef>
              <a:spcAft>
                <a:spcPts val="600"/>
              </a:spcAft>
              <a:buFont typeface=".AppleSystemUIFont" charset="-120"/>
              <a:buChar char="–"/>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The impact on intellectual property rights</a:t>
            </a:r>
          </a:p>
          <a:p>
            <a:pPr marL="342900" lvl="0" indent="-342900">
              <a:spcBef>
                <a:spcPts val="600"/>
              </a:spcBef>
              <a:spcAft>
                <a:spcPts val="600"/>
              </a:spcAft>
              <a:buFont typeface=".AppleSystemUIFont" charset="-120"/>
              <a:buChar char="–"/>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The terms of the draft Withdrawal Agreement and the no deal plans</a:t>
            </a:r>
          </a:p>
          <a:p>
            <a:pPr marL="342900" lvl="0" indent="-342900">
              <a:spcBef>
                <a:spcPts val="600"/>
              </a:spcBef>
              <a:spcAft>
                <a:spcPts val="600"/>
              </a:spcAft>
              <a:buFont typeface=".AppleSystemUIFont" charset="-120"/>
              <a:buChar char="–"/>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Key action points</a:t>
            </a:r>
          </a:p>
          <a:p>
            <a:pPr marL="342900" indent="-342900">
              <a:buFont typeface=".AppleSystemUIFont" charset="-120"/>
              <a:buChar char="–"/>
            </a:pPr>
            <a:endParaRPr lang="en-GB" sz="2000" dirty="0">
              <a:solidFill>
                <a:srgbClr val="00205C"/>
              </a:solidFill>
              <a:latin typeface="Arial" charset="0"/>
            </a:endParaRP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3823923" cy="461665"/>
          </a:xfrm>
          <a:prstGeom prst="rect">
            <a:avLst/>
          </a:prstGeom>
          <a:noFill/>
        </p:spPr>
        <p:txBody>
          <a:bodyPr wrap="square" rtlCol="0">
            <a:spAutoFit/>
          </a:bodyPr>
          <a:lstStyle/>
          <a:p>
            <a:r>
              <a:rPr lang="en-US" sz="2400" b="1" dirty="0">
                <a:solidFill>
                  <a:srgbClr val="00205C"/>
                </a:solidFill>
                <a:latin typeface="Arial" charset="0"/>
              </a:rPr>
              <a:t>Brexit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850299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7498" y="348245"/>
            <a:ext cx="7155123" cy="930964"/>
          </a:xfrm>
        </p:spPr>
        <p:txBody>
          <a:bodyPr>
            <a:noAutofit/>
          </a:bodyPr>
          <a:lstStyle/>
          <a:p>
            <a:r>
              <a:rPr lang="en-GB" sz="3600" b="1" dirty="0"/>
              <a:t>UPC/Unitary Patent/Unitary SPCs</a:t>
            </a:r>
          </a:p>
        </p:txBody>
      </p:sp>
      <p:sp>
        <p:nvSpPr>
          <p:cNvPr id="3" name="Content Placeholder 2"/>
          <p:cNvSpPr>
            <a:spLocks noGrp="1"/>
          </p:cNvSpPr>
          <p:nvPr>
            <p:ph idx="1"/>
          </p:nvPr>
        </p:nvSpPr>
        <p:spPr>
          <a:xfrm>
            <a:off x="512272" y="1418301"/>
            <a:ext cx="7886700" cy="4351338"/>
          </a:xfrm>
        </p:spPr>
        <p:txBody>
          <a:bodyPr>
            <a:normAutofit/>
          </a:bodyPr>
          <a:lstStyle/>
          <a:p>
            <a:r>
              <a:rPr lang="en-GB" dirty="0"/>
              <a:t>UPC – still awaiting outcome of German Constitutional Challenge</a:t>
            </a:r>
          </a:p>
          <a:p>
            <a:r>
              <a:rPr lang="en-GB" dirty="0"/>
              <a:t>Can the UK participate after Brexit?</a:t>
            </a:r>
          </a:p>
          <a:p>
            <a:r>
              <a:rPr lang="en-GB" dirty="0"/>
              <a:t>Govt position:</a:t>
            </a:r>
          </a:p>
          <a:p>
            <a:r>
              <a:rPr lang="en-US" altLang="en-US" b="1" i="1" dirty="0">
                <a:solidFill>
                  <a:srgbClr val="0B0C0C"/>
                </a:solidFill>
                <a:latin typeface="nta"/>
              </a:rPr>
              <a:t>The UK will explore options on IP, including participation in the Unified Patent Court and Unitary Patent system, and providing for more extensive cooperation on intellectual property than is offered under existing multilateral treaties.</a:t>
            </a:r>
            <a:endParaRPr lang="en-US" altLang="en-US" sz="3600" b="1" i="1" dirty="0">
              <a:latin typeface="Arial" panose="020B0604020202020204" pitchFamily="34" charset="0"/>
            </a:endParaRPr>
          </a:p>
          <a:p>
            <a:endParaRPr lang="en-GB" dirty="0"/>
          </a:p>
        </p:txBody>
      </p:sp>
    </p:spTree>
    <p:extLst>
      <p:ext uri="{BB962C8B-B14F-4D97-AF65-F5344CB8AC3E}">
        <p14:creationId xmlns:p14="http://schemas.microsoft.com/office/powerpoint/2010/main" val="1056239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279" y="349135"/>
            <a:ext cx="7155123" cy="1191491"/>
          </a:xfrm>
        </p:spPr>
        <p:txBody>
          <a:bodyPr>
            <a:noAutofit/>
          </a:bodyPr>
          <a:lstStyle/>
          <a:p>
            <a:br>
              <a:rPr lang="en-GB" sz="3600" b="1" dirty="0"/>
            </a:br>
            <a:r>
              <a:rPr lang="en-GB" sz="4000" b="1" dirty="0"/>
              <a:t>Address for Service</a:t>
            </a:r>
            <a:br>
              <a:rPr lang="en-GB" sz="4000" b="1" dirty="0"/>
            </a:br>
            <a:r>
              <a:rPr lang="en-GB" sz="4000" b="1" dirty="0"/>
              <a:t>Privilege</a:t>
            </a:r>
            <a:br>
              <a:rPr lang="en-GB" sz="3600" b="1" dirty="0"/>
            </a:br>
            <a:endParaRPr lang="en-GB" sz="3600" dirty="0"/>
          </a:p>
        </p:txBody>
      </p:sp>
      <p:sp>
        <p:nvSpPr>
          <p:cNvPr id="3" name="Content Placeholder 2"/>
          <p:cNvSpPr>
            <a:spLocks noGrp="1"/>
          </p:cNvSpPr>
          <p:nvPr>
            <p:ph idx="1"/>
          </p:nvPr>
        </p:nvSpPr>
        <p:spPr>
          <a:xfrm>
            <a:off x="512272" y="1679943"/>
            <a:ext cx="7886700" cy="4089695"/>
          </a:xfrm>
        </p:spPr>
        <p:txBody>
          <a:bodyPr>
            <a:normAutofit/>
          </a:bodyPr>
          <a:lstStyle/>
          <a:p>
            <a:endParaRPr lang="en-US" altLang="en-US" dirty="0">
              <a:latin typeface="Arial" panose="020B0604020202020204" pitchFamily="34" charset="0"/>
            </a:endParaRPr>
          </a:p>
          <a:p>
            <a:r>
              <a:rPr lang="en-US" altLang="en-US" dirty="0">
                <a:latin typeface="Arial" panose="020B0604020202020204" pitchFamily="34" charset="0"/>
              </a:rPr>
              <a:t>No immediate change for address for service rules in UK – address in EEA still acceptable</a:t>
            </a:r>
          </a:p>
          <a:p>
            <a:pPr marL="0" indent="0">
              <a:buNone/>
            </a:pPr>
            <a:endParaRPr lang="en-US" altLang="en-US" dirty="0">
              <a:latin typeface="Arial" panose="020B0604020202020204" pitchFamily="34" charset="0"/>
            </a:endParaRPr>
          </a:p>
          <a:p>
            <a:r>
              <a:rPr lang="en-GB" dirty="0"/>
              <a:t>Privilege for patent attorneys will remain unaffected  -  this is not determined by reference to EU membership.</a:t>
            </a:r>
          </a:p>
          <a:p>
            <a:endParaRPr lang="en-US" altLang="en-US" dirty="0">
              <a:latin typeface="Arial" panose="020B0604020202020204" pitchFamily="34" charset="0"/>
            </a:endParaRPr>
          </a:p>
          <a:p>
            <a:pPr marL="0" indent="0">
              <a:buNone/>
            </a:pPr>
            <a:endParaRPr lang="en-US" altLang="en-US" dirty="0">
              <a:latin typeface="Arial" panose="020B0604020202020204" pitchFamily="34" charset="0"/>
            </a:endParaRPr>
          </a:p>
          <a:p>
            <a:endParaRPr lang="en-GB" dirty="0"/>
          </a:p>
        </p:txBody>
      </p:sp>
    </p:spTree>
    <p:extLst>
      <p:ext uri="{BB962C8B-B14F-4D97-AF65-F5344CB8AC3E}">
        <p14:creationId xmlns:p14="http://schemas.microsoft.com/office/powerpoint/2010/main" val="2771942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028" y="164806"/>
            <a:ext cx="7155123" cy="821638"/>
          </a:xfrm>
        </p:spPr>
        <p:txBody>
          <a:bodyPr>
            <a:noAutofit/>
          </a:bodyPr>
          <a:lstStyle/>
          <a:p>
            <a:r>
              <a:rPr lang="en-GB" sz="4000" b="1" dirty="0"/>
              <a:t>Exhaustion of rights</a:t>
            </a:r>
            <a:endParaRPr lang="en-GB" sz="4000" dirty="0"/>
          </a:p>
        </p:txBody>
      </p:sp>
      <p:sp>
        <p:nvSpPr>
          <p:cNvPr id="3" name="Content Placeholder 2"/>
          <p:cNvSpPr>
            <a:spLocks noGrp="1"/>
          </p:cNvSpPr>
          <p:nvPr>
            <p:ph idx="1"/>
          </p:nvPr>
        </p:nvSpPr>
        <p:spPr>
          <a:xfrm>
            <a:off x="512272" y="1185949"/>
            <a:ext cx="7886700" cy="4583689"/>
          </a:xfrm>
        </p:spPr>
        <p:txBody>
          <a:bodyPr>
            <a:normAutofit/>
          </a:bodyPr>
          <a:lstStyle/>
          <a:p>
            <a:r>
              <a:rPr lang="en-GB" dirty="0"/>
              <a:t>UK will continue to recognise EEA regional exhaustion – at least in short/med term</a:t>
            </a:r>
          </a:p>
          <a:p>
            <a:r>
              <a:rPr lang="en-GB" dirty="0"/>
              <a:t>Parallel import of goods from EEA can continue</a:t>
            </a:r>
          </a:p>
          <a:p>
            <a:r>
              <a:rPr lang="en-GB" dirty="0"/>
              <a:t>But not reciprocal – at least in event of no-deal</a:t>
            </a:r>
          </a:p>
          <a:p>
            <a:r>
              <a:rPr lang="en-GB" dirty="0"/>
              <a:t>i.e. goods placed on the market in UK not exhausted vis-à-vis EEA</a:t>
            </a:r>
          </a:p>
          <a:p>
            <a:endParaRPr lang="en-US" altLang="en-US" dirty="0">
              <a:latin typeface="Arial" panose="020B0604020202020204" pitchFamily="34" charset="0"/>
            </a:endParaRPr>
          </a:p>
          <a:p>
            <a:pPr marL="0" indent="0">
              <a:buNone/>
            </a:pPr>
            <a:endParaRPr lang="en-US" altLang="en-US" dirty="0">
              <a:latin typeface="Arial" panose="020B0604020202020204" pitchFamily="34" charset="0"/>
            </a:endParaRPr>
          </a:p>
          <a:p>
            <a:endParaRPr lang="en-GB" dirty="0"/>
          </a:p>
        </p:txBody>
      </p:sp>
    </p:spTree>
    <p:extLst>
      <p:ext uri="{BB962C8B-B14F-4D97-AF65-F5344CB8AC3E}">
        <p14:creationId xmlns:p14="http://schemas.microsoft.com/office/powerpoint/2010/main" val="136245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4940" y="2073157"/>
            <a:ext cx="7147995" cy="2141396"/>
          </a:xfrm>
        </p:spPr>
        <p:txBody>
          <a:bodyPr>
            <a:normAutofit fontScale="90000"/>
          </a:bodyPr>
          <a:lstStyle/>
          <a:p>
            <a:r>
              <a:rPr lang="en-GB" b="1" dirty="0"/>
              <a:t>Status of the UK’s membership of the EUIPO after Brexit   </a:t>
            </a:r>
          </a:p>
        </p:txBody>
      </p:sp>
      <p:sp>
        <p:nvSpPr>
          <p:cNvPr id="3" name="Subtitle 2"/>
          <p:cNvSpPr>
            <a:spLocks noGrp="1"/>
          </p:cNvSpPr>
          <p:nvPr>
            <p:ph type="subTitle" idx="1"/>
          </p:nvPr>
        </p:nvSpPr>
        <p:spPr>
          <a:xfrm>
            <a:off x="242249" y="5932226"/>
            <a:ext cx="2610134" cy="650543"/>
          </a:xfrm>
        </p:spPr>
        <p:txBody>
          <a:bodyPr>
            <a:normAutofit/>
          </a:bodyPr>
          <a:lstStyle/>
          <a:p>
            <a:endParaRPr lang="en-GB" dirty="0"/>
          </a:p>
        </p:txBody>
      </p:sp>
    </p:spTree>
    <p:extLst>
      <p:ext uri="{BB962C8B-B14F-4D97-AF65-F5344CB8AC3E}">
        <p14:creationId xmlns:p14="http://schemas.microsoft.com/office/powerpoint/2010/main" val="1356496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5067B-6B24-4C6D-88C0-65EB2FE0ECD6}"/>
              </a:ext>
            </a:extLst>
          </p:cNvPr>
          <p:cNvSpPr>
            <a:spLocks noGrp="1"/>
          </p:cNvSpPr>
          <p:nvPr>
            <p:ph idx="1"/>
          </p:nvPr>
        </p:nvSpPr>
        <p:spPr>
          <a:xfrm>
            <a:off x="512763" y="1185863"/>
            <a:ext cx="7886700" cy="4583112"/>
          </a:xfrm>
        </p:spPr>
        <p:txBody>
          <a:bodyPr rtlCol="0">
            <a:normAutofit/>
          </a:bodyPr>
          <a:lstStyle/>
          <a:p>
            <a:pPr eaLnBrk="1" fontAlgn="auto" hangingPunct="1">
              <a:spcAft>
                <a:spcPts val="0"/>
              </a:spcAft>
              <a:defRPr/>
            </a:pPr>
            <a:endParaRPr lang="en-US" altLang="en-US" dirty="0">
              <a:latin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altLang="en-US" dirty="0">
              <a:latin typeface="Arial" panose="020B0604020202020204" pitchFamily="34" charset="0"/>
            </a:endParaRPr>
          </a:p>
          <a:p>
            <a:pPr eaLnBrk="1" fontAlgn="auto" hangingPunct="1">
              <a:spcAft>
                <a:spcPts val="0"/>
              </a:spcAft>
              <a:defRPr/>
            </a:pPr>
            <a:endParaRPr lang="en-GB" dirty="0"/>
          </a:p>
        </p:txBody>
      </p:sp>
      <p:pic>
        <p:nvPicPr>
          <p:cNvPr id="27652" name="Picture 4">
            <a:extLst>
              <a:ext uri="{FF2B5EF4-FFF2-40B4-BE49-F238E27FC236}">
                <a16:creationId xmlns:a16="http://schemas.microsoft.com/office/drawing/2014/main" id="{16359FB3-ABB4-4890-8963-3E19F3FF3B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1198563"/>
            <a:ext cx="63436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56637A9-0708-4758-AC8E-6E6268F4B0D8}"/>
                  </a:ext>
                </a:extLst>
              </p14:cNvPr>
              <p14:cNvContentPartPr/>
              <p14:nvPr/>
            </p14:nvContentPartPr>
            <p14:xfrm>
              <a:off x="3261708" y="5590065"/>
              <a:ext cx="360" cy="360"/>
            </p14:xfrm>
          </p:contentPart>
        </mc:Choice>
        <mc:Fallback xmlns="">
          <p:pic>
            <p:nvPicPr>
              <p:cNvPr id="8" name="Ink 7">
                <a:extLst>
                  <a:ext uri="{FF2B5EF4-FFF2-40B4-BE49-F238E27FC236}">
                    <a16:creationId xmlns:a16="http://schemas.microsoft.com/office/drawing/2014/main" id="{D56637A9-0708-4758-AC8E-6E6268F4B0D8}"/>
                  </a:ext>
                </a:extLst>
              </p:cNvPr>
              <p:cNvPicPr/>
              <p:nvPr/>
            </p:nvPicPr>
            <p:blipFill>
              <a:blip r:embed="rId5"/>
              <a:stretch>
                <a:fillRect/>
              </a:stretch>
            </p:blipFill>
            <p:spPr>
              <a:xfrm>
                <a:off x="3242628" y="5551905"/>
                <a:ext cx="38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46F733A0-D6EE-4472-866A-FAF547F072AD}"/>
                  </a:ext>
                </a:extLst>
              </p14:cNvPr>
              <p14:cNvContentPartPr/>
              <p14:nvPr/>
            </p14:nvContentPartPr>
            <p14:xfrm>
              <a:off x="3252348" y="5507985"/>
              <a:ext cx="1715760" cy="35280"/>
            </p14:xfrm>
          </p:contentPart>
        </mc:Choice>
        <mc:Fallback xmlns="">
          <p:pic>
            <p:nvPicPr>
              <p:cNvPr id="11" name="Ink 10">
                <a:extLst>
                  <a:ext uri="{FF2B5EF4-FFF2-40B4-BE49-F238E27FC236}">
                    <a16:creationId xmlns:a16="http://schemas.microsoft.com/office/drawing/2014/main" id="{46F733A0-D6EE-4472-866A-FAF547F072AD}"/>
                  </a:ext>
                </a:extLst>
              </p:cNvPr>
              <p:cNvPicPr/>
              <p:nvPr/>
            </p:nvPicPr>
            <p:blipFill>
              <a:blip r:embed="rId7"/>
              <a:stretch>
                <a:fillRect/>
              </a:stretch>
            </p:blipFill>
            <p:spPr>
              <a:xfrm>
                <a:off x="3192228" y="5388105"/>
                <a:ext cx="18352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D7F1987-F3F4-4274-8CDC-23A21240F6DA}"/>
                  </a:ext>
                </a:extLst>
              </p14:cNvPr>
              <p14:cNvContentPartPr/>
              <p14:nvPr/>
            </p14:nvContentPartPr>
            <p14:xfrm>
              <a:off x="4967388" y="5520225"/>
              <a:ext cx="1641600" cy="36720"/>
            </p14:xfrm>
          </p:contentPart>
        </mc:Choice>
        <mc:Fallback xmlns="">
          <p:pic>
            <p:nvPicPr>
              <p:cNvPr id="12" name="Ink 11">
                <a:extLst>
                  <a:ext uri="{FF2B5EF4-FFF2-40B4-BE49-F238E27FC236}">
                    <a16:creationId xmlns:a16="http://schemas.microsoft.com/office/drawing/2014/main" id="{0D7F1987-F3F4-4274-8CDC-23A21240F6DA}"/>
                  </a:ext>
                </a:extLst>
              </p:cNvPr>
              <p:cNvPicPr/>
              <p:nvPr/>
            </p:nvPicPr>
            <p:blipFill>
              <a:blip r:embed="rId9"/>
              <a:stretch>
                <a:fillRect/>
              </a:stretch>
            </p:blipFill>
            <p:spPr>
              <a:xfrm>
                <a:off x="4907268" y="5397947"/>
                <a:ext cx="1761120" cy="281275"/>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581981"/>
            <a:ext cx="2803609" cy="355108"/>
          </a:xfrm>
          <a:prstGeom prst="rect">
            <a:avLst/>
          </a:prstGeom>
        </p:spPr>
      </p:pic>
      <p:sp>
        <p:nvSpPr>
          <p:cNvPr id="6" name="TextBox 5"/>
          <p:cNvSpPr txBox="1"/>
          <p:nvPr/>
        </p:nvSpPr>
        <p:spPr>
          <a:xfrm>
            <a:off x="2745025" y="2883342"/>
            <a:ext cx="8550708"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charset="0"/>
                <a:ea typeface="+mn-ea"/>
                <a:cs typeface="+mn-cs"/>
              </a:rPr>
              <a:t>Thank you for listening </a:t>
            </a:r>
          </a:p>
        </p:txBody>
      </p:sp>
      <p:pic>
        <p:nvPicPr>
          <p:cNvPr id="3" name="Picture 2">
            <a:extLst>
              <a:ext uri="{FF2B5EF4-FFF2-40B4-BE49-F238E27FC236}">
                <a16:creationId xmlns:a16="http://schemas.microsoft.com/office/drawing/2014/main" id="{874ADB58-082B-4B68-B540-221D29F5E5D7}"/>
              </a:ext>
            </a:extLst>
          </p:cNvPr>
          <p:cNvPicPr>
            <a:picLocks noChangeAspect="1"/>
          </p:cNvPicPr>
          <p:nvPr/>
        </p:nvPicPr>
        <p:blipFill>
          <a:blip r:embed="rId4"/>
          <a:stretch>
            <a:fillRect/>
          </a:stretch>
        </p:blipFill>
        <p:spPr>
          <a:xfrm>
            <a:off x="6674407" y="216990"/>
            <a:ext cx="1938532" cy="1085090"/>
          </a:xfrm>
          <a:prstGeom prst="rect">
            <a:avLst/>
          </a:prstGeom>
        </p:spPr>
      </p:pic>
    </p:spTree>
    <p:extLst>
      <p:ext uri="{BB962C8B-B14F-4D97-AF65-F5344CB8AC3E}">
        <p14:creationId xmlns:p14="http://schemas.microsoft.com/office/powerpoint/2010/main" val="153692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3823923" cy="461665"/>
          </a:xfrm>
          <a:prstGeom prst="rect">
            <a:avLst/>
          </a:prstGeom>
          <a:noFill/>
        </p:spPr>
        <p:txBody>
          <a:bodyPr wrap="square" rtlCol="0">
            <a:spAutoFit/>
          </a:bodyPr>
          <a:lstStyle/>
          <a:p>
            <a:r>
              <a:rPr lang="en-US" sz="2400" b="1" dirty="0">
                <a:solidFill>
                  <a:srgbClr val="00205C"/>
                </a:solidFill>
                <a:latin typeface="Arial" charset="0"/>
              </a:rPr>
              <a:t>Timeline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14946854"/>
              </p:ext>
            </p:extLst>
          </p:nvPr>
        </p:nvGraphicFramePr>
        <p:xfrm>
          <a:off x="774797" y="1046604"/>
          <a:ext cx="7775890" cy="4067574"/>
        </p:xfrm>
        <a:graphic>
          <a:graphicData uri="http://schemas.openxmlformats.org/drawingml/2006/table">
            <a:tbl>
              <a:tblPr firstRow="1" bandRow="1">
                <a:tableStyleId>{5C22544A-7EE6-4342-B048-85BDC9FD1C3A}</a:tableStyleId>
              </a:tblPr>
              <a:tblGrid>
                <a:gridCol w="3887945">
                  <a:extLst>
                    <a:ext uri="{9D8B030D-6E8A-4147-A177-3AD203B41FA5}">
                      <a16:colId xmlns:a16="http://schemas.microsoft.com/office/drawing/2014/main" val="20000"/>
                    </a:ext>
                  </a:extLst>
                </a:gridCol>
                <a:gridCol w="3887945">
                  <a:extLst>
                    <a:ext uri="{9D8B030D-6E8A-4147-A177-3AD203B41FA5}">
                      <a16:colId xmlns:a16="http://schemas.microsoft.com/office/drawing/2014/main" val="20001"/>
                    </a:ext>
                  </a:extLst>
                </a:gridCol>
              </a:tblGrid>
              <a:tr h="327581">
                <a:tc>
                  <a:txBody>
                    <a:bodyPr/>
                    <a:lstStyle/>
                    <a:p>
                      <a:r>
                        <a:rPr lang="en-GB" dirty="0">
                          <a:latin typeface="Arial" panose="020B0604020202020204" pitchFamily="34" charset="0"/>
                          <a:cs typeface="Arial" panose="020B0604020202020204" pitchFamily="34" charset="0"/>
                        </a:rPr>
                        <a:t>23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June 2016</a:t>
                      </a:r>
                    </a:p>
                  </a:txBody>
                  <a:tcPr/>
                </a:tc>
                <a:tc>
                  <a:txBody>
                    <a:bodyPr/>
                    <a:lstStyle/>
                    <a:p>
                      <a:r>
                        <a:rPr lang="en-GB" dirty="0">
                          <a:latin typeface="Arial" panose="020B0604020202020204" pitchFamily="34" charset="0"/>
                          <a:cs typeface="Arial" panose="020B0604020202020204" pitchFamily="34" charset="0"/>
                        </a:rPr>
                        <a:t>Referendum</a:t>
                      </a:r>
                      <a:r>
                        <a:rPr lang="en-GB" baseline="0" dirty="0">
                          <a:latin typeface="Arial" panose="020B0604020202020204" pitchFamily="34" charset="0"/>
                          <a:cs typeface="Arial" panose="020B0604020202020204" pitchFamily="34" charset="0"/>
                        </a:rPr>
                        <a:t> on </a:t>
                      </a:r>
                      <a:r>
                        <a:rPr lang="en-GB" baseline="0" dirty="0" err="1">
                          <a:latin typeface="Arial" panose="020B0604020202020204" pitchFamily="34" charset="0"/>
                          <a:cs typeface="Arial" panose="020B0604020202020204" pitchFamily="34" charset="0"/>
                        </a:rPr>
                        <a:t>Brexit</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27581">
                <a:tc>
                  <a:txBody>
                    <a:bodyPr/>
                    <a:lstStyle/>
                    <a:p>
                      <a:r>
                        <a:rPr lang="en-GB" dirty="0">
                          <a:latin typeface="Arial" panose="020B0604020202020204" pitchFamily="34" charset="0"/>
                          <a:cs typeface="Arial" panose="020B0604020202020204" pitchFamily="34" charset="0"/>
                        </a:rPr>
                        <a:t>29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March 2017</a:t>
                      </a:r>
                    </a:p>
                  </a:txBody>
                  <a:tcPr/>
                </a:tc>
                <a:tc>
                  <a:txBody>
                    <a:bodyPr/>
                    <a:lstStyle/>
                    <a:p>
                      <a:r>
                        <a:rPr lang="en-GB" dirty="0">
                          <a:latin typeface="Arial" panose="020B0604020202020204" pitchFamily="34" charset="0"/>
                          <a:cs typeface="Arial" panose="020B0604020202020204" pitchFamily="34" charset="0"/>
                        </a:rPr>
                        <a:t>Article 50 triggered</a:t>
                      </a:r>
                    </a:p>
                  </a:txBody>
                  <a:tcPr/>
                </a:tc>
                <a:extLst>
                  <a:ext uri="{0D108BD9-81ED-4DB2-BD59-A6C34878D82A}">
                    <a16:rowId xmlns:a16="http://schemas.microsoft.com/office/drawing/2014/main" val="10001"/>
                  </a:ext>
                </a:extLst>
              </a:tr>
              <a:tr h="565413">
                <a:tc>
                  <a:txBody>
                    <a:bodyPr/>
                    <a:lstStyle/>
                    <a:p>
                      <a:r>
                        <a:rPr lang="en-GB" dirty="0">
                          <a:latin typeface="Arial" panose="020B0604020202020204" pitchFamily="34" charset="0"/>
                          <a:cs typeface="Arial" panose="020B0604020202020204" pitchFamily="34" charset="0"/>
                        </a:rPr>
                        <a:t>13</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July 2017</a:t>
                      </a:r>
                    </a:p>
                  </a:txBody>
                  <a:tcPr/>
                </a:tc>
                <a:tc>
                  <a:txBody>
                    <a:bodyPr/>
                    <a:lstStyle/>
                    <a:p>
                      <a:r>
                        <a:rPr lang="en-GB" dirty="0">
                          <a:latin typeface="Arial" panose="020B0604020202020204" pitchFamily="34" charset="0"/>
                          <a:cs typeface="Arial" panose="020B0604020202020204" pitchFamily="34" charset="0"/>
                        </a:rPr>
                        <a:t>European</a:t>
                      </a:r>
                      <a:r>
                        <a:rPr lang="en-GB" baseline="0" dirty="0">
                          <a:latin typeface="Arial" panose="020B0604020202020204" pitchFamily="34" charset="0"/>
                          <a:cs typeface="Arial" panose="020B0604020202020204" pitchFamily="34" charset="0"/>
                        </a:rPr>
                        <a:t> Union (withdrawal) Bill published</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7581">
                <a:tc>
                  <a:txBody>
                    <a:bodyPr/>
                    <a:lstStyle/>
                    <a:p>
                      <a:r>
                        <a:rPr lang="en-GB" dirty="0">
                          <a:latin typeface="Arial" panose="020B0604020202020204" pitchFamily="34" charset="0"/>
                          <a:cs typeface="Arial" panose="020B0604020202020204" pitchFamily="34" charset="0"/>
                        </a:rPr>
                        <a:t>18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January 2018</a:t>
                      </a:r>
                    </a:p>
                  </a:txBody>
                  <a:tcPr/>
                </a:tc>
                <a:tc>
                  <a:txBody>
                    <a:bodyPr/>
                    <a:lstStyle/>
                    <a:p>
                      <a:r>
                        <a:rPr lang="en-GB" dirty="0">
                          <a:latin typeface="Arial" panose="020B0604020202020204" pitchFamily="34" charset="0"/>
                          <a:cs typeface="Arial" panose="020B0604020202020204" pitchFamily="34" charset="0"/>
                        </a:rPr>
                        <a:t>Q&amp;A published</a:t>
                      </a:r>
                      <a:r>
                        <a:rPr lang="en-GB" baseline="0" dirty="0">
                          <a:latin typeface="Arial" panose="020B0604020202020204" pitchFamily="34" charset="0"/>
                          <a:cs typeface="Arial" panose="020B0604020202020204" pitchFamily="34" charset="0"/>
                        </a:rPr>
                        <a:t> by EUIPO</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65413">
                <a:tc>
                  <a:txBody>
                    <a:bodyPr/>
                    <a:lstStyle/>
                    <a:p>
                      <a:r>
                        <a:rPr lang="en-GB" dirty="0">
                          <a:latin typeface="Arial" panose="020B0604020202020204" pitchFamily="34" charset="0"/>
                          <a:cs typeface="Arial" panose="020B0604020202020204" pitchFamily="34" charset="0"/>
                        </a:rPr>
                        <a:t>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2018</a:t>
                      </a:r>
                    </a:p>
                  </a:txBody>
                  <a:tcPr/>
                </a:tc>
                <a:tc>
                  <a:txBody>
                    <a:bodyPr/>
                    <a:lstStyle/>
                    <a:p>
                      <a:r>
                        <a:rPr lang="en-GB" dirty="0">
                          <a:latin typeface="Arial" panose="020B0604020202020204" pitchFamily="34" charset="0"/>
                          <a:cs typeface="Arial" panose="020B0604020202020204" pitchFamily="34" charset="0"/>
                        </a:rPr>
                        <a:t>Technical note published by UK Government</a:t>
                      </a:r>
                    </a:p>
                  </a:txBody>
                  <a:tcPr/>
                </a:tc>
                <a:extLst>
                  <a:ext uri="{0D108BD9-81ED-4DB2-BD59-A6C34878D82A}">
                    <a16:rowId xmlns:a16="http://schemas.microsoft.com/office/drawing/2014/main" val="10004"/>
                  </a:ext>
                </a:extLst>
              </a:tr>
              <a:tr h="565413">
                <a:tc>
                  <a:txBody>
                    <a:bodyPr/>
                    <a:lstStyle/>
                    <a:p>
                      <a:r>
                        <a:rPr lang="en-GB" dirty="0">
                          <a:latin typeface="Arial" panose="020B0604020202020204" pitchFamily="34" charset="0"/>
                          <a:cs typeface="Arial" panose="020B0604020202020204" pitchFamily="34" charset="0"/>
                        </a:rPr>
                        <a:t>28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2018</a:t>
                      </a:r>
                    </a:p>
                  </a:txBody>
                  <a:tcPr/>
                </a:tc>
                <a:tc>
                  <a:txBody>
                    <a:bodyPr/>
                    <a:lstStyle/>
                    <a:p>
                      <a:r>
                        <a:rPr lang="en-GB" dirty="0">
                          <a:latin typeface="Arial" panose="020B0604020202020204" pitchFamily="34" charset="0"/>
                          <a:cs typeface="Arial" panose="020B0604020202020204" pitchFamily="34" charset="0"/>
                        </a:rPr>
                        <a:t>European Commission publishes </a:t>
                      </a:r>
                      <a:r>
                        <a:rPr lang="en-GB" baseline="0" dirty="0">
                          <a:latin typeface="Arial" panose="020B0604020202020204" pitchFamily="34" charset="0"/>
                          <a:cs typeface="Arial" panose="020B0604020202020204" pitchFamily="34" charset="0"/>
                        </a:rPr>
                        <a:t>draft Withdrawal Agreement</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0976780"/>
                  </a:ext>
                </a:extLst>
              </a:tr>
              <a:tr h="1050054">
                <a:tc>
                  <a:txBody>
                    <a:bodyPr/>
                    <a:lstStyle/>
                    <a:p>
                      <a:r>
                        <a:rPr lang="en-GB" dirty="0">
                          <a:latin typeface="Arial" panose="020B0604020202020204" pitchFamily="34" charset="0"/>
                          <a:cs typeface="Arial" panose="020B0604020202020204" pitchFamily="34" charset="0"/>
                        </a:rPr>
                        <a:t>19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March 2018</a:t>
                      </a:r>
                    </a:p>
                  </a:txBody>
                  <a:tcPr/>
                </a:tc>
                <a:tc>
                  <a:txBody>
                    <a:bodyPr/>
                    <a:lstStyle/>
                    <a:p>
                      <a:r>
                        <a:rPr lang="en-GB" dirty="0">
                          <a:latin typeface="Arial" panose="020B0604020202020204" pitchFamily="34" charset="0"/>
                          <a:cs typeface="Arial" panose="020B0604020202020204" pitchFamily="34" charset="0"/>
                        </a:rPr>
                        <a:t>UK Government</a:t>
                      </a:r>
                      <a:r>
                        <a:rPr lang="en-GB" baseline="0" dirty="0">
                          <a:latin typeface="Arial" panose="020B0604020202020204" pitchFamily="34" charset="0"/>
                          <a:cs typeface="Arial" panose="020B0604020202020204" pitchFamily="34" charset="0"/>
                        </a:rPr>
                        <a:t> publishes draft Withdrawal Agreement highlighting agreed elements</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2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3823923" cy="461665"/>
          </a:xfrm>
          <a:prstGeom prst="rect">
            <a:avLst/>
          </a:prstGeom>
          <a:noFill/>
        </p:spPr>
        <p:txBody>
          <a:bodyPr wrap="square" rtlCol="0">
            <a:spAutoFit/>
          </a:bodyPr>
          <a:lstStyle/>
          <a:p>
            <a:r>
              <a:rPr lang="en-US" sz="2400" b="1" dirty="0">
                <a:solidFill>
                  <a:srgbClr val="00205C"/>
                </a:solidFill>
                <a:latin typeface="Arial" charset="0"/>
              </a:rPr>
              <a:t>Timeline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graphicFrame>
        <p:nvGraphicFramePr>
          <p:cNvPr id="4" name="Table 3">
            <a:extLst>
              <a:ext uri="{FF2B5EF4-FFF2-40B4-BE49-F238E27FC236}">
                <a16:creationId xmlns:a16="http://schemas.microsoft.com/office/drawing/2014/main" id="{2FB86EFF-F5C2-46AE-995C-8B1AD69BEBAA}"/>
              </a:ext>
            </a:extLst>
          </p:cNvPr>
          <p:cNvGraphicFramePr>
            <a:graphicFrameLocks noGrp="1"/>
          </p:cNvGraphicFramePr>
          <p:nvPr>
            <p:extLst>
              <p:ext uri="{D42A27DB-BD31-4B8C-83A1-F6EECF244321}">
                <p14:modId xmlns:p14="http://schemas.microsoft.com/office/powerpoint/2010/main" val="2465146606"/>
              </p:ext>
            </p:extLst>
          </p:nvPr>
        </p:nvGraphicFramePr>
        <p:xfrm>
          <a:off x="830637" y="1239292"/>
          <a:ext cx="7824752" cy="3720778"/>
        </p:xfrm>
        <a:graphic>
          <a:graphicData uri="http://schemas.openxmlformats.org/drawingml/2006/table">
            <a:tbl>
              <a:tblPr firstRow="1" bandRow="1">
                <a:tableStyleId>{5C22544A-7EE6-4342-B048-85BDC9FD1C3A}</a:tableStyleId>
              </a:tblPr>
              <a:tblGrid>
                <a:gridCol w="3912376">
                  <a:extLst>
                    <a:ext uri="{9D8B030D-6E8A-4147-A177-3AD203B41FA5}">
                      <a16:colId xmlns:a16="http://schemas.microsoft.com/office/drawing/2014/main" val="1187498650"/>
                    </a:ext>
                  </a:extLst>
                </a:gridCol>
                <a:gridCol w="3912376">
                  <a:extLst>
                    <a:ext uri="{9D8B030D-6E8A-4147-A177-3AD203B41FA5}">
                      <a16:colId xmlns:a16="http://schemas.microsoft.com/office/drawing/2014/main" val="2322988510"/>
                    </a:ext>
                  </a:extLst>
                </a:gridCol>
              </a:tblGrid>
              <a:tr h="520378">
                <a:tc>
                  <a:txBody>
                    <a:bodyPr/>
                    <a:lstStyle/>
                    <a:p>
                      <a:endParaRPr lang="en-GB" sz="1800" dirty="0">
                        <a:latin typeface="Arial" panose="020B0604020202020204" pitchFamily="34" charset="0"/>
                        <a:cs typeface="Arial" panose="020B0604020202020204" pitchFamily="34" charset="0"/>
                      </a:endParaRPr>
                    </a:p>
                  </a:txBody>
                  <a:tcPr/>
                </a:tc>
                <a:tc>
                  <a:txBody>
                    <a:bodyPr/>
                    <a:lstStyle/>
                    <a:p>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0746272"/>
                  </a:ext>
                </a:extLst>
              </a:tr>
              <a:tr h="520378">
                <a:tc>
                  <a:txBody>
                    <a:bodyPr/>
                    <a:lstStyle/>
                    <a:p>
                      <a:r>
                        <a:rPr lang="en-GB" sz="1800" dirty="0">
                          <a:latin typeface="Arial" panose="020B0604020202020204" pitchFamily="34" charset="0"/>
                          <a:cs typeface="Arial" panose="020B0604020202020204" pitchFamily="34" charset="0"/>
                        </a:rPr>
                        <a:t>26</a:t>
                      </a:r>
                      <a:r>
                        <a:rPr lang="en-GB" sz="1800" baseline="30000" dirty="0">
                          <a:latin typeface="Arial" panose="020B0604020202020204" pitchFamily="34" charset="0"/>
                          <a:cs typeface="Arial" panose="020B0604020202020204" pitchFamily="34" charset="0"/>
                        </a:rPr>
                        <a:t>th</a:t>
                      </a:r>
                      <a:r>
                        <a:rPr lang="en-GB" sz="1800" dirty="0">
                          <a:latin typeface="Arial" panose="020B0604020202020204" pitchFamily="34" charset="0"/>
                          <a:cs typeface="Arial" panose="020B0604020202020204" pitchFamily="34" charset="0"/>
                        </a:rPr>
                        <a:t> June 2018</a:t>
                      </a:r>
                    </a:p>
                  </a:txBody>
                  <a:tcPr/>
                </a:tc>
                <a:tc>
                  <a:txBody>
                    <a:bodyPr/>
                    <a:lstStyle/>
                    <a:p>
                      <a:r>
                        <a:rPr lang="en-GB" sz="1800" dirty="0">
                          <a:latin typeface="Arial" panose="020B0604020202020204" pitchFamily="34" charset="0"/>
                          <a:cs typeface="Arial" panose="020B0604020202020204" pitchFamily="34" charset="0"/>
                        </a:rPr>
                        <a:t>UK Parliament passes the EU (Withdrawal)</a:t>
                      </a:r>
                      <a:r>
                        <a:rPr lang="en-GB" sz="1800" baseline="0" dirty="0">
                          <a:latin typeface="Arial" panose="020B0604020202020204" pitchFamily="34" charset="0"/>
                          <a:cs typeface="Arial" panose="020B0604020202020204" pitchFamily="34" charset="0"/>
                        </a:rPr>
                        <a:t> Act</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1205446"/>
                  </a:ext>
                </a:extLst>
              </a:tr>
              <a:tr h="520378">
                <a:tc>
                  <a:txBody>
                    <a:bodyPr/>
                    <a:lstStyle/>
                    <a:p>
                      <a:r>
                        <a:rPr lang="en-GB" sz="1800" dirty="0">
                          <a:latin typeface="Arial" panose="020B0604020202020204" pitchFamily="34" charset="0"/>
                          <a:cs typeface="Arial" panose="020B0604020202020204" pitchFamily="34" charset="0"/>
                        </a:rPr>
                        <a:t>14</a:t>
                      </a:r>
                      <a:r>
                        <a:rPr lang="en-GB" sz="1800" baseline="30000" dirty="0">
                          <a:latin typeface="Arial" panose="020B0604020202020204" pitchFamily="34" charset="0"/>
                          <a:cs typeface="Arial" panose="020B0604020202020204" pitchFamily="34" charset="0"/>
                        </a:rPr>
                        <a:t>th</a:t>
                      </a:r>
                      <a:r>
                        <a:rPr lang="en-GB" sz="1800" dirty="0">
                          <a:latin typeface="Arial" panose="020B0604020202020204" pitchFamily="34" charset="0"/>
                          <a:cs typeface="Arial" panose="020B0604020202020204" pitchFamily="34" charset="0"/>
                        </a:rPr>
                        <a:t> November 2018</a:t>
                      </a:r>
                      <a:r>
                        <a:rPr lang="en-GB" sz="1800" baseline="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txBody>
                  <a:tcPr/>
                </a:tc>
                <a:tc>
                  <a:txBody>
                    <a:bodyPr/>
                    <a:lstStyle/>
                    <a:p>
                      <a:r>
                        <a:rPr lang="en-GB" sz="1800" dirty="0">
                          <a:latin typeface="Arial" panose="020B0604020202020204" pitchFamily="34" charset="0"/>
                          <a:cs typeface="Arial" panose="020B0604020202020204" pitchFamily="34" charset="0"/>
                        </a:rPr>
                        <a:t>Draft Withdrawal</a:t>
                      </a:r>
                      <a:r>
                        <a:rPr lang="en-GB" sz="1800" baseline="0" dirty="0">
                          <a:latin typeface="Arial" panose="020B0604020202020204" pitchFamily="34" charset="0"/>
                          <a:cs typeface="Arial" panose="020B0604020202020204" pitchFamily="34" charset="0"/>
                        </a:rPr>
                        <a:t> Agreement as agreed between the EU and the UK published</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54684859"/>
                  </a:ext>
                </a:extLst>
              </a:tr>
              <a:tr h="520378">
                <a:tc>
                  <a:txBody>
                    <a:bodyPr/>
                    <a:lstStyle/>
                    <a:p>
                      <a:r>
                        <a:rPr lang="en-GB" sz="1800" dirty="0">
                          <a:latin typeface="Arial" panose="020B0604020202020204" pitchFamily="34" charset="0"/>
                          <a:cs typeface="Arial" panose="020B0604020202020204" pitchFamily="34" charset="0"/>
                        </a:rPr>
                        <a:t>15</a:t>
                      </a:r>
                      <a:r>
                        <a:rPr lang="en-GB" sz="1800" baseline="30000" dirty="0">
                          <a:latin typeface="Arial" panose="020B0604020202020204" pitchFamily="34" charset="0"/>
                          <a:cs typeface="Arial" panose="020B0604020202020204" pitchFamily="34" charset="0"/>
                        </a:rPr>
                        <a:t>th</a:t>
                      </a:r>
                      <a:r>
                        <a:rPr lang="en-GB" sz="1800" dirty="0">
                          <a:latin typeface="Arial" panose="020B0604020202020204" pitchFamily="34" charset="0"/>
                          <a:cs typeface="Arial" panose="020B0604020202020204" pitchFamily="34" charset="0"/>
                        </a:rPr>
                        <a:t> January 2019 </a:t>
                      </a:r>
                    </a:p>
                  </a:txBody>
                  <a:tcPr/>
                </a:tc>
                <a:tc>
                  <a:txBody>
                    <a:bodyPr/>
                    <a:lstStyle/>
                    <a:p>
                      <a:r>
                        <a:rPr lang="en-GB" sz="1800" dirty="0">
                          <a:latin typeface="Arial" panose="020B0604020202020204" pitchFamily="34" charset="0"/>
                          <a:cs typeface="Arial" panose="020B0604020202020204" pitchFamily="34" charset="0"/>
                        </a:rPr>
                        <a:t>UK Parliament rejects the EU (Withdrawal)</a:t>
                      </a:r>
                      <a:r>
                        <a:rPr lang="en-GB" sz="1800" baseline="0" dirty="0">
                          <a:latin typeface="Arial" panose="020B0604020202020204" pitchFamily="34" charset="0"/>
                          <a:cs typeface="Arial" panose="020B0604020202020204" pitchFamily="34" charset="0"/>
                        </a:rPr>
                        <a:t> Act</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3552119"/>
                  </a:ext>
                </a:extLst>
              </a:tr>
              <a:tr h="2973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29</a:t>
                      </a:r>
                      <a:r>
                        <a:rPr lang="en-GB" sz="1800" baseline="30000" dirty="0">
                          <a:latin typeface="Arial" panose="020B0604020202020204" pitchFamily="34" charset="0"/>
                          <a:cs typeface="Arial" panose="020B0604020202020204" pitchFamily="34" charset="0"/>
                        </a:rPr>
                        <a:t>th</a:t>
                      </a:r>
                      <a:r>
                        <a:rPr lang="en-GB" sz="1800" dirty="0">
                          <a:latin typeface="Arial" panose="020B0604020202020204" pitchFamily="34" charset="0"/>
                          <a:cs typeface="Arial" panose="020B0604020202020204" pitchFamily="34" charset="0"/>
                        </a:rPr>
                        <a:t> March 2019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UK leaves the EU if there is no deal</a:t>
                      </a:r>
                    </a:p>
                  </a:txBody>
                  <a:tcPr/>
                </a:tc>
                <a:extLst>
                  <a:ext uri="{0D108BD9-81ED-4DB2-BD59-A6C34878D82A}">
                    <a16:rowId xmlns:a16="http://schemas.microsoft.com/office/drawing/2014/main" val="2304273511"/>
                  </a:ext>
                </a:extLst>
              </a:tr>
              <a:tr h="2561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31</a:t>
                      </a:r>
                      <a:r>
                        <a:rPr lang="en-GB" sz="1800" baseline="30000" dirty="0">
                          <a:latin typeface="Arial" panose="020B0604020202020204" pitchFamily="34" charset="0"/>
                          <a:cs typeface="Arial" panose="020B0604020202020204" pitchFamily="34" charset="0"/>
                        </a:rPr>
                        <a:t>st</a:t>
                      </a:r>
                      <a:r>
                        <a:rPr lang="en-GB" sz="1800" dirty="0">
                          <a:latin typeface="Arial" panose="020B0604020202020204" pitchFamily="34" charset="0"/>
                          <a:cs typeface="Arial" panose="020B0604020202020204" pitchFamily="34" charset="0"/>
                        </a:rPr>
                        <a:t> December 2020 (or later)</a:t>
                      </a:r>
                    </a:p>
                    <a:p>
                      <a:endParaRPr lang="en-GB" sz="18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Transition period ends if there is a deal</a:t>
                      </a:r>
                    </a:p>
                  </a:txBody>
                  <a:tcPr/>
                </a:tc>
                <a:extLst>
                  <a:ext uri="{0D108BD9-81ED-4DB2-BD59-A6C34878D82A}">
                    <a16:rowId xmlns:a16="http://schemas.microsoft.com/office/drawing/2014/main" val="2873447466"/>
                  </a:ext>
                </a:extLst>
              </a:tr>
            </a:tbl>
          </a:graphicData>
        </a:graphic>
      </p:graphicFrame>
    </p:spTree>
    <p:extLst>
      <p:ext uri="{BB962C8B-B14F-4D97-AF65-F5344CB8AC3E}">
        <p14:creationId xmlns:p14="http://schemas.microsoft.com/office/powerpoint/2010/main" val="145806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5278368"/>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b="1" dirty="0">
                <a:latin typeface="Arial" charset="0"/>
              </a:rPr>
              <a:t>IP is underpinned by many long-standing international IP agreements, with the same or very similar rights in many territories</a:t>
            </a:r>
          </a:p>
          <a:p>
            <a:pPr marL="342900" lvl="0" indent="-342900">
              <a:spcBef>
                <a:spcPts val="600"/>
              </a:spcBef>
              <a:spcAft>
                <a:spcPts val="600"/>
              </a:spcAft>
              <a:buFont typeface=".AppleSystemUIFont" charset="-120"/>
              <a:buChar char="–"/>
            </a:pPr>
            <a:r>
              <a:rPr lang="en-GB" b="1" dirty="0">
                <a:latin typeface="Arial" charset="0"/>
              </a:rPr>
              <a:t>These include:</a:t>
            </a:r>
          </a:p>
          <a:p>
            <a:pPr marL="800100" lvl="1" indent="-342900">
              <a:spcBef>
                <a:spcPts val="600"/>
              </a:spcBef>
              <a:spcAft>
                <a:spcPts val="600"/>
              </a:spcAft>
              <a:buFont typeface=".AppleSystemUIFont" charset="-120"/>
              <a:buChar char="–"/>
            </a:pPr>
            <a:r>
              <a:rPr lang="en-GB" dirty="0">
                <a:latin typeface="Arial" charset="0"/>
              </a:rPr>
              <a:t>Agreement on Trade-Related Aspects of Intellectual Property Rights (TRIPS) administered by the World Trade Organisation for all forms of IP</a:t>
            </a:r>
          </a:p>
          <a:p>
            <a:pPr marL="800100" lvl="1" indent="-342900">
              <a:spcBef>
                <a:spcPts val="600"/>
              </a:spcBef>
              <a:spcAft>
                <a:spcPts val="600"/>
              </a:spcAft>
              <a:buFont typeface=".AppleSystemUIFont" charset="-120"/>
              <a:buChar char="–"/>
            </a:pPr>
            <a:r>
              <a:rPr lang="en-GB" dirty="0">
                <a:latin typeface="Arial" charset="0"/>
              </a:rPr>
              <a:t>The Paris Convention for the Protection of Industrial Property</a:t>
            </a:r>
          </a:p>
          <a:p>
            <a:pPr marL="800100" lvl="1" indent="-342900">
              <a:spcBef>
                <a:spcPts val="600"/>
              </a:spcBef>
              <a:spcAft>
                <a:spcPts val="600"/>
              </a:spcAft>
              <a:buFont typeface=".AppleSystemUIFont" charset="-120"/>
              <a:buChar char="–"/>
            </a:pPr>
            <a:r>
              <a:rPr lang="en-GB" dirty="0">
                <a:latin typeface="Arial" charset="0"/>
              </a:rPr>
              <a:t>The Madrid Agreement and Protocol for trade marks</a:t>
            </a:r>
          </a:p>
          <a:p>
            <a:pPr marL="800100" lvl="1" indent="-342900">
              <a:spcBef>
                <a:spcPts val="600"/>
              </a:spcBef>
              <a:spcAft>
                <a:spcPts val="600"/>
              </a:spcAft>
              <a:buFont typeface=".AppleSystemUIFont" charset="-120"/>
              <a:buChar char="–"/>
            </a:pPr>
            <a:r>
              <a:rPr lang="en-GB" dirty="0">
                <a:latin typeface="Arial" charset="0"/>
              </a:rPr>
              <a:t>The Berne Convention for copyright</a:t>
            </a:r>
          </a:p>
          <a:p>
            <a:pPr marL="800100" lvl="1" indent="-342900">
              <a:spcBef>
                <a:spcPts val="600"/>
              </a:spcBef>
              <a:spcAft>
                <a:spcPts val="600"/>
              </a:spcAft>
              <a:buFont typeface=".AppleSystemUIFont" charset="-120"/>
              <a:buChar char="–"/>
            </a:pPr>
            <a:r>
              <a:rPr lang="en-GB" dirty="0">
                <a:latin typeface="Arial" charset="0"/>
              </a:rPr>
              <a:t>The European Patent Convention</a:t>
            </a:r>
          </a:p>
          <a:p>
            <a:pPr marL="800100" lvl="1" indent="-342900">
              <a:spcBef>
                <a:spcPts val="600"/>
              </a:spcBef>
              <a:spcAft>
                <a:spcPts val="600"/>
              </a:spcAft>
              <a:buFont typeface=".AppleSystemUIFont" charset="-120"/>
              <a:buChar char="–"/>
            </a:pPr>
            <a:r>
              <a:rPr lang="en-GB" dirty="0">
                <a:latin typeface="Arial" charset="0"/>
              </a:rPr>
              <a:t>The Hague Agreement for the International Registration of Industrial Designs</a:t>
            </a:r>
          </a:p>
          <a:p>
            <a:pPr marL="342900" lvl="0" indent="-342900">
              <a:spcBef>
                <a:spcPts val="600"/>
              </a:spcBef>
              <a:spcAft>
                <a:spcPts val="600"/>
              </a:spcAft>
              <a:buFont typeface=".AppleSystemUIFont" charset="-120"/>
              <a:buChar char="–"/>
            </a:pPr>
            <a:r>
              <a:rPr lang="en-GB" b="1" dirty="0">
                <a:latin typeface="Arial" charset="0"/>
              </a:rPr>
              <a:t>So the underlying fundamental principles will not change</a:t>
            </a:r>
          </a:p>
          <a:p>
            <a:pPr marL="342900" lvl="0" indent="-342900">
              <a:buFont typeface=".AppleSystemUIFont" charset="-120"/>
              <a:buChar char="–"/>
            </a:pPr>
            <a:endParaRPr lang="en-US" b="1" dirty="0">
              <a:solidFill>
                <a:srgbClr val="00205C"/>
              </a:solidFill>
              <a:latin typeface="Arial" charset="0"/>
            </a:endParaRP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4216889" cy="461665"/>
          </a:xfrm>
          <a:prstGeom prst="rect">
            <a:avLst/>
          </a:prstGeom>
          <a:noFill/>
        </p:spPr>
        <p:txBody>
          <a:bodyPr wrap="square" rtlCol="0">
            <a:spAutoFit/>
          </a:bodyPr>
          <a:lstStyle/>
          <a:p>
            <a:r>
              <a:rPr lang="en-US" sz="2400" b="1" dirty="0">
                <a:solidFill>
                  <a:srgbClr val="00205C"/>
                </a:solidFill>
                <a:latin typeface="Arial" charset="0"/>
              </a:rPr>
              <a:t>The international context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51830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4139595"/>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sz="2000" dirty="0">
                <a:latin typeface="Arial" charset="0"/>
              </a:rPr>
              <a:t>The UK remains a Member State of the EU until formal withdrawal </a:t>
            </a:r>
          </a:p>
          <a:p>
            <a:pPr lvl="0">
              <a:spcBef>
                <a:spcPts val="600"/>
              </a:spcBef>
              <a:spcAft>
                <a:spcPts val="600"/>
              </a:spcAft>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EU law will continue to have effect in the UK until the UK actually leaves the EU (or until the end of the transition period)</a:t>
            </a:r>
          </a:p>
          <a:p>
            <a:pPr lvl="0">
              <a:spcBef>
                <a:spcPts val="600"/>
              </a:spcBef>
              <a:spcAft>
                <a:spcPts val="600"/>
              </a:spcAft>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National IP rights are unlikely to be affected post-Brexit </a:t>
            </a:r>
          </a:p>
          <a:p>
            <a:pPr lvl="0">
              <a:spcBef>
                <a:spcPts val="600"/>
              </a:spcBef>
              <a:spcAft>
                <a:spcPts val="600"/>
              </a:spcAft>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Pan-European IP rights will be affected, particularly trade marks, designs, geographical indications of origin and plant variety rights</a:t>
            </a:r>
          </a:p>
          <a:p>
            <a:pPr marL="342900" lvl="0" indent="-342900">
              <a:buFont typeface=".AppleSystemUIFont" charset="-120"/>
              <a:buChar char="–"/>
            </a:pPr>
            <a:endParaRPr lang="en-US" b="1" dirty="0">
              <a:solidFill>
                <a:srgbClr val="00205C"/>
              </a:solidFill>
              <a:latin typeface="Arial" charset="0"/>
            </a:endParaRP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4216889" cy="461665"/>
          </a:xfrm>
          <a:prstGeom prst="rect">
            <a:avLst/>
          </a:prstGeom>
          <a:noFill/>
        </p:spPr>
        <p:txBody>
          <a:bodyPr wrap="square" rtlCol="0">
            <a:spAutoFit/>
          </a:bodyPr>
          <a:lstStyle/>
          <a:p>
            <a:r>
              <a:rPr lang="en-US" sz="2400" b="1" dirty="0">
                <a:solidFill>
                  <a:srgbClr val="00205C"/>
                </a:solidFill>
                <a:latin typeface="Arial" charset="0"/>
              </a:rPr>
              <a:t>The effect of Brexit on IP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157129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4755148"/>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sz="2000" dirty="0">
                <a:latin typeface="Arial" charset="0"/>
              </a:rPr>
              <a:t>New EU trade mark and designs filings post-Brexit will not extend to the UK (they will be limited to the remaining 27 EU countries)</a:t>
            </a:r>
          </a:p>
          <a:p>
            <a:pPr marL="342900" lvl="0" indent="-342900">
              <a:spcBef>
                <a:spcPts val="600"/>
              </a:spcBef>
              <a:spcAft>
                <a:spcPts val="600"/>
              </a:spcAft>
              <a:buFont typeface=".AppleSystemUIFont" charset="-120"/>
              <a:buChar char="–"/>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Trade mark and design owners will need to seek national protection in the UK for their trade marks and designs post-Brexit</a:t>
            </a:r>
          </a:p>
          <a:p>
            <a:pPr lvl="0">
              <a:spcBef>
                <a:spcPts val="600"/>
              </a:spcBef>
              <a:spcAft>
                <a:spcPts val="600"/>
              </a:spcAft>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Application through the Madrid Protocol still available for International trade mark Registrations designating the UK</a:t>
            </a:r>
          </a:p>
          <a:p>
            <a:pPr marL="342900" lvl="0" indent="-342900">
              <a:spcBef>
                <a:spcPts val="600"/>
              </a:spcBef>
              <a:spcAft>
                <a:spcPts val="600"/>
              </a:spcAft>
              <a:buFont typeface=".AppleSystemUIFont" charset="-120"/>
              <a:buChar char="–"/>
            </a:pPr>
            <a:endParaRPr lang="en-GB" sz="2000" dirty="0">
              <a:latin typeface="Arial" charset="0"/>
            </a:endParaRPr>
          </a:p>
          <a:p>
            <a:pPr marL="342900" lvl="0" indent="-342900">
              <a:spcBef>
                <a:spcPts val="600"/>
              </a:spcBef>
              <a:spcAft>
                <a:spcPts val="600"/>
              </a:spcAft>
              <a:buFont typeface=".AppleSystemUIFont" charset="-120"/>
              <a:buChar char="–"/>
            </a:pPr>
            <a:r>
              <a:rPr lang="en-GB" sz="2000" dirty="0">
                <a:latin typeface="Arial" charset="0"/>
              </a:rPr>
              <a:t>Application under the Hague Agreement available to file designs in the UK (since 18th June 2018)</a:t>
            </a:r>
          </a:p>
          <a:p>
            <a:pPr marL="342900" lvl="0" indent="-342900">
              <a:buFont typeface=".AppleSystemUIFont" charset="-120"/>
              <a:buChar char="–"/>
            </a:pPr>
            <a:endParaRPr lang="en-US" b="1" dirty="0">
              <a:solidFill>
                <a:srgbClr val="00205C"/>
              </a:solidFill>
              <a:latin typeface="Arial" charset="0"/>
            </a:endParaRP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Trade marks and designs– significant impact</a:t>
            </a:r>
            <a:endParaRPr lang="en-US" sz="2400" b="1" dirty="0">
              <a:solidFill>
                <a:srgbClr val="00205C"/>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167211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199" y="917758"/>
            <a:ext cx="8511932" cy="5062924"/>
          </a:xfrm>
          <a:prstGeom prst="rect">
            <a:avLst/>
          </a:prstGeom>
          <a:noFill/>
        </p:spPr>
        <p:txBody>
          <a:bodyPr wrap="square" rtlCol="0">
            <a:spAutoFit/>
          </a:bodyPr>
          <a:lstStyle/>
          <a:p>
            <a:pPr marL="342900" lvl="0" indent="-342900">
              <a:spcBef>
                <a:spcPts val="600"/>
              </a:spcBef>
              <a:spcAft>
                <a:spcPts val="600"/>
              </a:spcAft>
              <a:buFont typeface=".AppleSystemUIFont" charset="-120"/>
              <a:buChar char="–"/>
            </a:pPr>
            <a:r>
              <a:rPr lang="en-GB" sz="2000" b="1" dirty="0">
                <a:latin typeface="Arial" charset="0"/>
              </a:rPr>
              <a:t>The benefit of the EU wide unregistered community design right (UCDR) will be lost in the UK</a:t>
            </a:r>
          </a:p>
          <a:p>
            <a:pPr marL="800100" lvl="1" indent="-342900">
              <a:spcBef>
                <a:spcPts val="600"/>
              </a:spcBef>
              <a:spcAft>
                <a:spcPts val="600"/>
              </a:spcAft>
              <a:buFont typeface=".AppleSystemUIFont" charset="-120"/>
              <a:buChar char="–"/>
            </a:pPr>
            <a:r>
              <a:rPr lang="en-GB" sz="2000" dirty="0">
                <a:latin typeface="Arial" charset="0"/>
              </a:rPr>
              <a:t>UCDR is significant for short life designs, e.g. fashion</a:t>
            </a:r>
          </a:p>
          <a:p>
            <a:pPr marL="342900" lvl="0" indent="-342900">
              <a:spcBef>
                <a:spcPts val="600"/>
              </a:spcBef>
              <a:spcAft>
                <a:spcPts val="600"/>
              </a:spcAft>
              <a:buFont typeface=".AppleSystemUIFont" charset="-120"/>
              <a:buChar char="–"/>
            </a:pPr>
            <a:r>
              <a:rPr lang="en-GB" sz="2000" b="1" dirty="0">
                <a:latin typeface="Arial" charset="0"/>
              </a:rPr>
              <a:t>The benefit of UCDR will remain available to UK and other non-EU residents and corporations</a:t>
            </a:r>
          </a:p>
          <a:p>
            <a:pPr marL="800100" lvl="1" indent="-342900">
              <a:spcBef>
                <a:spcPts val="600"/>
              </a:spcBef>
              <a:spcAft>
                <a:spcPts val="600"/>
              </a:spcAft>
              <a:buFont typeface=".AppleSystemUIFont" charset="-120"/>
              <a:buChar char="–"/>
            </a:pPr>
            <a:r>
              <a:rPr lang="en-GB" sz="2000" dirty="0">
                <a:latin typeface="Arial" charset="0"/>
              </a:rPr>
              <a:t>But – subject to designs being first made available in the EU</a:t>
            </a:r>
          </a:p>
          <a:p>
            <a:pPr marL="342900" lvl="0" indent="-342900">
              <a:spcBef>
                <a:spcPts val="600"/>
              </a:spcBef>
              <a:spcAft>
                <a:spcPts val="600"/>
              </a:spcAft>
              <a:buFont typeface=".AppleSystemUIFont" charset="-120"/>
              <a:buChar char="–"/>
            </a:pPr>
            <a:r>
              <a:rPr lang="en-GB" sz="2000" b="1" dirty="0">
                <a:latin typeface="Arial" charset="0"/>
              </a:rPr>
              <a:t>UK unregistered design right does not provide the same protection as UCDR </a:t>
            </a:r>
          </a:p>
          <a:p>
            <a:pPr marL="800100" lvl="1" indent="-342900">
              <a:spcBef>
                <a:spcPts val="600"/>
              </a:spcBef>
              <a:spcAft>
                <a:spcPts val="600"/>
              </a:spcAft>
              <a:buFont typeface=".AppleSystemUIFont" charset="-120"/>
              <a:buChar char="–"/>
            </a:pPr>
            <a:r>
              <a:rPr lang="en-GB" sz="2000" dirty="0">
                <a:latin typeface="Arial" charset="0"/>
              </a:rPr>
              <a:t>Protects 3D designs, but not 2D elements of designs</a:t>
            </a:r>
          </a:p>
          <a:p>
            <a:pPr marL="800100" lvl="1" indent="-342900">
              <a:spcBef>
                <a:spcPts val="600"/>
              </a:spcBef>
              <a:spcAft>
                <a:spcPts val="600"/>
              </a:spcAft>
              <a:buFont typeface=".AppleSystemUIFont" charset="-120"/>
              <a:buChar char="–"/>
            </a:pPr>
            <a:r>
              <a:rPr lang="en-GB" sz="2000" dirty="0">
                <a:latin typeface="Arial" charset="0"/>
              </a:rPr>
              <a:t>UK Government has prepared draft legislation to introduce a “supplementary unregistered design right” to mirror the protection of UCDR</a:t>
            </a:r>
          </a:p>
          <a:p>
            <a:pPr marL="342900" lvl="0" indent="-342900">
              <a:buFont typeface=".AppleSystemUIFont" charset="-120"/>
              <a:buChar char="–"/>
            </a:pPr>
            <a:endParaRPr lang="en-US" b="1" dirty="0">
              <a:solidFill>
                <a:srgbClr val="00205C"/>
              </a:solidFill>
              <a:latin typeface="Arial" charset="0"/>
            </a:endParaRPr>
          </a:p>
        </p:txBody>
      </p:sp>
      <p:sp>
        <p:nvSpPr>
          <p:cNvPr id="16" name="TextBox 15"/>
          <p:cNvSpPr txBox="1"/>
          <p:nvPr/>
        </p:nvSpPr>
        <p:spPr>
          <a:xfrm>
            <a:off x="7117978" y="6350124"/>
            <a:ext cx="1800788" cy="246221"/>
          </a:xfrm>
          <a:prstGeom prst="rect">
            <a:avLst/>
          </a:prstGeom>
          <a:noFill/>
        </p:spPr>
        <p:txBody>
          <a:bodyPr wrap="square" rtlCol="0" anchor="b" anchorCtr="0">
            <a:spAutoFit/>
          </a:bodyPr>
          <a:lstStyle/>
          <a:p>
            <a:pPr algn="r"/>
            <a:r>
              <a:rPr lang="en-US" sz="1000" dirty="0">
                <a:solidFill>
                  <a:srgbClr val="00205C"/>
                </a:solidFill>
                <a:latin typeface="Arial" charset="0"/>
              </a:rPr>
              <a:t>25</a:t>
            </a:r>
            <a:r>
              <a:rPr lang="en-US" sz="1000" baseline="30000" dirty="0">
                <a:solidFill>
                  <a:srgbClr val="00205C"/>
                </a:solidFill>
                <a:latin typeface="Arial" charset="0"/>
              </a:rPr>
              <a:t>th</a:t>
            </a:r>
            <a:r>
              <a:rPr lang="en-US" sz="1000" dirty="0">
                <a:solidFill>
                  <a:srgbClr val="00205C"/>
                </a:solidFill>
                <a:latin typeface="Arial" charset="0"/>
              </a:rPr>
              <a:t> February 2019</a:t>
            </a:r>
          </a:p>
        </p:txBody>
      </p:sp>
      <p:sp>
        <p:nvSpPr>
          <p:cNvPr id="5" name="TextBox 4"/>
          <p:cNvSpPr txBox="1"/>
          <p:nvPr/>
        </p:nvSpPr>
        <p:spPr>
          <a:xfrm>
            <a:off x="234199" y="218511"/>
            <a:ext cx="7213624" cy="461665"/>
          </a:xfrm>
          <a:prstGeom prst="rect">
            <a:avLst/>
          </a:prstGeom>
          <a:noFill/>
        </p:spPr>
        <p:txBody>
          <a:bodyPr wrap="square" rtlCol="0">
            <a:spAutoFit/>
          </a:bodyPr>
          <a:lstStyle/>
          <a:p>
            <a:r>
              <a:rPr lang="en-GB" sz="2400" b="1" dirty="0">
                <a:solidFill>
                  <a:srgbClr val="00205C"/>
                </a:solidFill>
                <a:latin typeface="Arial" charset="0"/>
              </a:rPr>
              <a:t>Unregistered designs – significant impact </a:t>
            </a:r>
            <a:endParaRPr lang="en-US" sz="2400" b="1" dirty="0">
              <a:solidFill>
                <a:srgbClr val="00205C"/>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75293"/>
            <a:ext cx="2110048" cy="267261"/>
          </a:xfrm>
          <a:prstGeom prst="rect">
            <a:avLst/>
          </a:prstGeom>
        </p:spPr>
      </p:pic>
    </p:spTree>
    <p:extLst>
      <p:ext uri="{BB962C8B-B14F-4D97-AF65-F5344CB8AC3E}">
        <p14:creationId xmlns:p14="http://schemas.microsoft.com/office/powerpoint/2010/main" val="3749114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2994</Words>
  <Application>Microsoft Office PowerPoint</Application>
  <PresentationFormat>On-screen Show (4:3)</PresentationFormat>
  <Paragraphs>326</Paragraphs>
  <Slides>35</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MS PGothic</vt:lpstr>
      <vt:lpstr>.AppleSystemUIFont</vt:lpstr>
      <vt:lpstr>Arial</vt:lpstr>
      <vt:lpstr>Calibri</vt:lpstr>
      <vt:lpstr>Calibri Light</vt:lpstr>
      <vt:lpstr>Georgia</vt:lpstr>
      <vt:lpstr>nta</vt:lpstr>
      <vt:lpstr>Wingdings</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Patents (and SPCs) after Brexit</vt:lpstr>
      <vt:lpstr> What determines the status  of IP in the UK after Brexit?</vt:lpstr>
      <vt:lpstr> European (EPC) Patents </vt:lpstr>
      <vt:lpstr>  Draft SI relating to patents The Patents (Amendment ) (EU Exit) Regulations 2018 </vt:lpstr>
      <vt:lpstr>Supplementary Protection Certificates (SPCs)</vt:lpstr>
      <vt:lpstr>Effect of  SI relating to SPCs</vt:lpstr>
      <vt:lpstr>Current SI relating to SPCs</vt:lpstr>
      <vt:lpstr>UPC/Unitary Patent/Unitary SPCs</vt:lpstr>
      <vt:lpstr> Address for Service Privilege </vt:lpstr>
      <vt:lpstr>Exhaustion of rights</vt:lpstr>
      <vt:lpstr>Status of the UK’s membership of the EUIPO after Brexit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Murray (CIPA - Events Coordinator)</dc:creator>
  <cp:lastModifiedBy>Grace Murray (CIPA - Events Coordinator)</cp:lastModifiedBy>
  <cp:revision>22</cp:revision>
  <dcterms:created xsi:type="dcterms:W3CDTF">2018-03-20T15:50:00Z</dcterms:created>
  <dcterms:modified xsi:type="dcterms:W3CDTF">2019-02-25T11:51:33Z</dcterms:modified>
</cp:coreProperties>
</file>