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3" r:id="rId1"/>
    <p:sldMasterId id="2147483923" r:id="rId2"/>
    <p:sldMasterId id="2147483944" r:id="rId3"/>
  </p:sldMasterIdLst>
  <p:notesMasterIdLst>
    <p:notesMasterId r:id="rId22"/>
  </p:notesMasterIdLst>
  <p:handoutMasterIdLst>
    <p:handoutMasterId r:id="rId23"/>
  </p:handoutMasterIdLst>
  <p:sldIdLst>
    <p:sldId id="708" r:id="rId4"/>
    <p:sldId id="728" r:id="rId5"/>
    <p:sldId id="738" r:id="rId6"/>
    <p:sldId id="730" r:id="rId7"/>
    <p:sldId id="731" r:id="rId8"/>
    <p:sldId id="732" r:id="rId9"/>
    <p:sldId id="715" r:id="rId10"/>
    <p:sldId id="716" r:id="rId11"/>
    <p:sldId id="717" r:id="rId12"/>
    <p:sldId id="733" r:id="rId13"/>
    <p:sldId id="718" r:id="rId14"/>
    <p:sldId id="734" r:id="rId15"/>
    <p:sldId id="735" r:id="rId16"/>
    <p:sldId id="720" r:id="rId17"/>
    <p:sldId id="736" r:id="rId18"/>
    <p:sldId id="737" r:id="rId19"/>
    <p:sldId id="723" r:id="rId20"/>
    <p:sldId id="724" r:id="rId21"/>
  </p:sldIdLst>
  <p:sldSz cx="12192000" cy="6858000"/>
  <p:notesSz cx="7099300" cy="10234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224459-7B07-4429-87B1-02294A3AF7B2}">
          <p14:sldIdLst>
            <p14:sldId id="708"/>
            <p14:sldId id="728"/>
            <p14:sldId id="738"/>
            <p14:sldId id="730"/>
            <p14:sldId id="731"/>
            <p14:sldId id="732"/>
            <p14:sldId id="715"/>
            <p14:sldId id="716"/>
            <p14:sldId id="717"/>
            <p14:sldId id="733"/>
            <p14:sldId id="718"/>
            <p14:sldId id="734"/>
            <p14:sldId id="735"/>
            <p14:sldId id="720"/>
            <p14:sldId id="736"/>
            <p14:sldId id="737"/>
            <p14:sldId id="723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e Clarke" initials="OC" lastIdx="0" clrIdx="0">
    <p:extLst>
      <p:ext uri="{19B8F6BF-5375-455C-9EA6-DF929625EA0E}">
        <p15:presenceInfo xmlns:p15="http://schemas.microsoft.com/office/powerpoint/2012/main" userId="Osborne Cla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9F0"/>
    <a:srgbClr val="CFEBF1"/>
    <a:srgbClr val="531948"/>
    <a:srgbClr val="003145"/>
    <a:srgbClr val="6291AD"/>
    <a:srgbClr val="891B2D"/>
    <a:srgbClr val="75B39D"/>
    <a:srgbClr val="71AB00"/>
    <a:srgbClr val="FFDF6B"/>
    <a:srgbClr val="627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8" autoAdjust="0"/>
    <p:restoredTop sz="80361" autoAdjust="0"/>
  </p:normalViewPr>
  <p:slideViewPr>
    <p:cSldViewPr showGuides="1">
      <p:cViewPr varScale="1">
        <p:scale>
          <a:sx n="59" d="100"/>
          <a:sy n="59" d="100"/>
        </p:scale>
        <p:origin x="432" y="60"/>
      </p:cViewPr>
      <p:guideLst>
        <p:guide orient="horz" pos="318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4"/>
    </p:cViewPr>
  </p:sorterViewPr>
  <p:notesViewPr>
    <p:cSldViewPr showGuides="1">
      <p:cViewPr varScale="1">
        <p:scale>
          <a:sx n="74" d="100"/>
          <a:sy n="74" d="100"/>
        </p:scale>
        <p:origin x="4044" y="7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123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r">
              <a:defRPr sz="1200"/>
            </a:lvl1pPr>
          </a:lstStyle>
          <a:p>
            <a:fld id="{60930DBE-C910-41D5-9A99-7EF097F62551}" type="datetimeFigureOut">
              <a:rPr lang="en-GB" smtClean="0">
                <a:latin typeface="Arial" panose="020B0604020202020204" pitchFamily="34" charset="0"/>
              </a:rPr>
              <a:t>19/10/2020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r">
              <a:defRPr sz="1200"/>
            </a:lvl1pPr>
          </a:lstStyle>
          <a:p>
            <a:fld id="{8B780DFC-A09F-4FF8-8D7F-FC64E6285F1E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7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894E66-AD7C-444E-897D-7C3D3A53E1D0}" type="datetimeFigureOut">
              <a:rPr lang="en-GB" smtClean="0"/>
              <a:pPr/>
              <a:t>19/10/2020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9" tIns="47375" rIns="94749" bIns="473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5"/>
            <a:ext cx="5679440" cy="4605576"/>
          </a:xfrm>
          <a:prstGeom prst="rect">
            <a:avLst/>
          </a:prstGeom>
        </p:spPr>
        <p:txBody>
          <a:bodyPr vert="horz" lIns="94749" tIns="47375" rIns="94749" bIns="4737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2" cy="511731"/>
          </a:xfrm>
          <a:prstGeom prst="rect">
            <a:avLst/>
          </a:prstGeom>
        </p:spPr>
        <p:txBody>
          <a:bodyPr vert="horz" lIns="94749" tIns="47375" rIns="94749" bIns="4737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A780BB9-6276-4DE2-8E7F-EC8330C21F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3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17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9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74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39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1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39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4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0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2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04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67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2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8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44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0BB9-6276-4DE2-8E7F-EC8330C21F3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4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00314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r="20189" b="1697"/>
          <a:stretch/>
        </p:blipFill>
        <p:spPr>
          <a:xfrm>
            <a:off x="9053" y="1474744"/>
            <a:ext cx="12182946" cy="4738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66" y="753018"/>
            <a:ext cx="9192826" cy="430887"/>
          </a:xfrm>
        </p:spPr>
        <p:txBody>
          <a:bodyPr wrap="square">
            <a:sp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566" y="1223274"/>
            <a:ext cx="9192826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Line 31"/>
          <p:cNvSpPr>
            <a:spLocks noChangeShapeType="1"/>
          </p:cNvSpPr>
          <p:nvPr userDrawn="1"/>
        </p:nvSpPr>
        <p:spPr bwMode="auto">
          <a:xfrm>
            <a:off x="2359" y="491798"/>
            <a:ext cx="1220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62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0" y="736303"/>
            <a:ext cx="190341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566" y="1730586"/>
            <a:ext cx="9197953" cy="246221"/>
          </a:xfrm>
        </p:spPr>
        <p:txBody>
          <a:bodyPr wrap="square">
            <a:sp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Line 31">
            <a:extLst>
              <a:ext uri="{FF2B5EF4-FFF2-40B4-BE49-F238E27FC236}">
                <a16:creationId xmlns:a16="http://schemas.microsoft.com/office/drawing/2014/main" id="{B609DBB9-9E07-411C-A566-DCAF367E3A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6426000"/>
            <a:ext cx="122040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92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3032395"/>
            <a:ext cx="5487987" cy="3156362"/>
          </a:xfrm>
        </p:spPr>
        <p:txBody>
          <a:bodyPr t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69AB44-770F-4260-82CB-FC7057DE59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295775" y="1751013"/>
            <a:ext cx="1631950" cy="1209675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01680A-2C0C-4403-B2A4-A32DE0942805}"/>
              </a:ext>
            </a:extLst>
          </p:cNvPr>
          <p:cNvCxnSpPr/>
          <p:nvPr userDrawn="1"/>
        </p:nvCxnSpPr>
        <p:spPr>
          <a:xfrm>
            <a:off x="427038" y="3032394"/>
            <a:ext cx="55006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9994004-596A-4F40-A631-31AE362142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81478" y="3032395"/>
            <a:ext cx="5487987" cy="3156362"/>
          </a:xfrm>
        </p:spPr>
        <p:txBody>
          <a:bodyPr t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E277309-388E-4E66-933C-06976FAA84E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137515" y="1751013"/>
            <a:ext cx="1631950" cy="1209675"/>
          </a:xfrm>
        </p:spPr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CFA240-3AC2-4A25-9148-C3B9675D5429}"/>
              </a:ext>
            </a:extLst>
          </p:cNvPr>
          <p:cNvCxnSpPr/>
          <p:nvPr userDrawn="1"/>
        </p:nvCxnSpPr>
        <p:spPr>
          <a:xfrm>
            <a:off x="6268778" y="3032394"/>
            <a:ext cx="55006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69AB44-770F-4260-82CB-FC7057DE59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295775" y="1751013"/>
            <a:ext cx="1631950" cy="120967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E277309-388E-4E66-933C-06976FAA84E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137515" y="1751013"/>
            <a:ext cx="1631950" cy="120967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2916283"/>
            <a:ext cx="5487987" cy="3156362"/>
          </a:xfrm>
          <a:solidFill>
            <a:schemeClr val="tx1"/>
          </a:solidFill>
          <a:ln>
            <a:noFill/>
          </a:ln>
        </p:spPr>
        <p:txBody>
          <a:bodyPr lIns="108000" tIns="72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9994004-596A-4F40-A631-31AE362142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81478" y="2916283"/>
            <a:ext cx="5487987" cy="3156362"/>
          </a:xfrm>
          <a:solidFill>
            <a:schemeClr val="tx1"/>
          </a:solidFill>
          <a:ln>
            <a:noFill/>
          </a:ln>
        </p:spPr>
        <p:txBody>
          <a:bodyPr lIns="108000" tIns="72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4F9502-5BC4-4335-BF6F-568073F9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3564000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58E759-496F-4508-9EB5-64EFB18EF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16" y="1765527"/>
            <a:ext cx="3564000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261C01D-244C-4BAB-926A-03A50922A7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05894" y="1765527"/>
            <a:ext cx="3564000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4F9502-5BC4-4335-BF6F-568073F9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3564000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58E759-496F-4508-9EB5-64EFB18EF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16" y="1765527"/>
            <a:ext cx="3564000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844435B-FDF1-425E-AF0C-418EC1345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3" y="1765527"/>
            <a:ext cx="3573462" cy="4495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79DCA-29B6-4E2B-9AB5-A0D1CD5DC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738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C314A3-3D34-4ADB-8960-BD46159ED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2864049"/>
            <a:ext cx="3564000" cy="1800225"/>
          </a:xfrm>
        </p:spPr>
        <p:txBody>
          <a:bodyPr tIns="108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25915D-6EBB-4C6E-B071-084A14584D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1661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b="1"/>
            </a:lvl1pPr>
            <a:lvl2pPr>
              <a:spcAft>
                <a:spcPts val="600"/>
              </a:spcAft>
              <a:defRPr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18EA8C6-5A94-4045-8196-000990402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015" y="2864049"/>
            <a:ext cx="3564000" cy="1800225"/>
          </a:xfrm>
        </p:spPr>
        <p:txBody>
          <a:bodyPr tIns="108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86E8D83-3E64-4F2E-9124-5E8F3F51D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2292" y="2864049"/>
            <a:ext cx="3564000" cy="1800225"/>
          </a:xfrm>
        </p:spPr>
        <p:txBody>
          <a:bodyPr tIns="108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3951253-38E6-402F-8963-AF01AAEDDF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6015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F00222-3814-4100-A9C8-4377345B9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7938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b="1"/>
            </a:lvl1pPr>
            <a:lvl2pPr>
              <a:spcAft>
                <a:spcPts val="600"/>
              </a:spcAft>
              <a:defRPr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39B45D-DC77-4959-BC4F-3E6E0344BD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2292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81F334-C4B4-4C28-B72E-D65DF9190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215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b="1"/>
            </a:lvl1pPr>
            <a:lvl2pPr>
              <a:spcAft>
                <a:spcPts val="600"/>
              </a:spcAft>
              <a:defRPr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</p:spTree>
    <p:extLst>
      <p:ext uri="{BB962C8B-B14F-4D97-AF65-F5344CB8AC3E}">
        <p14:creationId xmlns:p14="http://schemas.microsoft.com/office/powerpoint/2010/main" val="14546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79DCA-29B6-4E2B-9AB5-A0D1CD5DC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738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C314A3-3D34-4ADB-8960-BD46159ED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035499"/>
            <a:ext cx="3564000" cy="2689187"/>
          </a:xfrm>
          <a:solidFill>
            <a:schemeClr val="tx1"/>
          </a:solidFill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25915D-6EBB-4C6E-B071-084A14584D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1661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b="1"/>
            </a:lvl1pPr>
            <a:lvl2pPr>
              <a:spcAft>
                <a:spcPts val="600"/>
              </a:spcAft>
              <a:defRPr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18EA8C6-5A94-4045-8196-000990402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015" y="3035499"/>
            <a:ext cx="3564000" cy="2689187"/>
          </a:xfrm>
          <a:solidFill>
            <a:schemeClr val="tx1"/>
          </a:solidFill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86E8D83-3E64-4F2E-9124-5E8F3F51D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2292" y="3035499"/>
            <a:ext cx="3564000" cy="2689187"/>
          </a:xfrm>
          <a:solidFill>
            <a:schemeClr val="tx1"/>
          </a:solidFill>
        </p:spPr>
        <p:txBody>
          <a:bodyPr lIns="108000" tIns="108000" rIns="1080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3951253-38E6-402F-8963-AF01AAEDDF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6015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F00222-3814-4100-A9C8-4377345B9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7938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b="1"/>
            </a:lvl1pPr>
            <a:lvl2pPr>
              <a:spcAft>
                <a:spcPts val="600"/>
              </a:spcAft>
              <a:defRPr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39B45D-DC77-4959-BC4F-3E6E0344BD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2292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81F334-C4B4-4C28-B72E-D65DF9190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215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b="1"/>
            </a:lvl1pPr>
            <a:lvl2pPr>
              <a:spcAft>
                <a:spcPts val="600"/>
              </a:spcAft>
              <a:defRPr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</p:spTree>
    <p:extLst>
      <p:ext uri="{BB962C8B-B14F-4D97-AF65-F5344CB8AC3E}">
        <p14:creationId xmlns:p14="http://schemas.microsoft.com/office/powerpoint/2010/main" val="18091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BE34-00F3-4FBE-A1E4-9160ED5D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79DCA-29B6-4E2B-9AB5-A0D1CD5DC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738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800" b="0"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25915D-6EBB-4C6E-B071-084A14584D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1661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600"/>
              </a:spcAft>
              <a:defRPr sz="1600"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600" b="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86E8D83-3E64-4F2E-9124-5E8F3F51D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2292" y="2864049"/>
            <a:ext cx="3564000" cy="355276"/>
          </a:xfrm>
        </p:spPr>
        <p:txBody>
          <a:bodyPr tIns="108000">
            <a:spAutoFit/>
          </a:bodyPr>
          <a:lstStyle>
            <a:lvl1pPr>
              <a:defRPr sz="1600"/>
            </a:lvl1pPr>
            <a:lvl5pPr>
              <a:defRPr sz="1600"/>
            </a:lvl5pPr>
          </a:lstStyle>
          <a:p>
            <a:pPr lvl="4"/>
            <a:r>
              <a:rPr lang="en-US" dirty="0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3951253-38E6-402F-8963-AF01AAEDDF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6015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800" b="0"/>
            </a:lvl1pPr>
          </a:lstStyle>
          <a:p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F00222-3814-4100-A9C8-4377345B9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7938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600"/>
              </a:spcAft>
              <a:defRPr sz="1600"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600" b="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39B45D-DC77-4959-BC4F-3E6E0344BD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2292" y="1751013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800" b="0"/>
            </a:lvl1pPr>
          </a:lstStyle>
          <a:p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81F334-C4B4-4C28-B72E-D65DF9190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215" y="1751014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600"/>
              </a:spcAft>
              <a:defRPr sz="1600"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600" b="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2CD7F8-5C42-436E-A74B-85900D4013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9738" y="4021955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800" b="0"/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CD9709C-84CD-4E62-83CF-5946F31154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1661" y="4021956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600"/>
              </a:spcAft>
              <a:defRPr sz="1600"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600" b="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3ECA1DD-A566-4BE6-A275-4E333D476A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6015" y="4021955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800" b="0"/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00FA12E-1181-4E63-BC67-831F041E2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7938" y="4021956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600"/>
              </a:spcAft>
              <a:defRPr sz="1600"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600" b="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8021D209-DA9F-41E3-913F-8CC6DACDD2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92292" y="4021955"/>
            <a:ext cx="1101923" cy="11019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800" b="0"/>
            </a:lvl1pPr>
          </a:lstStyle>
          <a:p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438B5C5-7EFD-4051-936A-A89AD3AD2D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94215" y="4021956"/>
            <a:ext cx="2462077" cy="1113036"/>
          </a:xfrm>
        </p:spPr>
        <p:txBody>
          <a:bodyPr lIns="144000" anchor="b"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600"/>
              </a:spcAft>
              <a:defRPr sz="1600"/>
            </a:lvl2pPr>
            <a:lvl3pPr marL="177800" indent="-177800">
              <a:spcBef>
                <a:spcPts val="0"/>
              </a:spcBef>
              <a:spcAft>
                <a:spcPts val="0"/>
              </a:spcAft>
              <a:buFontTx/>
              <a:buNone/>
              <a:defRPr sz="1600" b="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T	+44</a:t>
            </a:r>
          </a:p>
          <a:p>
            <a:pPr lvl="2"/>
            <a:r>
              <a:rPr lang="en-US" dirty="0"/>
              <a:t>[ ]@osborneclark.com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8C39B9F-B64B-4DFE-8F3D-5BAC8B01E9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15891" y="2864049"/>
            <a:ext cx="3564000" cy="355276"/>
          </a:xfrm>
        </p:spPr>
        <p:txBody>
          <a:bodyPr tIns="108000">
            <a:spAutoFit/>
          </a:bodyPr>
          <a:lstStyle>
            <a:lvl1pPr>
              <a:defRPr sz="1600"/>
            </a:lvl1pPr>
            <a:lvl5pPr>
              <a:defRPr sz="1600"/>
            </a:lvl5pPr>
          </a:lstStyle>
          <a:p>
            <a:pPr lvl="4"/>
            <a:r>
              <a:rPr lang="en-US" dirty="0"/>
              <a:t>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351D2FA-0B7C-46B8-A58D-078FE402409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0842" y="2864049"/>
            <a:ext cx="3564000" cy="355276"/>
          </a:xfrm>
        </p:spPr>
        <p:txBody>
          <a:bodyPr tIns="108000">
            <a:spAutoFit/>
          </a:bodyPr>
          <a:lstStyle>
            <a:lvl1pPr>
              <a:defRPr sz="1600"/>
            </a:lvl1pPr>
            <a:lvl5pPr>
              <a:defRPr sz="1600"/>
            </a:lvl5pPr>
          </a:lstStyle>
          <a:p>
            <a:pPr lvl="4"/>
            <a:r>
              <a:rPr lang="en-US" dirty="0"/>
              <a:t>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C7217A5-4768-4347-8722-D8746F4E6A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2292" y="5173092"/>
            <a:ext cx="3564000" cy="355276"/>
          </a:xfrm>
        </p:spPr>
        <p:txBody>
          <a:bodyPr tIns="108000">
            <a:spAutoFit/>
          </a:bodyPr>
          <a:lstStyle>
            <a:lvl1pPr>
              <a:defRPr sz="1600"/>
            </a:lvl1pPr>
            <a:lvl5pPr>
              <a:defRPr sz="1600"/>
            </a:lvl5pPr>
          </a:lstStyle>
          <a:p>
            <a:pPr lvl="4"/>
            <a:r>
              <a:rPr lang="en-US" dirty="0"/>
              <a:t>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62F8FB8-7662-4D6E-906B-90770210C5C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5891" y="5173092"/>
            <a:ext cx="3564000" cy="355276"/>
          </a:xfrm>
        </p:spPr>
        <p:txBody>
          <a:bodyPr tIns="108000">
            <a:spAutoFit/>
          </a:bodyPr>
          <a:lstStyle>
            <a:lvl1pPr>
              <a:defRPr sz="1600"/>
            </a:lvl1pPr>
            <a:lvl5pPr>
              <a:defRPr sz="1600"/>
            </a:lvl5pPr>
          </a:lstStyle>
          <a:p>
            <a:pPr lvl="4"/>
            <a:r>
              <a:rPr lang="en-US" dirty="0"/>
              <a:t>Edit Master text styles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70F4AF04-54AC-44FD-9A70-C83B388B11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0842" y="5173092"/>
            <a:ext cx="3564000" cy="355276"/>
          </a:xfrm>
        </p:spPr>
        <p:txBody>
          <a:bodyPr tIns="108000">
            <a:spAutoFit/>
          </a:bodyPr>
          <a:lstStyle>
            <a:lvl1pPr>
              <a:defRPr sz="1600"/>
            </a:lvl1pPr>
            <a:lvl5pPr>
              <a:defRPr sz="1600"/>
            </a:lvl5pPr>
          </a:lstStyle>
          <a:p>
            <a:pPr lvl="4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826" y="1101"/>
          <a:ext cx="2821" cy="1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6" y="1101"/>
                        <a:ext cx="2821" cy="1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uidance note">
            <a:extLst>
              <a:ext uri="{FF2B5EF4-FFF2-40B4-BE49-F238E27FC236}">
                <a16:creationId xmlns:a16="http://schemas.microsoft.com/office/drawing/2014/main" id="{E7441EFA-7709-43FF-B4DD-9B6625BBFF2B}"/>
              </a:ext>
            </a:extLst>
          </p:cNvPr>
          <p:cNvGrpSpPr/>
          <p:nvPr userDrawn="1"/>
        </p:nvGrpSpPr>
        <p:grpSpPr>
          <a:xfrm>
            <a:off x="12391219" y="182"/>
            <a:ext cx="4761419" cy="2782189"/>
            <a:chOff x="10925224" y="284"/>
            <a:chExt cx="2952328" cy="4337510"/>
          </a:xfrm>
        </p:grpSpPr>
        <p:sp>
          <p:nvSpPr>
            <p:cNvPr id="7" name="Guidance note">
              <a:extLst>
                <a:ext uri="{FF2B5EF4-FFF2-40B4-BE49-F238E27FC236}">
                  <a16:creationId xmlns:a16="http://schemas.microsoft.com/office/drawing/2014/main" id="{5270A017-8111-4ACF-8A86-D31C18074669}"/>
                </a:ext>
              </a:extLst>
            </p:cNvPr>
            <p:cNvSpPr/>
            <p:nvPr/>
          </p:nvSpPr>
          <p:spPr>
            <a:xfrm>
              <a:off x="10925224" y="284"/>
              <a:ext cx="2952328" cy="43375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1019" lvl="2">
                <a:spcAft>
                  <a:spcPts val="192"/>
                </a:spcAft>
              </a:pPr>
              <a:r>
                <a:rPr lang="en-GB" sz="770" b="1" dirty="0">
                  <a:solidFill>
                    <a:schemeClr val="tx1"/>
                  </a:solidFill>
                  <a:latin typeface="+mj-lt"/>
                </a:rPr>
                <a:t>Reapplying the Slide Layout</a:t>
              </a:r>
            </a:p>
            <a:p>
              <a:pPr marL="1019" lvl="2">
                <a:spcAft>
                  <a:spcPts val="192"/>
                </a:spcAft>
              </a:pPr>
              <a:r>
                <a:rPr lang="en-NZ" sz="641" dirty="0">
                  <a:solidFill>
                    <a:schemeClr val="tx1"/>
                  </a:solidFill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17096" lvl="3" indent="-117096">
                <a:spcAft>
                  <a:spcPts val="192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NZ" sz="641" dirty="0">
                  <a:solidFill>
                    <a:schemeClr val="tx1"/>
                  </a:solidFill>
                </a:rPr>
                <a:t>Right click on any part of slide</a:t>
              </a:r>
            </a:p>
            <a:p>
              <a:pPr marL="117096" lvl="3" indent="-117096">
                <a:spcAft>
                  <a:spcPts val="192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NZ" sz="641" dirty="0">
                  <a:solidFill>
                    <a:schemeClr val="tx1"/>
                  </a:solidFill>
                </a:rPr>
                <a:t>Click on ‘Layout’</a:t>
              </a:r>
            </a:p>
            <a:p>
              <a:pPr marL="117096" lvl="3" indent="-117096">
                <a:spcAft>
                  <a:spcPts val="192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NZ" sz="641" dirty="0">
                  <a:solidFill>
                    <a:schemeClr val="tx1"/>
                  </a:solidFill>
                </a:rPr>
                <a:t>Select the layout you require</a:t>
              </a:r>
            </a:p>
            <a:p>
              <a:pPr marL="1019" lvl="2">
                <a:spcAft>
                  <a:spcPts val="192"/>
                </a:spcAft>
              </a:pPr>
              <a:r>
                <a:rPr lang="en-GB" sz="770" b="1" dirty="0">
                  <a:solidFill>
                    <a:schemeClr val="tx1"/>
                  </a:solidFill>
                  <a:latin typeface="+mj-lt"/>
                </a:rPr>
                <a:t>Text bullet formatting</a:t>
              </a:r>
            </a:p>
            <a:p>
              <a:pPr marL="1019" lvl="2">
                <a:spcAft>
                  <a:spcPts val="192"/>
                </a:spcAft>
              </a:pPr>
              <a:r>
                <a:rPr lang="en-GB" sz="641" dirty="0">
                  <a:solidFill>
                    <a:schemeClr val="tx1"/>
                  </a:solidFill>
                </a:rPr>
                <a:t>To use text/bullet formatting levels correctly, use the Increase List Level and Decrease List Level buttons from the Paragraph group on the Home tab.</a:t>
              </a:r>
            </a:p>
            <a:p>
              <a:pPr marL="1019" lvl="2">
                <a:spcAft>
                  <a:spcPts val="192"/>
                </a:spcAft>
              </a:pPr>
              <a:endParaRPr lang="en-GB" sz="641" dirty="0">
                <a:solidFill>
                  <a:schemeClr val="tx1"/>
                </a:solidFill>
              </a:endParaRPr>
            </a:p>
            <a:p>
              <a:pPr marL="1019" lvl="2">
                <a:spcAft>
                  <a:spcPts val="192"/>
                </a:spcAft>
              </a:pPr>
              <a:endParaRPr lang="en-GB" sz="641" dirty="0">
                <a:solidFill>
                  <a:schemeClr val="tx1"/>
                </a:solidFill>
              </a:endParaRPr>
            </a:p>
            <a:p>
              <a:pPr marL="1019" lvl="2">
                <a:spcAft>
                  <a:spcPts val="192"/>
                </a:spcAft>
              </a:pPr>
              <a:endParaRPr lang="en-GB" sz="641" dirty="0">
                <a:solidFill>
                  <a:schemeClr val="tx1"/>
                </a:solidFill>
              </a:endParaRPr>
            </a:p>
            <a:p>
              <a:pPr marL="1019" lvl="2">
                <a:spcAft>
                  <a:spcPts val="192"/>
                </a:spcAft>
              </a:pPr>
              <a:r>
                <a:rPr lang="en-GB" sz="641" dirty="0">
                  <a:solidFill>
                    <a:schemeClr val="tx1"/>
                  </a:solidFill>
                </a:rPr>
                <a:t>Alternatively you can use the keyboard shortcuts:</a:t>
              </a:r>
              <a:br>
                <a:rPr lang="en-GB" sz="641" dirty="0">
                  <a:solidFill>
                    <a:schemeClr val="tx1"/>
                  </a:solidFill>
                </a:rPr>
              </a:br>
              <a:r>
                <a:rPr lang="en-GB" sz="641" dirty="0" err="1">
                  <a:solidFill>
                    <a:schemeClr val="tx1"/>
                  </a:solidFill>
                </a:rPr>
                <a:t>Shift+Alt+Right</a:t>
              </a:r>
              <a:r>
                <a:rPr lang="en-GB" sz="641" dirty="0">
                  <a:solidFill>
                    <a:schemeClr val="tx1"/>
                  </a:solidFill>
                </a:rPr>
                <a:t> arrow key = increase level</a:t>
              </a:r>
              <a:br>
                <a:rPr lang="en-GB" sz="641" dirty="0">
                  <a:solidFill>
                    <a:schemeClr val="tx1"/>
                  </a:solidFill>
                </a:rPr>
              </a:br>
              <a:r>
                <a:rPr lang="en-GB" sz="641" dirty="0" err="1">
                  <a:solidFill>
                    <a:schemeClr val="tx1"/>
                  </a:solidFill>
                </a:rPr>
                <a:t>Shift+Alt+Left</a:t>
              </a:r>
              <a:r>
                <a:rPr lang="en-GB" sz="641" dirty="0">
                  <a:solidFill>
                    <a:schemeClr val="tx1"/>
                  </a:solidFill>
                </a:rPr>
                <a:t> arrow key = decrease level</a:t>
              </a:r>
            </a:p>
            <a:p>
              <a:pPr marL="1019" lvl="2">
                <a:spcAft>
                  <a:spcPts val="192"/>
                </a:spcAft>
              </a:pPr>
              <a:r>
                <a:rPr lang="en-GB" sz="770" b="1" dirty="0">
                  <a:solidFill>
                    <a:schemeClr val="tx1"/>
                  </a:solidFill>
                  <a:latin typeface="+mj-lt"/>
                </a:rPr>
                <a:t>Guides</a:t>
              </a:r>
            </a:p>
            <a:p>
              <a:pPr marL="1019" lvl="2">
                <a:spcAft>
                  <a:spcPts val="192"/>
                </a:spcAft>
              </a:pPr>
              <a:r>
                <a:rPr lang="en-GB" sz="641" dirty="0">
                  <a:solidFill>
                    <a:schemeClr val="tx1"/>
                  </a:solidFill>
                </a:rPr>
                <a:t>To ensure all other elements aside from placeholders are positioned correctly, switch your drawing guides on (Alt+F9), this will help align all information such as text boxes, charts etc. </a:t>
              </a:r>
            </a:p>
            <a:p>
              <a:pPr marL="117096" lvl="3" indent="-117096">
                <a:spcAft>
                  <a:spcPts val="192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en-GB" sz="64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5184D8-4A22-42A1-85E2-290CF6AB8260}"/>
                </a:ext>
              </a:extLst>
            </p:cNvPr>
            <p:cNvGrpSpPr/>
            <p:nvPr/>
          </p:nvGrpSpPr>
          <p:grpSpPr bwMode="gray">
            <a:xfrm>
              <a:off x="10986275" y="2343720"/>
              <a:ext cx="1586725" cy="550496"/>
              <a:chOff x="4736029" y="-2556353"/>
              <a:chExt cx="1698109" cy="589139"/>
            </a:xfrm>
            <a:solidFill>
              <a:schemeClr val="accent3">
                <a:lumMod val="20000"/>
                <a:lumOff val="80000"/>
              </a:schemeClr>
            </a:solidFill>
          </p:grpSpPr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7C8D9099-AFFE-430D-BD23-88DE7F0D1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9" y="-2556353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ounded Rectangle 20">
                <a:extLst>
                  <a:ext uri="{FF2B5EF4-FFF2-40B4-BE49-F238E27FC236}">
                    <a16:creationId xmlns:a16="http://schemas.microsoft.com/office/drawing/2014/main" id="{F4450EB1-B6CA-43CF-82C9-DF0AE1EF7E99}"/>
                  </a:ext>
                </a:extLst>
              </p:cNvPr>
              <p:cNvSpPr/>
              <p:nvPr/>
            </p:nvSpPr>
            <p:spPr bwMode="gray">
              <a:xfrm>
                <a:off x="5292025" y="-2496996"/>
                <a:ext cx="318970" cy="166714"/>
              </a:xfrm>
              <a:prstGeom prst="roundRect">
                <a:avLst>
                  <a:gd name="adj" fmla="val 20963"/>
                </a:avLst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spcAft>
                    <a:spcPts val="385"/>
                  </a:spcAft>
                </a:pPr>
                <a:endParaRPr lang="en-GB" sz="641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8520AC-635F-4ED9-9F4B-9AD802B2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4AAD4F-C3AC-47E7-A7DD-11AE5B9B7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621" y="1120089"/>
            <a:ext cx="5225367" cy="1600438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6FF1EFE-D521-44A2-BF2D-D178C0E0C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8012" y="1120089"/>
            <a:ext cx="5225367" cy="1600438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3AB05BB-0B15-4443-8326-7D83B1DC650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72" y="3538837"/>
            <a:ext cx="3452656" cy="3200876"/>
          </a:xfrm>
        </p:spPr>
        <p:txBody>
          <a:bodyPr wrap="square">
            <a:spAutoFit/>
          </a:bodyPr>
          <a:lstStyle>
            <a:lvl1pPr algn="ctr">
              <a:defRPr sz="20800">
                <a:solidFill>
                  <a:schemeClr val="accent1"/>
                </a:solidFill>
              </a:defRPr>
            </a:lvl1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266A8B-38BD-4C87-9985-ED1494E8478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42986" y="891259"/>
            <a:ext cx="11553941" cy="2160588"/>
          </a:xfrm>
        </p:spPr>
        <p:txBody>
          <a:bodyPr tIns="144000"/>
          <a:lstStyle>
            <a:lvl1pPr>
              <a:defRPr sz="4000">
                <a:solidFill>
                  <a:schemeClr val="bg2"/>
                </a:solidFill>
              </a:defRPr>
            </a:lvl1pPr>
            <a:lvl2pPr>
              <a:defRPr sz="4000">
                <a:solidFill>
                  <a:schemeClr val="bg2"/>
                </a:solidFill>
              </a:defRPr>
            </a:lvl2pPr>
            <a:lvl3pPr marL="0" indent="0">
              <a:buNone/>
              <a:defRPr sz="2400"/>
            </a:lvl3pPr>
            <a:lvl4pPr marL="0" indent="0">
              <a:buNone/>
              <a:tabLst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718D6-4ADC-4C4A-B3A6-0A0AE3D662F0}"/>
              </a:ext>
            </a:extLst>
          </p:cNvPr>
          <p:cNvSpPr/>
          <p:nvPr userDrawn="1"/>
        </p:nvSpPr>
        <p:spPr>
          <a:xfrm>
            <a:off x="0" y="692696"/>
            <a:ext cx="1991544" cy="198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ne 31">
            <a:extLst>
              <a:ext uri="{FF2B5EF4-FFF2-40B4-BE49-F238E27FC236}">
                <a16:creationId xmlns:a16="http://schemas.microsoft.com/office/drawing/2014/main" id="{387B97E6-8A0A-4AC5-9B2D-B1DAB55D76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921C880C-C58D-4C40-8E93-E8A03F99F09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55896-D8FC-4B1E-872A-864DDA886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869"/>
            <a:ext cx="2352605" cy="23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00314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27038" y="4757316"/>
            <a:ext cx="361673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Osborne Clarke is the business name for an international legal practice and its associated businesses. Full details here: osborneclarke.com/</a:t>
            </a:r>
            <a:r>
              <a:rPr lang="en-US" sz="900" dirty="0" err="1">
                <a:solidFill>
                  <a:schemeClr val="bg1"/>
                </a:solidFill>
              </a:rPr>
              <a:t>verein</a:t>
            </a:r>
            <a:r>
              <a:rPr lang="en-US" sz="900" dirty="0">
                <a:solidFill>
                  <a:schemeClr val="bg1"/>
                </a:solidFill>
              </a:rPr>
              <a:t>] the publication number needs to be editable. PLUS an optional/editable disclaimer: These materials are written and provided for general information purposes only. They are not intended and should not be used as a substitute for taking legal advice. Specific legal advice should be taken before acting on any of the topics covered.© Osborne Clarke LLP</a:t>
            </a:r>
          </a:p>
          <a:p>
            <a:r>
              <a:rPr lang="en-US" sz="900" dirty="0">
                <a:solidFill>
                  <a:schemeClr val="bg1"/>
                </a:solidFill>
              </a:rPr>
              <a:t>[month year]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Publication number 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[00000000]</a:t>
            </a:r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AF51652E-FED6-4F20-9DC1-AE74CC54C50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6426000"/>
            <a:ext cx="122040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2AB2869-C498-41CE-BC81-275F1022B68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359" y="491798"/>
            <a:ext cx="1220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62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FBBB350-3402-4229-B0CC-5DD642D3E1AD}"/>
              </a:ext>
            </a:extLst>
          </p:cNvPr>
          <p:cNvSpPr txBox="1">
            <a:spLocks/>
          </p:cNvSpPr>
          <p:nvPr userDrawn="1"/>
        </p:nvSpPr>
        <p:spPr>
          <a:xfrm>
            <a:off x="360789" y="8730282"/>
            <a:ext cx="1400172" cy="473163"/>
          </a:xfrm>
          <a:prstGeom prst="rect">
            <a:avLst/>
          </a:prstGeom>
        </p:spPr>
        <p:txBody>
          <a:bodyPr lIns="0" tIns="0" rIns="0"/>
          <a:lstStyle>
            <a:lvl1pPr marL="0" indent="0" algn="l" defTabSz="1320759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7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000" indent="-18000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"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00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"/>
              <a:tabLst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00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"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632088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F76CDA-D1FF-4C1A-953B-BC6A4E7F64E4}"/>
              </a:ext>
            </a:extLst>
          </p:cNvPr>
          <p:cNvSpPr/>
          <p:nvPr userDrawn="1"/>
        </p:nvSpPr>
        <p:spPr>
          <a:xfrm>
            <a:off x="427038" y="2494084"/>
            <a:ext cx="1938122" cy="21068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</a:rPr>
              <a:t>Please ensure you change the date and publication number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FD81CA-E476-47CB-A8C4-F0284E803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r="18838"/>
          <a:stretch/>
        </p:blipFill>
        <p:spPr>
          <a:xfrm>
            <a:off x="4630057" y="1750232"/>
            <a:ext cx="7561942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5" cy="6858000"/>
          </a:xfrm>
          <a:prstGeom prst="rect">
            <a:avLst/>
          </a:prstGeom>
        </p:spPr>
      </p:pic>
      <p:sp>
        <p:nvSpPr>
          <p:cNvPr id="5" name="Text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31566" y="1730586"/>
            <a:ext cx="3600000" cy="246221"/>
          </a:xfrm>
        </p:spPr>
        <p:txBody>
          <a:bodyPr wrap="square">
            <a:sp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31566" y="1223274"/>
            <a:ext cx="7020000" cy="338554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2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white">
          <a:xfrm>
            <a:off x="431566" y="753018"/>
            <a:ext cx="7020000" cy="430887"/>
          </a:xfrm>
        </p:spPr>
        <p:txBody>
          <a:bodyPr wrap="square">
            <a:spAutoFit/>
          </a:bodyPr>
          <a:lstStyle>
            <a:lvl1pPr algn="l"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C8036DB1-9ED1-4D40-B9AB-49A40910F921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4136" y="2667"/>
            <a:ext cx="12187864" cy="6855321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Message">
            <a:extLst>
              <a:ext uri="{FF2B5EF4-FFF2-40B4-BE49-F238E27FC236}">
                <a16:creationId xmlns:a16="http://schemas.microsoft.com/office/drawing/2014/main" id="{9428723D-18D6-4616-91E7-04E0E992894A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 bwMode="white">
          <a:xfrm>
            <a:off x="439738" y="875114"/>
            <a:ext cx="7743825" cy="2400279"/>
          </a:xfr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  <a:lvl2pPr algn="l">
              <a:defRPr sz="3600">
                <a:solidFill>
                  <a:schemeClr val="bg1"/>
                </a:solidFill>
              </a:defRPr>
            </a:lvl2pPr>
            <a:lvl3pPr algn="l">
              <a:defRPr sz="2400"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Dots Bottom">
            <a:extLst>
              <a:ext uri="{FF2B5EF4-FFF2-40B4-BE49-F238E27FC236}">
                <a16:creationId xmlns:a16="http://schemas.microsoft.com/office/drawing/2014/main" id="{312989ED-1A04-4F3A-B978-E203D620ABDD}"/>
              </a:ext>
            </a:extLst>
          </p:cNvPr>
          <p:cNvSpPr>
            <a:spLocks noGrp="1"/>
          </p:cNvSpPr>
          <p:nvPr>
            <p:ph sz="quarter" idx="15" hasCustomPrompt="1"/>
            <p:custDataLst>
              <p:tags r:id="rId3"/>
            </p:custDataLst>
          </p:nvPr>
        </p:nvSpPr>
        <p:spPr>
          <a:xfrm>
            <a:off x="439738" y="6426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&lt;&lt;Dots Bottom&gt;&gt;</a:t>
            </a:r>
            <a:endParaRPr lang="en-US"/>
          </a:p>
        </p:txBody>
      </p:sp>
      <p:sp>
        <p:nvSpPr>
          <p:cNvPr id="11" name="Dots Top">
            <a:extLst>
              <a:ext uri="{FF2B5EF4-FFF2-40B4-BE49-F238E27FC236}">
                <a16:creationId xmlns:a16="http://schemas.microsoft.com/office/drawing/2014/main" id="{0B24A994-42AD-4199-868F-26B1DD95A9C0}"/>
              </a:ext>
            </a:extLst>
          </p:cNvPr>
          <p:cNvSpPr>
            <a:spLocks noGrp="1"/>
          </p:cNvSpPr>
          <p:nvPr>
            <p:ph sz="quarter" idx="16" hasCustomPrompt="1"/>
            <p:custDataLst>
              <p:tags r:id="rId4"/>
            </p:custDataLst>
          </p:nvPr>
        </p:nvSpPr>
        <p:spPr>
          <a:xfrm>
            <a:off x="439200" y="432000"/>
            <a:ext cx="11312525" cy="198438"/>
          </a:xfrm>
        </p:spPr>
        <p:txBody>
          <a:bodyPr/>
          <a:lstStyle>
            <a:lvl1pPr>
              <a:defRPr sz="8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&lt;&lt;Dots Top&gt;&gt;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28400" y="2458800"/>
            <a:ext cx="4695492" cy="323845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1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023B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34" y="2112964"/>
            <a:ext cx="10996660" cy="4124325"/>
          </a:xfrm>
        </p:spPr>
        <p:txBody>
          <a:bodyPr/>
          <a:lstStyle>
            <a:lvl1pPr>
              <a:defRPr>
                <a:solidFill>
                  <a:srgbClr val="023B58"/>
                </a:solidFill>
              </a:defRPr>
            </a:lvl1pPr>
            <a:lvl2pPr>
              <a:defRPr>
                <a:solidFill>
                  <a:srgbClr val="023B58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23B58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23B58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23B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66775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.Murrant\Desktop\Powerpoint Background JPEGs - No LInes\OC General Powerpoint Background - No 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169985" y="492126"/>
            <a:ext cx="11863754" cy="1419225"/>
            <a:chOff x="648362" y="491798"/>
            <a:chExt cx="8894763" cy="1419552"/>
          </a:xfrm>
        </p:grpSpPr>
        <p:sp>
          <p:nvSpPr>
            <p:cNvPr id="6" name="Line 31"/>
            <p:cNvSpPr>
              <a:spLocks noChangeShapeType="1"/>
            </p:cNvSpPr>
            <p:nvPr userDrawn="1"/>
          </p:nvSpPr>
          <p:spPr bwMode="auto">
            <a:xfrm>
              <a:off x="650082" y="491798"/>
              <a:ext cx="889304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7" name="Line 34"/>
            <p:cNvSpPr>
              <a:spLocks noChangeShapeType="1"/>
            </p:cNvSpPr>
            <p:nvPr userDrawn="1"/>
          </p:nvSpPr>
          <p:spPr bwMode="auto">
            <a:xfrm>
              <a:off x="648362" y="1911350"/>
              <a:ext cx="88947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635" y="641682"/>
            <a:ext cx="8501771" cy="505324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635" y="1147763"/>
            <a:ext cx="8501771" cy="409030"/>
          </a:xfrm>
        </p:spPr>
        <p:txBody>
          <a:bodyPr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3955" y="1552576"/>
            <a:ext cx="3845169" cy="365125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Arial Regular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13061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72523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58359" y="1147762"/>
            <a:ext cx="8501771" cy="409030"/>
          </a:xfrm>
        </p:spPr>
        <p:txBody>
          <a:bodyPr>
            <a:normAutofit/>
          </a:bodyPr>
          <a:lstStyle>
            <a:lvl1pPr marL="0" indent="0" algn="l">
              <a:buNone/>
              <a:defRPr sz="1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58359" y="641682"/>
            <a:ext cx="8501771" cy="505324"/>
          </a:xfrm>
        </p:spPr>
        <p:txBody>
          <a:bodyPr>
            <a:normAutofit/>
          </a:bodyPr>
          <a:lstStyle>
            <a:lvl1pPr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092" y="1552576"/>
            <a:ext cx="3845169" cy="365125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Arial Regular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68375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240324" y="173039"/>
            <a:ext cx="11711354" cy="6516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4200770" y="2997201"/>
            <a:ext cx="413238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>
                <a:solidFill>
                  <a:schemeClr val="accent1"/>
                </a:solidFill>
              </a:rPr>
              <a:t>Paste title slide graphics over this grey box in slide deck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60703" y="1147762"/>
            <a:ext cx="8501771" cy="409030"/>
          </a:xfrm>
        </p:spPr>
        <p:txBody>
          <a:bodyPr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60703" y="641682"/>
            <a:ext cx="8501771" cy="505324"/>
          </a:xfrm>
        </p:spPr>
        <p:txBody>
          <a:bodyPr>
            <a:normAutofit/>
          </a:bodyPr>
          <a:lstStyle>
            <a:lvl1pPr>
              <a:defRPr lang="en-GB" sz="26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0048" y="1552576"/>
            <a:ext cx="3847122" cy="365125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Arial Regular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7963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158263" y="127001"/>
            <a:ext cx="11875477" cy="6608763"/>
          </a:xfrm>
          <a:prstGeom prst="rect">
            <a:avLst/>
          </a:prstGeom>
          <a:solidFill>
            <a:srgbClr val="A4D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014539"/>
            <a:ext cx="11684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69985" y="492126"/>
            <a:ext cx="11863754" cy="1419225"/>
            <a:chOff x="648362" y="491798"/>
            <a:chExt cx="8894763" cy="1419552"/>
          </a:xfrm>
        </p:grpSpPr>
        <p:sp>
          <p:nvSpPr>
            <p:cNvPr id="6" name="Line 31"/>
            <p:cNvSpPr>
              <a:spLocks noChangeShapeType="1"/>
            </p:cNvSpPr>
            <p:nvPr userDrawn="1"/>
          </p:nvSpPr>
          <p:spPr bwMode="auto">
            <a:xfrm>
              <a:off x="650082" y="491798"/>
              <a:ext cx="889304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7" name="Line 34"/>
            <p:cNvSpPr>
              <a:spLocks noChangeShapeType="1"/>
            </p:cNvSpPr>
            <p:nvPr userDrawn="1"/>
          </p:nvSpPr>
          <p:spPr bwMode="auto">
            <a:xfrm>
              <a:off x="648362" y="1911350"/>
              <a:ext cx="889476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3606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58263" y="127001"/>
            <a:ext cx="11875477" cy="6608763"/>
          </a:xfrm>
          <a:prstGeom prst="rect">
            <a:avLst/>
          </a:prstGeom>
          <a:solidFill>
            <a:srgbClr val="BEC0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014539"/>
            <a:ext cx="11684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69985" y="492126"/>
            <a:ext cx="11863754" cy="1419225"/>
            <a:chOff x="648362" y="491798"/>
            <a:chExt cx="8894763" cy="1419552"/>
          </a:xfrm>
        </p:grpSpPr>
        <p:sp>
          <p:nvSpPr>
            <p:cNvPr id="7" name="Line 31"/>
            <p:cNvSpPr>
              <a:spLocks noChangeShapeType="1"/>
            </p:cNvSpPr>
            <p:nvPr userDrawn="1"/>
          </p:nvSpPr>
          <p:spPr bwMode="auto">
            <a:xfrm>
              <a:off x="650082" y="491798"/>
              <a:ext cx="889304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8" name="Line 34"/>
            <p:cNvSpPr>
              <a:spLocks noChangeShapeType="1"/>
            </p:cNvSpPr>
            <p:nvPr userDrawn="1"/>
          </p:nvSpPr>
          <p:spPr bwMode="auto">
            <a:xfrm>
              <a:off x="648362" y="1911350"/>
              <a:ext cx="889476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1143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850" y="2112963"/>
            <a:ext cx="10970585" cy="4124326"/>
          </a:xfrm>
        </p:spPr>
        <p:txBody>
          <a:bodyPr>
            <a:noAutofit/>
          </a:bodyPr>
          <a:lstStyle>
            <a:lvl1pPr marL="180975" indent="-180975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/>
            </a:lvl1pPr>
            <a:lvl2pPr>
              <a:spcAft>
                <a:spcPts val="600"/>
              </a:spcAft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0510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3FB5AF-1A0B-46B6-96FC-0AB8DB588687}"/>
              </a:ext>
            </a:extLst>
          </p:cNvPr>
          <p:cNvSpPr/>
          <p:nvPr userDrawn="1"/>
        </p:nvSpPr>
        <p:spPr>
          <a:xfrm>
            <a:off x="0" y="3933825"/>
            <a:ext cx="12192000" cy="292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A1ED92-88E2-404B-9D29-539197A3D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420" y="1388261"/>
            <a:ext cx="3472857" cy="3200876"/>
          </a:xfrm>
        </p:spPr>
        <p:txBody>
          <a:bodyPr wrap="square">
            <a:spAutoFit/>
          </a:bodyPr>
          <a:lstStyle>
            <a:lvl1pPr algn="r">
              <a:defRPr sz="20800" b="1">
                <a:solidFill>
                  <a:schemeClr val="bg2"/>
                </a:solidFill>
                <a:latin typeface="+mj-lt"/>
              </a:defRPr>
            </a:lvl1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DBD60065-0E95-486D-B36A-A6CC9396CA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0D30FA-08E1-4567-BED8-F3E48D7FE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7828" y="2600908"/>
            <a:ext cx="5478463" cy="1107996"/>
          </a:xfrm>
        </p:spPr>
        <p:txBody>
          <a:bodyPr wrap="square" anchor="b">
            <a:spAutoFit/>
          </a:bodyPr>
          <a:lstStyle>
            <a:lvl1pPr>
              <a:spcAft>
                <a:spcPts val="0"/>
              </a:spcAft>
              <a:defRPr sz="4000">
                <a:solidFill>
                  <a:schemeClr val="accent2"/>
                </a:solidFill>
              </a:defRPr>
            </a:lvl1pPr>
            <a:lvl2pPr>
              <a:spcAft>
                <a:spcPts val="0"/>
              </a:spcAft>
              <a:defRPr sz="3200">
                <a:solidFill>
                  <a:schemeClr val="tx1"/>
                </a:solidFill>
              </a:defRPr>
            </a:lvl2pPr>
            <a:lvl3pPr marL="0" indent="0">
              <a:buNone/>
              <a:defRPr sz="2400"/>
            </a:lvl3pPr>
            <a:lvl4pPr marL="0" indent="0">
              <a:buNone/>
              <a:tabLst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57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631" y="2112964"/>
            <a:ext cx="5384800" cy="41243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079" y="2112964"/>
            <a:ext cx="5384800" cy="41243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01720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612" y="2112963"/>
            <a:ext cx="3555066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359" y="2112963"/>
            <a:ext cx="3551935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496563" y="2112963"/>
            <a:ext cx="3537653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4234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Roun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853" y="2112963"/>
            <a:ext cx="3558826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8455" y="2112963"/>
            <a:ext cx="3561391" cy="4124326"/>
          </a:xfrm>
        </p:spPr>
        <p:txBody>
          <a:bodyPr>
            <a:noAutofit/>
          </a:bodyPr>
          <a:lstStyle>
            <a:lvl1pPr>
              <a:spcBef>
                <a:spcPts val="384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03084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69816" y="2112964"/>
            <a:ext cx="7280031" cy="41243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51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46911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Freeform 18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6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29480FCB-ECDC-467C-A2B1-9BA48329FD92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83677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240324" y="173039"/>
            <a:ext cx="11711354" cy="6516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4200770" y="2997201"/>
            <a:ext cx="413238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>
                <a:solidFill>
                  <a:schemeClr val="accent1"/>
                </a:solidFill>
              </a:rPr>
              <a:t>Paste end slide graphics over this grey box in slide deck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75203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 userDrawn="1"/>
        </p:nvSpPr>
        <p:spPr bwMode="auto">
          <a:xfrm>
            <a:off x="4583723" y="2997201"/>
            <a:ext cx="336647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>
                <a:solidFill>
                  <a:schemeClr val="accent1"/>
                </a:solidFill>
              </a:rPr>
              <a:t>Paste end slide graphics in slide deck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2660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C8E1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54F84D35-E315-4E80-98FD-709DA917927F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28917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BFE3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FA45D4D8-F086-4B64-8C32-6DF120EA00C9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AE759B-66F7-4D7B-A8D9-8A62767A3BE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9274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00314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FBBB350-3402-4229-B0CC-5DD642D3E1AD}"/>
              </a:ext>
            </a:extLst>
          </p:cNvPr>
          <p:cNvSpPr txBox="1">
            <a:spLocks/>
          </p:cNvSpPr>
          <p:nvPr userDrawn="1"/>
        </p:nvSpPr>
        <p:spPr>
          <a:xfrm>
            <a:off x="360789" y="8730282"/>
            <a:ext cx="1400172" cy="473163"/>
          </a:xfrm>
          <a:prstGeom prst="rect">
            <a:avLst/>
          </a:prstGeom>
        </p:spPr>
        <p:txBody>
          <a:bodyPr lIns="0" tIns="0" rIns="0"/>
          <a:lstStyle>
            <a:lvl1pPr marL="0" indent="0" algn="l" defTabSz="1320759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7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80000" indent="-18000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"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60000" indent="-18000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"/>
              <a:tabLst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000" algn="l" defTabSz="132075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"/>
              <a:defRPr sz="1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632088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F006D02E-FFF2-4609-85EB-B7DFE9D5AE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34D2E804-1455-438B-8020-E21929C67B9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289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1D8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F435CDD6-D729-449E-869A-4D6123BC7519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ABDEB8-7703-4642-B46B-7B6F60702AE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123917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E1DA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993F5E28-4784-48D6-AA6E-5A99BB8FAE55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E54058-2B55-4C8E-BFD1-DC20483F8C1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64132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ow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BEC1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C53BF917-0309-48B4-855B-DA0E6E42D15C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0A6AF-40F0-4C9E-B5F8-017D039A112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28640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.Murrant\Desktop\Powerpoint Background JPEGs - No LInes\OC General Powerpoint Background - No 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169985" y="492126"/>
            <a:ext cx="11863754" cy="1419225"/>
            <a:chOff x="648362" y="491798"/>
            <a:chExt cx="8894763" cy="1419552"/>
          </a:xfrm>
        </p:grpSpPr>
        <p:sp>
          <p:nvSpPr>
            <p:cNvPr id="6" name="Line 31"/>
            <p:cNvSpPr>
              <a:spLocks noChangeShapeType="1"/>
            </p:cNvSpPr>
            <p:nvPr userDrawn="1"/>
          </p:nvSpPr>
          <p:spPr bwMode="auto">
            <a:xfrm>
              <a:off x="650082" y="491798"/>
              <a:ext cx="889304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sp>
          <p:nvSpPr>
            <p:cNvPr id="7" name="Line 34"/>
            <p:cNvSpPr>
              <a:spLocks noChangeShapeType="1"/>
            </p:cNvSpPr>
            <p:nvPr userDrawn="1"/>
          </p:nvSpPr>
          <p:spPr bwMode="auto">
            <a:xfrm>
              <a:off x="648362" y="1911350"/>
              <a:ext cx="88947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635" y="641682"/>
            <a:ext cx="8501771" cy="505324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635" y="1147763"/>
            <a:ext cx="8501771" cy="409030"/>
          </a:xfrm>
        </p:spPr>
        <p:txBody>
          <a:bodyPr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3955" y="1552576"/>
            <a:ext cx="3845169" cy="365125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 Arial Regular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54516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63524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58359" y="1147762"/>
            <a:ext cx="8501771" cy="409030"/>
          </a:xfrm>
        </p:spPr>
        <p:txBody>
          <a:bodyPr>
            <a:normAutofit/>
          </a:bodyPr>
          <a:lstStyle>
            <a:lvl1pPr marL="0" indent="0" algn="l">
              <a:buNone/>
              <a:defRPr sz="1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58359" y="641682"/>
            <a:ext cx="8501771" cy="505324"/>
          </a:xfrm>
        </p:spPr>
        <p:txBody>
          <a:bodyPr>
            <a:normAutofit/>
          </a:bodyPr>
          <a:lstStyle>
            <a:lvl1pPr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092" y="1552576"/>
            <a:ext cx="3845169" cy="365125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 Arial Regular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5168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240324" y="173039"/>
            <a:ext cx="11711354" cy="6516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4200770" y="2997201"/>
            <a:ext cx="413238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>
                <a:solidFill>
                  <a:schemeClr val="accent1"/>
                </a:solidFill>
              </a:rPr>
              <a:t>Paste title slide graphics over this grey box in slide deck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60703" y="1147762"/>
            <a:ext cx="8501771" cy="409030"/>
          </a:xfrm>
        </p:spPr>
        <p:txBody>
          <a:bodyPr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60703" y="641682"/>
            <a:ext cx="8501771" cy="505324"/>
          </a:xfrm>
        </p:spPr>
        <p:txBody>
          <a:bodyPr>
            <a:normAutofit/>
          </a:bodyPr>
          <a:lstStyle>
            <a:lvl1pPr>
              <a:defRPr lang="en-GB" sz="26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0048" y="1552576"/>
            <a:ext cx="3847122" cy="365125"/>
          </a:xfrm>
          <a:prstGeom prst="rect">
            <a:avLst/>
          </a:prstGeom>
        </p:spPr>
        <p:txBody>
          <a:bodyPr lIns="0" r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Date Arial Regular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575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158263" y="127001"/>
            <a:ext cx="11875477" cy="6608763"/>
          </a:xfrm>
          <a:prstGeom prst="rect">
            <a:avLst/>
          </a:prstGeom>
          <a:solidFill>
            <a:srgbClr val="A4D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014539"/>
            <a:ext cx="11684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69985" y="492126"/>
            <a:ext cx="11863754" cy="1419225"/>
            <a:chOff x="648362" y="491798"/>
            <a:chExt cx="8894763" cy="1419552"/>
          </a:xfrm>
        </p:grpSpPr>
        <p:sp>
          <p:nvSpPr>
            <p:cNvPr id="6" name="Line 31"/>
            <p:cNvSpPr>
              <a:spLocks noChangeShapeType="1"/>
            </p:cNvSpPr>
            <p:nvPr userDrawn="1"/>
          </p:nvSpPr>
          <p:spPr bwMode="auto">
            <a:xfrm>
              <a:off x="650082" y="491798"/>
              <a:ext cx="889304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sp>
          <p:nvSpPr>
            <p:cNvPr id="7" name="Line 34"/>
            <p:cNvSpPr>
              <a:spLocks noChangeShapeType="1"/>
            </p:cNvSpPr>
            <p:nvPr userDrawn="1"/>
          </p:nvSpPr>
          <p:spPr bwMode="auto">
            <a:xfrm>
              <a:off x="648362" y="1911350"/>
              <a:ext cx="889476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0753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58263" y="127001"/>
            <a:ext cx="11875477" cy="6608763"/>
          </a:xfrm>
          <a:prstGeom prst="rect">
            <a:avLst/>
          </a:prstGeom>
          <a:solidFill>
            <a:srgbClr val="BEC0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2014539"/>
            <a:ext cx="11684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69985" y="492126"/>
            <a:ext cx="11863754" cy="1419225"/>
            <a:chOff x="648362" y="491798"/>
            <a:chExt cx="8894763" cy="1419552"/>
          </a:xfrm>
        </p:grpSpPr>
        <p:sp>
          <p:nvSpPr>
            <p:cNvPr id="7" name="Line 31"/>
            <p:cNvSpPr>
              <a:spLocks noChangeShapeType="1"/>
            </p:cNvSpPr>
            <p:nvPr userDrawn="1"/>
          </p:nvSpPr>
          <p:spPr bwMode="auto">
            <a:xfrm>
              <a:off x="650082" y="491798"/>
              <a:ext cx="889304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  <p:sp>
          <p:nvSpPr>
            <p:cNvPr id="8" name="Line 34"/>
            <p:cNvSpPr>
              <a:spLocks noChangeShapeType="1"/>
            </p:cNvSpPr>
            <p:nvPr userDrawn="1"/>
          </p:nvSpPr>
          <p:spPr bwMode="auto">
            <a:xfrm>
              <a:off x="648362" y="1911350"/>
              <a:ext cx="889476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8684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850" y="2112963"/>
            <a:ext cx="10970585" cy="4124326"/>
          </a:xfrm>
        </p:spPr>
        <p:txBody>
          <a:bodyPr>
            <a:noAutofit/>
          </a:bodyPr>
          <a:lstStyle>
            <a:lvl1pPr marL="180975" indent="-180975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/>
            </a:lvl1pPr>
            <a:lvl2pPr>
              <a:spcAft>
                <a:spcPts val="600"/>
              </a:spcAft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8639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EDF4F-1455-4E93-8537-1F60F0D4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631" y="2112964"/>
            <a:ext cx="5384800" cy="41243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079" y="2112964"/>
            <a:ext cx="5384800" cy="41243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72467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612" y="2112963"/>
            <a:ext cx="3555066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359" y="2112963"/>
            <a:ext cx="3551935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496563" y="2112963"/>
            <a:ext cx="3537653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92372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Roun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853" y="2112963"/>
            <a:ext cx="3558826" cy="412432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8455" y="2112963"/>
            <a:ext cx="3561391" cy="4124326"/>
          </a:xfrm>
        </p:spPr>
        <p:txBody>
          <a:bodyPr>
            <a:noAutofit/>
          </a:bodyPr>
          <a:lstStyle>
            <a:lvl1pPr>
              <a:spcBef>
                <a:spcPts val="384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34018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69816" y="2112964"/>
            <a:ext cx="7280031" cy="41243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52744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860545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3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Freeform 18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6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29480FCB-ECDC-467C-A2B1-9BA48329FD92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25905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240324" y="173039"/>
            <a:ext cx="11711354" cy="6516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4200770" y="2997201"/>
            <a:ext cx="413238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>
                <a:solidFill>
                  <a:schemeClr val="accent1"/>
                </a:solidFill>
              </a:rPr>
              <a:t>Paste end slide graphics over this grey box in slide deck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81685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 userDrawn="1"/>
        </p:nvSpPr>
        <p:spPr bwMode="auto">
          <a:xfrm>
            <a:off x="4583723" y="2997201"/>
            <a:ext cx="336647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800" dirty="0">
                <a:solidFill>
                  <a:schemeClr val="accent1"/>
                </a:solidFill>
              </a:rPr>
              <a:t>Paste end slide graphics in slide deck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3555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C8E1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54F84D35-E315-4E80-98FD-709DA917927F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35302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BFE3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FA45D4D8-F086-4B64-8C32-6DF120EA00C9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AE759B-66F7-4D7B-A8D9-8A62767A3BE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3091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7522-2056-4200-A3F5-850E5D106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438183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78504-45FC-4485-A428-CBD653C9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1D8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F435CDD6-D729-449E-869A-4D6123BC7519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ABDEB8-7703-4642-B46B-7B6F60702AE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97486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E1DA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993F5E28-4784-48D6-AA6E-5A99BB8FAE55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E54058-2B55-4C8E-BFD1-DC20483F8C1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084790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ow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64123" y="131764"/>
            <a:ext cx="11848123" cy="6618287"/>
          </a:xfrm>
          <a:prstGeom prst="rect">
            <a:avLst/>
          </a:prstGeom>
          <a:solidFill>
            <a:srgbClr val="BEC1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7" name="Line 34"/>
          <p:cNvSpPr>
            <a:spLocks noChangeShapeType="1"/>
          </p:cNvSpPr>
          <p:nvPr userDrawn="1"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8" name="Freeform 10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9" name="Freeform 21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" name="Freeform 22"/>
          <p:cNvSpPr>
            <a:spLocks noChangeAspect="1"/>
          </p:cNvSpPr>
          <p:nvPr userDrawn="1"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lide Number Placeholder 5"/>
          <p:cNvSpPr txBox="1">
            <a:spLocks noChangeAspect="1"/>
          </p:cNvSpPr>
          <p:nvPr userDrawn="1"/>
        </p:nvSpPr>
        <p:spPr>
          <a:xfrm>
            <a:off x="11400693" y="6500813"/>
            <a:ext cx="216876" cy="1778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C53BF917-0309-48B4-855B-DA0E6E42D15C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400693" y="6502401"/>
            <a:ext cx="216876" cy="176213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/>
          <a:lstStyle>
            <a:lvl1pPr algn="ctr" defTabSz="982663" fontAlgn="auto">
              <a:spcBef>
                <a:spcPct val="40000"/>
              </a:spcBef>
              <a:spcAft>
                <a:spcPts val="0"/>
              </a:spcAft>
              <a:defRPr lang="en-GB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0A6AF-40F0-4C9E-B5F8-017D039A112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92757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9203BB-D981-4EF0-AF8C-708401BC94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83563" y="1765527"/>
            <a:ext cx="3573462" cy="4495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218C4CB-5D7D-4E58-9153-0B9DDC0F2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438183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762EBE-F110-4F3D-AF44-81F12A23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7438183" cy="3508653"/>
          </a:xfrm>
        </p:spPr>
        <p:txBody>
          <a:bodyPr>
            <a:noAutofit/>
          </a:bodyPr>
          <a:lstStyle>
            <a:lvl1pPr>
              <a:defRPr sz="4800"/>
            </a:lvl1pPr>
            <a:lvl2pPr>
              <a:defRPr sz="4000"/>
            </a:lvl2pPr>
            <a:lvl3pPr marL="432000" indent="-432000">
              <a:defRPr sz="4000"/>
            </a:lvl3pPr>
            <a:lvl4pPr marL="864000" indent="-432000">
              <a:defRPr sz="4000"/>
            </a:lvl4pPr>
            <a:lvl5pPr marL="1296000" indent="-432000">
              <a:defRPr sz="4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267BB-9474-49C7-A9C3-2EDED1AD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48D1-F193-4EDC-8C83-64EBF360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44712E-64B1-4ED6-8513-E29844389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5487987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91742AE-12F4-4120-AE89-D85D6107FC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976" y="1765527"/>
            <a:ext cx="5487987" cy="449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490" y="642176"/>
            <a:ext cx="11316802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751263"/>
            <a:ext cx="11324292" cy="4487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5"/>
            <a:endParaRPr lang="en-US" noProof="0" dirty="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439490" y="432000"/>
            <a:ext cx="11313021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F684FBFE-1E4C-4B8A-A3BB-75666C52A98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9490" y="6426000"/>
            <a:ext cx="11313021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61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7" r:id="rId2"/>
    <p:sldLayoutId id="2147483891" r:id="rId3"/>
    <p:sldLayoutId id="2147483907" r:id="rId4"/>
    <p:sldLayoutId id="2147483902" r:id="rId5"/>
    <p:sldLayoutId id="2147483901" r:id="rId6"/>
    <p:sldLayoutId id="2147483906" r:id="rId7"/>
    <p:sldLayoutId id="2147483905" r:id="rId8"/>
    <p:sldLayoutId id="2147483903" r:id="rId9"/>
    <p:sldLayoutId id="2147483912" r:id="rId10"/>
    <p:sldLayoutId id="2147483913" r:id="rId11"/>
    <p:sldLayoutId id="2147483904" r:id="rId12"/>
    <p:sldLayoutId id="2147483911" r:id="rId13"/>
    <p:sldLayoutId id="2147483908" r:id="rId14"/>
    <p:sldLayoutId id="2147483914" r:id="rId15"/>
    <p:sldLayoutId id="2147483909" r:id="rId16"/>
    <p:sldLayoutId id="2147483915" r:id="rId17"/>
    <p:sldLayoutId id="2147483921" r:id="rId18"/>
    <p:sldLayoutId id="2147483965" r:id="rId19"/>
    <p:sldLayoutId id="2147483966" r:id="rId20"/>
    <p:sldLayoutId id="2147483967" r:id="rId21"/>
    <p:sldLayoutId id="214748396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3200" b="1" kern="1200">
          <a:solidFill>
            <a:schemeClr val="bg2"/>
          </a:solidFill>
          <a:latin typeface="+mj-lt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Tx/>
        <a:buNone/>
        <a:defRPr sz="2000" b="1" kern="1200">
          <a:solidFill>
            <a:schemeClr val="bg2"/>
          </a:solidFill>
          <a:latin typeface="+mn-lt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Tx/>
        <a:buNone/>
        <a:tabLst/>
        <a:defRPr sz="2000" kern="1200">
          <a:solidFill>
            <a:schemeClr val="bg2"/>
          </a:solidFill>
          <a:latin typeface="+mn-lt"/>
          <a:ea typeface="+mn-ea"/>
          <a:cs typeface="Arial" pitchFamily="34" charset="0"/>
        </a:defRPr>
      </a:lvl4pPr>
      <a:lvl5pPr marL="268288" indent="-2682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4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8288" indent="-268288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9" userDrawn="1">
          <p15:clr>
            <a:srgbClr val="F26B43"/>
          </p15:clr>
        </p15:guide>
        <p15:guide id="2" pos="7411" userDrawn="1">
          <p15:clr>
            <a:srgbClr val="F26B43"/>
          </p15:clr>
        </p15:guide>
        <p15:guide id="4" orient="horz" pos="1103" userDrawn="1">
          <p15:clr>
            <a:srgbClr val="F26B43"/>
          </p15:clr>
        </p15:guide>
        <p15:guide id="5" orient="horz" pos="3935" userDrawn="1">
          <p15:clr>
            <a:srgbClr val="F26B43"/>
          </p15:clr>
        </p15:guide>
        <p15:guide id="6" pos="3734" userDrawn="1">
          <p15:clr>
            <a:srgbClr val="F26B43"/>
          </p15:clr>
        </p15:guide>
        <p15:guide id="12" pos="3960" userDrawn="1">
          <p15:clr>
            <a:srgbClr val="F26B43"/>
          </p15:clr>
        </p15:guide>
        <p15:guide id="22" orient="horz" pos="2478" userDrawn="1">
          <p15:clr>
            <a:srgbClr val="F26B43"/>
          </p15:clr>
        </p15:guide>
        <p15:guide id="23" pos="51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0047" y="642938"/>
            <a:ext cx="10996246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0047" y="2112964"/>
            <a:ext cx="10996246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Line 31"/>
          <p:cNvSpPr>
            <a:spLocks noChangeShapeType="1"/>
          </p:cNvSpPr>
          <p:nvPr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0" name="Line 34"/>
          <p:cNvSpPr>
            <a:spLocks noChangeShapeType="1"/>
          </p:cNvSpPr>
          <p:nvPr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>
                <a:solidFill>
                  <a:schemeClr val="accent1"/>
                </a:solidFill>
              </a:rPr>
              <a:t>osborneclarke.com</a:t>
            </a:r>
            <a:r>
              <a:rPr lang="en-GB" altLang="en-US" sz="6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544909" y="306389"/>
            <a:ext cx="1314938" cy="166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3" name="Freeform 10"/>
          <p:cNvSpPr>
            <a:spLocks noChangeAspect="1"/>
          </p:cNvSpPr>
          <p:nvPr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34" name="Freeform 10"/>
          <p:cNvSpPr>
            <a:spLocks noChangeAspect="1"/>
          </p:cNvSpPr>
          <p:nvPr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035" name="Freeform 11"/>
          <p:cNvSpPr>
            <a:spLocks noChangeAspect="1"/>
          </p:cNvSpPr>
          <p:nvPr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15" name="Slide Number Placeholder 5"/>
          <p:cNvSpPr txBox="1">
            <a:spLocks noChangeAspect="1"/>
          </p:cNvSpPr>
          <p:nvPr/>
        </p:nvSpPr>
        <p:spPr>
          <a:xfrm>
            <a:off x="11400693" y="6499226"/>
            <a:ext cx="216876" cy="17621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EB272BC9-CDB1-43E0-927C-36B7D163D63B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4230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algn="l" rtl="0" eaLnBrk="1" fontAlgn="base" hangingPunct="1">
        <a:spcBef>
          <a:spcPts val="963"/>
        </a:spcBef>
        <a:spcAft>
          <a:spcPct val="0"/>
        </a:spcAft>
        <a:buClr>
          <a:schemeClr val="tx2"/>
        </a:buClr>
        <a:buFont typeface="Arial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79388" indent="-179388" algn="l" rtl="0" eaLnBrk="1" fontAlgn="base" hangingPunct="1">
        <a:spcBef>
          <a:spcPts val="963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58775" indent="-176213" algn="l" rtl="0" eaLnBrk="1" fontAlgn="base" hangingPunct="1">
        <a:spcBef>
          <a:spcPts val="963"/>
        </a:spcBef>
        <a:spcAft>
          <a:spcPct val="0"/>
        </a:spcAft>
        <a:buClr>
          <a:schemeClr val="accent1"/>
        </a:buClr>
        <a:buFont typeface="Arial" charset="0"/>
        <a:buChar char="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182563" algn="l" rtl="0" eaLnBrk="1" fontAlgn="base" hangingPunct="1">
        <a:spcBef>
          <a:spcPts val="963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0047" y="642938"/>
            <a:ext cx="10996246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0047" y="2112964"/>
            <a:ext cx="10996246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Line 31"/>
          <p:cNvSpPr>
            <a:spLocks noChangeShapeType="1"/>
          </p:cNvSpPr>
          <p:nvPr/>
        </p:nvSpPr>
        <p:spPr bwMode="auto">
          <a:xfrm>
            <a:off x="801077" y="492125"/>
            <a:ext cx="1094349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029" name="Line 32"/>
          <p:cNvSpPr>
            <a:spLocks noChangeShapeType="1"/>
          </p:cNvSpPr>
          <p:nvPr/>
        </p:nvSpPr>
        <p:spPr bwMode="auto">
          <a:xfrm>
            <a:off x="797170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030" name="Line 34"/>
          <p:cNvSpPr>
            <a:spLocks noChangeShapeType="1"/>
          </p:cNvSpPr>
          <p:nvPr/>
        </p:nvSpPr>
        <p:spPr bwMode="auto">
          <a:xfrm>
            <a:off x="797170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760047" y="300038"/>
            <a:ext cx="727763" cy="1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600" b="1" dirty="0">
                <a:solidFill>
                  <a:schemeClr val="accent1"/>
                </a:solidFill>
              </a:rPr>
              <a:t>osborneclarke.com</a:t>
            </a:r>
            <a:r>
              <a:rPr lang="en-GB" altLang="en-US" sz="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544909" y="306389"/>
            <a:ext cx="1314938" cy="166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33" name="Freeform 10"/>
          <p:cNvSpPr>
            <a:spLocks noChangeAspect="1"/>
          </p:cNvSpPr>
          <p:nvPr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34" name="Freeform 10"/>
          <p:cNvSpPr>
            <a:spLocks noChangeAspect="1"/>
          </p:cNvSpPr>
          <p:nvPr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035" name="Freeform 11"/>
          <p:cNvSpPr>
            <a:spLocks noChangeAspect="1"/>
          </p:cNvSpPr>
          <p:nvPr/>
        </p:nvSpPr>
        <p:spPr bwMode="auto">
          <a:xfrm>
            <a:off x="11641015" y="6499225"/>
            <a:ext cx="111370" cy="173038"/>
          </a:xfrm>
          <a:custGeom>
            <a:avLst/>
            <a:gdLst>
              <a:gd name="T0" fmla="*/ 85467 w 1400"/>
              <a:gd name="T1" fmla="*/ 98826 h 2663"/>
              <a:gd name="T2" fmla="*/ 76634 w 1400"/>
              <a:gd name="T3" fmla="*/ 88768 h 2663"/>
              <a:gd name="T4" fmla="*/ 86051 w 1400"/>
              <a:gd name="T5" fmla="*/ 78905 h 2663"/>
              <a:gd name="T6" fmla="*/ 90922 w 1400"/>
              <a:gd name="T7" fmla="*/ 78905 h 2663"/>
              <a:gd name="T8" fmla="*/ 90922 w 1400"/>
              <a:gd name="T9" fmla="*/ 0 h 2663"/>
              <a:gd name="T10" fmla="*/ 41694 w 1400"/>
              <a:gd name="T11" fmla="*/ 12718 h 2663"/>
              <a:gd name="T12" fmla="*/ 0 w 1400"/>
              <a:gd name="T13" fmla="*/ 86562 h 2663"/>
              <a:gd name="T14" fmla="*/ 32082 w 1400"/>
              <a:gd name="T15" fmla="*/ 153593 h 2663"/>
              <a:gd name="T16" fmla="*/ 75855 w 1400"/>
              <a:gd name="T17" fmla="*/ 172800 h 2663"/>
              <a:gd name="T18" fmla="*/ 90922 w 1400"/>
              <a:gd name="T19" fmla="*/ 172800 h 2663"/>
              <a:gd name="T20" fmla="*/ 90922 w 1400"/>
              <a:gd name="T21" fmla="*/ 98826 h 2663"/>
              <a:gd name="T22" fmla="*/ 85467 w 1400"/>
              <a:gd name="T23" fmla="*/ 98826 h 26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00" h="2663">
                <a:moveTo>
                  <a:pt x="1316" y="1523"/>
                </a:moveTo>
                <a:cubicBezTo>
                  <a:pt x="1279" y="1523"/>
                  <a:pt x="1180" y="1483"/>
                  <a:pt x="1180" y="1368"/>
                </a:cubicBezTo>
                <a:cubicBezTo>
                  <a:pt x="1180" y="1254"/>
                  <a:pt x="1280" y="1216"/>
                  <a:pt x="1325" y="1216"/>
                </a:cubicBezTo>
                <a:cubicBezTo>
                  <a:pt x="1345" y="1216"/>
                  <a:pt x="1387" y="1216"/>
                  <a:pt x="1400" y="1216"/>
                </a:cubicBezTo>
                <a:cubicBezTo>
                  <a:pt x="1400" y="0"/>
                  <a:pt x="1400" y="0"/>
                  <a:pt x="1400" y="0"/>
                </a:cubicBezTo>
                <a:cubicBezTo>
                  <a:pt x="1099" y="0"/>
                  <a:pt x="852" y="68"/>
                  <a:pt x="642" y="196"/>
                </a:cubicBezTo>
                <a:cubicBezTo>
                  <a:pt x="235" y="444"/>
                  <a:pt x="0" y="893"/>
                  <a:pt x="0" y="1334"/>
                </a:cubicBezTo>
                <a:cubicBezTo>
                  <a:pt x="0" y="1806"/>
                  <a:pt x="229" y="2152"/>
                  <a:pt x="494" y="2367"/>
                </a:cubicBezTo>
                <a:cubicBezTo>
                  <a:pt x="754" y="2579"/>
                  <a:pt x="1022" y="2647"/>
                  <a:pt x="1168" y="2663"/>
                </a:cubicBezTo>
                <a:cubicBezTo>
                  <a:pt x="1368" y="2663"/>
                  <a:pt x="1400" y="2663"/>
                  <a:pt x="1400" y="2663"/>
                </a:cubicBezTo>
                <a:cubicBezTo>
                  <a:pt x="1400" y="1523"/>
                  <a:pt x="1400" y="1523"/>
                  <a:pt x="1400" y="1523"/>
                </a:cubicBezTo>
                <a:cubicBezTo>
                  <a:pt x="1385" y="1523"/>
                  <a:pt x="1327" y="1523"/>
                  <a:pt x="1316" y="15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15" name="Slide Number Placeholder 5"/>
          <p:cNvSpPr txBox="1">
            <a:spLocks noChangeAspect="1"/>
          </p:cNvSpPr>
          <p:nvPr/>
        </p:nvSpPr>
        <p:spPr>
          <a:xfrm>
            <a:off x="11400693" y="6499226"/>
            <a:ext cx="216876" cy="17621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marL="0" algn="ct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2663" fontAlgn="auto">
              <a:spcBef>
                <a:spcPct val="40000"/>
              </a:spcBef>
              <a:spcAft>
                <a:spcPts val="0"/>
              </a:spcAft>
              <a:defRPr/>
            </a:pPr>
            <a:fld id="{EB272BC9-CDB1-43E0-927C-36B7D163D63B}" type="slidenum">
              <a:rPr sz="800"/>
              <a:pPr defTabSz="982663" fontAlgn="auto">
                <a:spcBef>
                  <a:spcPct val="40000"/>
                </a:spcBef>
                <a:spcAft>
                  <a:spcPts val="0"/>
                </a:spcAft>
                <a:defRPr/>
              </a:pPr>
              <a:t>‹#›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0837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algn="l" rtl="0" eaLnBrk="1" fontAlgn="base" hangingPunct="1">
        <a:spcBef>
          <a:spcPts val="963"/>
        </a:spcBef>
        <a:spcAft>
          <a:spcPct val="0"/>
        </a:spcAft>
        <a:buClr>
          <a:schemeClr val="tx2"/>
        </a:buClr>
        <a:buFont typeface="Arial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79388" indent="-179388" algn="l" rtl="0" eaLnBrk="1" fontAlgn="base" hangingPunct="1">
        <a:spcBef>
          <a:spcPts val="963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58775" indent="-176213" algn="l" rtl="0" eaLnBrk="1" fontAlgn="base" hangingPunct="1">
        <a:spcBef>
          <a:spcPts val="963"/>
        </a:spcBef>
        <a:spcAft>
          <a:spcPct val="0"/>
        </a:spcAft>
        <a:buClr>
          <a:schemeClr val="accent1"/>
        </a:buClr>
        <a:buFont typeface="Arial" charset="0"/>
        <a:buChar char="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182563" algn="l" rtl="0" eaLnBrk="1" fontAlgn="base" hangingPunct="1">
        <a:spcBef>
          <a:spcPts val="963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566" y="1730586"/>
            <a:ext cx="4080258" cy="815608"/>
          </a:xfrm>
        </p:spPr>
        <p:txBody>
          <a:bodyPr/>
          <a:lstStyle/>
          <a:p>
            <a:r>
              <a:rPr lang="en-GB" sz="2400" dirty="0" smtClean="0"/>
              <a:t>CITMA Autumn Conference</a:t>
            </a:r>
          </a:p>
          <a:p>
            <a:r>
              <a:rPr lang="en-GB" sz="2400" dirty="0" smtClean="0"/>
              <a:t>5-6 November 2020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566" y="1223274"/>
            <a:ext cx="7020000" cy="369332"/>
          </a:xfrm>
        </p:spPr>
        <p:txBody>
          <a:bodyPr/>
          <a:lstStyle/>
          <a:p>
            <a:r>
              <a:rPr lang="en-GB" sz="2400" dirty="0" smtClean="0"/>
              <a:t>Richard May, Associate Director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566" y="753017"/>
            <a:ext cx="8040698" cy="430887"/>
          </a:xfrm>
        </p:spPr>
        <p:txBody>
          <a:bodyPr/>
          <a:lstStyle/>
          <a:p>
            <a:r>
              <a:rPr lang="en-GB" dirty="0" smtClean="0"/>
              <a:t>Brexit Briefing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0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8975C-534A-453A-95D1-41F58E993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765527"/>
            <a:ext cx="11316553" cy="4495800"/>
          </a:xfrm>
        </p:spPr>
        <p:txBody>
          <a:bodyPr/>
          <a:lstStyle/>
          <a:p>
            <a:endParaRPr lang="en-GB" sz="2400" dirty="0" smtClean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b="0" dirty="0" smtClean="0"/>
              <a:t>all </a:t>
            </a:r>
            <a:r>
              <a:rPr lang="en-GB" sz="2500" dirty="0"/>
              <a:t>pending and existing </a:t>
            </a:r>
            <a:r>
              <a:rPr lang="en-GB" sz="2500" b="0" dirty="0"/>
              <a:t>IRs based on EUTMs </a:t>
            </a:r>
            <a:r>
              <a:rPr lang="en-GB" sz="2500" b="0" dirty="0" smtClean="0"/>
              <a:t>will </a:t>
            </a:r>
            <a:r>
              <a:rPr lang="en-GB" sz="2500" b="0" dirty="0"/>
              <a:t>maintain the </a:t>
            </a:r>
            <a:r>
              <a:rPr lang="en-GB" sz="2500" b="0" dirty="0" err="1"/>
              <a:t>EUIPO</a:t>
            </a:r>
            <a:r>
              <a:rPr lang="en-GB" sz="2500" b="0" dirty="0"/>
              <a:t> as office of </a:t>
            </a:r>
            <a:r>
              <a:rPr lang="en-GB" sz="2500" b="0" dirty="0" smtClean="0"/>
              <a:t>application – </a:t>
            </a:r>
            <a:r>
              <a:rPr lang="en-GB" sz="2500" b="0" i="1" dirty="0" smtClean="0"/>
              <a:t>so no change</a:t>
            </a:r>
            <a:r>
              <a:rPr lang="en-GB" sz="2500" b="0" dirty="0" smtClean="0"/>
              <a:t>  </a:t>
            </a:r>
          </a:p>
          <a:p>
            <a:endParaRPr lang="en-GB" sz="2500" b="0" dirty="0" smtClean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b="0" dirty="0" smtClean="0"/>
              <a:t>But UK </a:t>
            </a:r>
            <a:r>
              <a:rPr lang="en-GB" sz="2500" b="0" dirty="0"/>
              <a:t>businesses will no longer be able to base </a:t>
            </a:r>
            <a:r>
              <a:rPr lang="en-GB" sz="2500" dirty="0"/>
              <a:t>new </a:t>
            </a:r>
            <a:r>
              <a:rPr lang="en-GB" sz="2500" dirty="0" smtClean="0"/>
              <a:t>IRs </a:t>
            </a:r>
            <a:r>
              <a:rPr lang="en-GB" sz="2500" b="0" dirty="0"/>
              <a:t>on an EUTM </a:t>
            </a:r>
            <a:r>
              <a:rPr lang="en-GB" sz="2500" b="0" u="sng" dirty="0"/>
              <a:t>unless</a:t>
            </a:r>
            <a:r>
              <a:rPr lang="en-GB" sz="2500" b="0" dirty="0"/>
              <a:t> they have a </a:t>
            </a:r>
            <a:r>
              <a:rPr lang="en-GB" sz="2500" b="0" dirty="0" smtClean="0"/>
              <a:t>"domicile" (e.g. HQ) or </a:t>
            </a:r>
            <a:r>
              <a:rPr lang="en-GB" sz="2500" b="0" dirty="0"/>
              <a:t>a </a:t>
            </a:r>
            <a:r>
              <a:rPr lang="en-GB" sz="2500" b="0" dirty="0" smtClean="0"/>
              <a:t>"real </a:t>
            </a:r>
            <a:r>
              <a:rPr lang="en-GB" sz="2500" b="0" dirty="0"/>
              <a:t>and effective industrial or commercial </a:t>
            </a:r>
            <a:r>
              <a:rPr lang="en-GB" sz="2500" b="0" dirty="0" smtClean="0"/>
              <a:t>establishment" (premises that conducts genuine business/trade) in </a:t>
            </a:r>
            <a:r>
              <a:rPr lang="en-GB" sz="2500" b="0" dirty="0"/>
              <a:t>an EU Member </a:t>
            </a:r>
            <a:r>
              <a:rPr lang="en-GB" sz="2500" b="0" dirty="0" smtClean="0"/>
              <a:t>State</a:t>
            </a:r>
            <a:endParaRPr lang="en-GB" sz="2500" b="0" dirty="0"/>
          </a:p>
          <a:p>
            <a:pPr lvl="0"/>
            <a:endParaRPr lang="en-GB" sz="1400" b="0" dirty="0"/>
          </a:p>
          <a:p>
            <a:pPr lvl="0"/>
            <a:endParaRPr lang="en-GB" sz="1400" b="0" dirty="0"/>
          </a:p>
          <a:p>
            <a:pPr lvl="0"/>
            <a:endParaRPr lang="en-GB" sz="1400" b="0" dirty="0"/>
          </a:p>
          <a:p>
            <a:pPr lvl="1">
              <a:spcBef>
                <a:spcPts val="600"/>
              </a:spcBef>
              <a:buClr>
                <a:srgbClr val="FB5A17"/>
              </a:buClr>
            </a:pPr>
            <a:endParaRPr lang="en-GB" altLang="en-US" sz="1400" dirty="0">
              <a:latin typeface="Arial" charset="0"/>
              <a:cs typeface="Arial" charset="0"/>
            </a:endParaRPr>
          </a:p>
          <a:p>
            <a:endParaRPr lang="en-GB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E34064-043A-446C-AED8-8007D545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on International Registrations </a:t>
            </a:r>
            <a:r>
              <a:rPr lang="en-GB" i="1" u="sng" dirty="0" smtClean="0"/>
              <a:t>based on </a:t>
            </a:r>
            <a:r>
              <a:rPr lang="en-GB" i="1" u="sng" dirty="0" err="1" smtClean="0"/>
              <a:t>EUTMs</a:t>
            </a:r>
            <a:endParaRPr lang="en-GB" sz="3200" i="1" u="sng" dirty="0"/>
          </a:p>
        </p:txBody>
      </p:sp>
    </p:spTree>
    <p:extLst>
      <p:ext uri="{BB962C8B-B14F-4D97-AF65-F5344CB8AC3E}">
        <p14:creationId xmlns:p14="http://schemas.microsoft.com/office/powerpoint/2010/main" val="16597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EUTM </a:t>
            </a:r>
            <a:r>
              <a:rPr lang="en-GB" i="1" u="sng" dirty="0" smtClean="0"/>
              <a:t>renewals</a:t>
            </a:r>
            <a:r>
              <a:rPr lang="en-GB" dirty="0" smtClean="0"/>
              <a:t> 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Impact depends on </a:t>
            </a:r>
            <a:r>
              <a:rPr lang="en-GB" sz="2500" b="1" dirty="0" smtClean="0">
                <a:solidFill>
                  <a:srgbClr val="003145"/>
                </a:solidFill>
                <a:cs typeface="Arial" pitchFamily="34" charset="0"/>
              </a:rPr>
              <a:t>when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EUTM renewal is due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If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the renewal date of the EUTM is </a:t>
            </a:r>
            <a:r>
              <a:rPr lang="en-GB" sz="2500" b="1" dirty="0">
                <a:solidFill>
                  <a:srgbClr val="003145"/>
                </a:solidFill>
                <a:cs typeface="Arial" pitchFamily="34" charset="0"/>
              </a:rPr>
              <a:t>on or before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Brexit day 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and the renewal is completed, then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the UK 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clone will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be created 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as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a </a:t>
            </a:r>
            <a:r>
              <a:rPr lang="en-GB" sz="2500" b="1" dirty="0">
                <a:solidFill>
                  <a:srgbClr val="003145"/>
                </a:solidFill>
                <a:cs typeface="Arial" pitchFamily="34" charset="0"/>
              </a:rPr>
              <a:t>renewed registration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– </a:t>
            </a:r>
            <a:r>
              <a:rPr lang="en-GB" sz="2500" i="1" dirty="0">
                <a:solidFill>
                  <a:srgbClr val="003145"/>
                </a:solidFill>
                <a:cs typeface="Arial" pitchFamily="34" charset="0"/>
              </a:rPr>
              <a:t>so no further action is </a:t>
            </a:r>
            <a:r>
              <a:rPr lang="en-GB" sz="2500" i="1" dirty="0" smtClean="0">
                <a:solidFill>
                  <a:srgbClr val="003145"/>
                </a:solidFill>
                <a:cs typeface="Arial" pitchFamily="34" charset="0"/>
              </a:rPr>
              <a:t>required</a:t>
            </a:r>
            <a:endParaRPr lang="en-GB" sz="2500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If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the renewal date of the EUTM is </a:t>
            </a:r>
            <a:r>
              <a:rPr lang="en-GB" sz="2500" b="1" dirty="0">
                <a:solidFill>
                  <a:srgbClr val="003145"/>
                </a:solidFill>
                <a:cs typeface="Arial" pitchFamily="34" charset="0"/>
              </a:rPr>
              <a:t>after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 Brexit day then the EUTM </a:t>
            </a:r>
            <a:r>
              <a:rPr lang="en-GB" sz="2500" u="sng" dirty="0">
                <a:solidFill>
                  <a:srgbClr val="003145"/>
                </a:solidFill>
                <a:cs typeface="Arial" pitchFamily="34" charset="0"/>
              </a:rPr>
              <a:t>and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 the UK 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clone,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will need </a:t>
            </a:r>
            <a:r>
              <a:rPr lang="en-GB" sz="2500" b="1" dirty="0">
                <a:solidFill>
                  <a:srgbClr val="003145"/>
                </a:solidFill>
                <a:cs typeface="Arial" pitchFamily="34" charset="0"/>
              </a:rPr>
              <a:t>renewing </a:t>
            </a:r>
            <a:r>
              <a:rPr lang="en-GB" sz="2500" b="1" dirty="0" smtClean="0">
                <a:solidFill>
                  <a:srgbClr val="003145"/>
                </a:solidFill>
                <a:cs typeface="Arial" pitchFamily="34" charset="0"/>
              </a:rPr>
              <a:t>separately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, </a:t>
            </a:r>
            <a:r>
              <a:rPr lang="en-GB" sz="2500" i="1" dirty="0" smtClean="0">
                <a:solidFill>
                  <a:srgbClr val="003145"/>
                </a:solidFill>
                <a:cs typeface="Arial" pitchFamily="34" charset="0"/>
              </a:rPr>
              <a:t>regardless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if EUTM is renewed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before Brexit day - </a:t>
            </a:r>
            <a:r>
              <a:rPr lang="en-GB" sz="2500" i="1" dirty="0">
                <a:solidFill>
                  <a:srgbClr val="003145"/>
                </a:solidFill>
                <a:cs typeface="Arial" pitchFamily="34" charset="0"/>
              </a:rPr>
              <a:t>so factor in the renewal deadline and the additional cost of the UK </a:t>
            </a:r>
            <a:r>
              <a:rPr lang="en-GB" sz="2500" i="1" dirty="0" smtClean="0">
                <a:solidFill>
                  <a:srgbClr val="003145"/>
                </a:solidFill>
                <a:cs typeface="Arial" pitchFamily="34" charset="0"/>
              </a:rPr>
              <a:t>clone</a:t>
            </a: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Placeholder 11">
            <a:extLst>
              <a:ext uri="{FF2B5EF4-FFF2-40B4-BE49-F238E27FC236}">
                <a16:creationId xmlns:a16="http://schemas.microsoft.com/office/drawing/2014/main" id="{DC3017EF-41CF-4ED8-90A4-1D480119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10236460" y="5553236"/>
            <a:ext cx="1633174" cy="8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90" y="642176"/>
            <a:ext cx="11316802" cy="492443"/>
          </a:xfrm>
        </p:spPr>
        <p:txBody>
          <a:bodyPr/>
          <a:lstStyle/>
          <a:p>
            <a:r>
              <a:rPr lang="en-GB" dirty="0" smtClean="0"/>
              <a:t>What about </a:t>
            </a:r>
            <a:r>
              <a:rPr lang="en-GB" i="1" u="sng" dirty="0" smtClean="0"/>
              <a:t>maintenance</a:t>
            </a:r>
            <a:r>
              <a:rPr lang="en-GB" dirty="0" smtClean="0"/>
              <a:t> of UK clone and EUTM after Brexit?  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GB" sz="2400" b="1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UK position: use in the </a:t>
            </a:r>
            <a:r>
              <a:rPr lang="en-GB" sz="2500" b="1" dirty="0" smtClean="0">
                <a:solidFill>
                  <a:srgbClr val="003145"/>
                </a:solidFill>
                <a:cs typeface="Arial" pitchFamily="34" charset="0"/>
              </a:rPr>
              <a:t>UK and EU </a:t>
            </a:r>
            <a:r>
              <a:rPr lang="en-GB" sz="2500" i="1" u="sng" dirty="0" smtClean="0">
                <a:solidFill>
                  <a:srgbClr val="003145"/>
                </a:solidFill>
                <a:cs typeface="Arial" pitchFamily="34" charset="0"/>
              </a:rPr>
              <a:t>prior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to Brexit will count as use of UK clone but only use in </a:t>
            </a:r>
            <a:r>
              <a:rPr lang="en-GB" sz="2500" b="1" dirty="0" smtClean="0">
                <a:solidFill>
                  <a:srgbClr val="003145"/>
                </a:solidFill>
                <a:cs typeface="Arial" pitchFamily="34" charset="0"/>
              </a:rPr>
              <a:t>UK 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will count </a:t>
            </a:r>
            <a:r>
              <a:rPr lang="en-GB" sz="2500" i="1" u="sng" dirty="0" smtClean="0">
                <a:solidFill>
                  <a:srgbClr val="003145"/>
                </a:solidFill>
                <a:cs typeface="Arial" pitchFamily="34" charset="0"/>
              </a:rPr>
              <a:t>after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Brexit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EU position: use in the </a:t>
            </a:r>
            <a:r>
              <a:rPr lang="en-GB" sz="2500" b="1" dirty="0">
                <a:solidFill>
                  <a:srgbClr val="003145"/>
                </a:solidFill>
                <a:cs typeface="Arial" pitchFamily="34" charset="0"/>
              </a:rPr>
              <a:t>UK and EU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</a:t>
            </a:r>
            <a:r>
              <a:rPr lang="en-GB" sz="2500" i="1" u="sng" dirty="0" smtClean="0">
                <a:solidFill>
                  <a:srgbClr val="003145"/>
                </a:solidFill>
                <a:cs typeface="Arial" pitchFamily="34" charset="0"/>
              </a:rPr>
              <a:t>prior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to Brexit will count as use of EUTM parent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but only use in </a:t>
            </a:r>
            <a:r>
              <a:rPr lang="en-GB" sz="2500" b="1" dirty="0" smtClean="0">
                <a:solidFill>
                  <a:srgbClr val="003145"/>
                </a:solidFill>
                <a:cs typeface="Arial" pitchFamily="34" charset="0"/>
              </a:rPr>
              <a:t>EU 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will count </a:t>
            </a:r>
            <a:r>
              <a:rPr lang="en-GB" sz="2500" i="1" u="sng" dirty="0">
                <a:solidFill>
                  <a:srgbClr val="003145"/>
                </a:solidFill>
                <a:cs typeface="Arial" pitchFamily="34" charset="0"/>
              </a:rPr>
              <a:t>after</a:t>
            </a:r>
            <a:r>
              <a:rPr lang="en-GB" sz="2500" dirty="0">
                <a:solidFill>
                  <a:srgbClr val="003145"/>
                </a:solidFill>
                <a:cs typeface="Arial" pitchFamily="34" charset="0"/>
              </a:rPr>
              <a:t> Brexit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03" y="4791217"/>
            <a:ext cx="2888271" cy="14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90" y="642176"/>
            <a:ext cx="11316802" cy="369332"/>
          </a:xfrm>
        </p:spPr>
        <p:txBody>
          <a:bodyPr/>
          <a:lstStyle/>
          <a:p>
            <a:r>
              <a:rPr lang="en-GB" sz="2400" dirty="0" smtClean="0"/>
              <a:t>Use examples re UK clone over 5-years' old 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50208"/>
              </p:ext>
            </p:extLst>
          </p:nvPr>
        </p:nvGraphicFramePr>
        <p:xfrm>
          <a:off x="1019436" y="1143226"/>
          <a:ext cx="10405158" cy="473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666">
                  <a:extLst>
                    <a:ext uri="{9D8B030D-6E8A-4147-A177-3AD203B41FA5}">
                      <a16:colId xmlns:a16="http://schemas.microsoft.com/office/drawing/2014/main" val="2346921332"/>
                    </a:ext>
                  </a:extLst>
                </a:gridCol>
                <a:gridCol w="2296447">
                  <a:extLst>
                    <a:ext uri="{9D8B030D-6E8A-4147-A177-3AD203B41FA5}">
                      <a16:colId xmlns:a16="http://schemas.microsoft.com/office/drawing/2014/main" val="3145883917"/>
                    </a:ext>
                  </a:extLst>
                </a:gridCol>
                <a:gridCol w="2296447">
                  <a:extLst>
                    <a:ext uri="{9D8B030D-6E8A-4147-A177-3AD203B41FA5}">
                      <a16:colId xmlns:a16="http://schemas.microsoft.com/office/drawing/2014/main" val="3426265633"/>
                    </a:ext>
                  </a:extLst>
                </a:gridCol>
                <a:gridCol w="3482598">
                  <a:extLst>
                    <a:ext uri="{9D8B030D-6E8A-4147-A177-3AD203B41FA5}">
                      <a16:colId xmlns:a16="http://schemas.microsoft.com/office/drawing/2014/main" val="212781603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Last use date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Where</a:t>
                      </a:r>
                      <a:r>
                        <a:rPr lang="en-GB" sz="2400" baseline="0" dirty="0" smtClean="0"/>
                        <a:t> mark last used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 in UK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Earliest</a:t>
                      </a:r>
                      <a:r>
                        <a:rPr lang="en-GB" sz="2400" baseline="0" dirty="0" smtClean="0"/>
                        <a:t> date</a:t>
                      </a:r>
                      <a:r>
                        <a:rPr lang="en-GB" sz="2400" dirty="0" smtClean="0"/>
                        <a:t> UK clone can</a:t>
                      </a:r>
                      <a:r>
                        <a:rPr lang="en-GB" sz="2400" baseline="0" dirty="0" smtClean="0"/>
                        <a:t> be revoked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61133"/>
                  </a:ext>
                </a:extLst>
              </a:tr>
              <a:tr h="134218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2010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Spain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January</a:t>
                      </a:r>
                      <a:r>
                        <a:rPr lang="en-GB" sz="2400" baseline="0" dirty="0" smtClean="0"/>
                        <a:t> 2021 i.e. immediately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88422"/>
                  </a:ext>
                </a:extLst>
              </a:tr>
              <a:tr h="51622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Feb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2017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France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Feb 2022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33784"/>
                  </a:ext>
                </a:extLst>
              </a:tr>
              <a:tr h="51622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Dec 2020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Sweden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Dec 2025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81924"/>
                  </a:ext>
                </a:extLst>
              </a:tr>
              <a:tr h="4129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Dec 2023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Sweden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Dec 2025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00542"/>
                  </a:ext>
                </a:extLst>
              </a:tr>
              <a:tr h="4129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May 2018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Spain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Yes, until May 2017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May 2023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4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</a:t>
            </a:r>
            <a:r>
              <a:rPr lang="en-GB" i="1" u="sng" dirty="0" smtClean="0"/>
              <a:t>registry disputes </a:t>
            </a:r>
            <a:endParaRPr lang="en-GB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Pending </a:t>
            </a: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EU 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oppositions </a:t>
            </a: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will </a:t>
            </a:r>
            <a:r>
              <a:rPr lang="en-GB" sz="2400" b="1" dirty="0">
                <a:solidFill>
                  <a:srgbClr val="003145"/>
                </a:solidFill>
                <a:cs typeface="Arial" pitchFamily="34" charset="0"/>
              </a:rPr>
              <a:t>not transfer </a:t>
            </a: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to the 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UK - </a:t>
            </a:r>
            <a:r>
              <a:rPr lang="en-GB" sz="2400" i="1" dirty="0" smtClean="0">
                <a:solidFill>
                  <a:srgbClr val="003145"/>
                </a:solidFill>
                <a:cs typeface="Arial" pitchFamily="34" charset="0"/>
              </a:rPr>
              <a:t>so consider filing       opposition </a:t>
            </a:r>
            <a:r>
              <a:rPr lang="en-GB" sz="2400" i="1" dirty="0">
                <a:solidFill>
                  <a:srgbClr val="003145"/>
                </a:solidFill>
                <a:cs typeface="Arial" pitchFamily="34" charset="0"/>
              </a:rPr>
              <a:t>against new </a:t>
            </a:r>
            <a:r>
              <a:rPr lang="en-GB" sz="2400" i="1" dirty="0" smtClean="0">
                <a:solidFill>
                  <a:srgbClr val="003145"/>
                </a:solidFill>
                <a:cs typeface="Arial" pitchFamily="34" charset="0"/>
              </a:rPr>
              <a:t>equivalent UK application, if one is filed</a:t>
            </a:r>
          </a:p>
          <a:p>
            <a:pPr>
              <a:spcAft>
                <a:spcPts val="600"/>
              </a:spcAft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Pending </a:t>
            </a:r>
            <a:r>
              <a:rPr lang="en-GB" sz="2400" dirty="0" err="1">
                <a:solidFill>
                  <a:srgbClr val="003145"/>
                </a:solidFill>
                <a:cs typeface="Arial" pitchFamily="34" charset="0"/>
              </a:rPr>
              <a:t>EUIPO</a:t>
            </a: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 cancellation actions may result in </a:t>
            </a:r>
            <a:r>
              <a:rPr lang="en-GB" sz="2400" b="1" dirty="0">
                <a:solidFill>
                  <a:srgbClr val="003145"/>
                </a:solidFill>
                <a:cs typeface="Arial" pitchFamily="34" charset="0"/>
              </a:rPr>
              <a:t>cancellation of new UK </a:t>
            </a:r>
            <a:r>
              <a:rPr lang="en-GB" sz="2400" b="1" dirty="0" smtClean="0">
                <a:solidFill>
                  <a:srgbClr val="003145"/>
                </a:solidFill>
                <a:cs typeface="Arial" pitchFamily="34" charset="0"/>
              </a:rPr>
              <a:t>clone</a:t>
            </a:r>
            <a:r>
              <a:rPr lang="en-GB" sz="2400" i="1" dirty="0">
                <a:solidFill>
                  <a:srgbClr val="003145"/>
                </a:solidFill>
                <a:cs typeface="Arial" pitchFamily="34" charset="0"/>
              </a:rPr>
              <a:t> </a:t>
            </a:r>
            <a:r>
              <a:rPr lang="en-GB" sz="2400" i="1" u="sng" dirty="0" smtClean="0">
                <a:solidFill>
                  <a:srgbClr val="003145"/>
                </a:solidFill>
                <a:cs typeface="Arial" pitchFamily="34" charset="0"/>
              </a:rPr>
              <a:t>if</a:t>
            </a:r>
            <a:r>
              <a:rPr lang="en-GB" sz="2400" i="1" dirty="0" smtClean="0">
                <a:solidFill>
                  <a:srgbClr val="003145"/>
                </a:solidFill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grounds for cancellation apply in the UK - </a:t>
            </a:r>
            <a:r>
              <a:rPr lang="en-GB" sz="2400" i="1" dirty="0" smtClean="0">
                <a:solidFill>
                  <a:srgbClr val="003145"/>
                </a:solidFill>
                <a:cs typeface="Arial" pitchFamily="34" charset="0"/>
              </a:rPr>
              <a:t>but still consider cancelling UK clone separately </a:t>
            </a:r>
            <a:endParaRPr lang="en-GB" sz="2400" i="1" dirty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003145"/>
                </a:solidFill>
                <a:cs typeface="Arial" pitchFamily="34" charset="0"/>
              </a:rPr>
              <a:t>EUIPO</a:t>
            </a:r>
            <a:r>
              <a:rPr lang="en-GB" sz="2400" b="1" dirty="0" smtClean="0">
                <a:solidFill>
                  <a:srgbClr val="003145"/>
                </a:solidFill>
                <a:cs typeface="Arial" pitchFamily="34" charset="0"/>
              </a:rPr>
              <a:t> will </a:t>
            </a:r>
            <a:r>
              <a:rPr lang="en-GB" sz="2400" b="1" dirty="0">
                <a:solidFill>
                  <a:srgbClr val="003145"/>
                </a:solidFill>
                <a:cs typeface="Arial" pitchFamily="34" charset="0"/>
              </a:rPr>
              <a:t>disregard UK rights </a:t>
            </a: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from Brexit day, 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even </a:t>
            </a:r>
            <a:r>
              <a:rPr lang="en-GB" sz="2400" dirty="0">
                <a:solidFill>
                  <a:srgbClr val="003145"/>
                </a:solidFill>
                <a:cs typeface="Arial" pitchFamily="34" charset="0"/>
              </a:rPr>
              <a:t>for pending 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actions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In contrast, </a:t>
            </a:r>
            <a:r>
              <a:rPr lang="en-GB" sz="2400" b="1" dirty="0" err="1" smtClean="0">
                <a:solidFill>
                  <a:srgbClr val="003145"/>
                </a:solidFill>
                <a:cs typeface="Arial" pitchFamily="34" charset="0"/>
              </a:rPr>
              <a:t>UKIPO</a:t>
            </a:r>
            <a:r>
              <a:rPr lang="en-GB" sz="2400" b="1" dirty="0" smtClean="0">
                <a:solidFill>
                  <a:srgbClr val="003145"/>
                </a:solidFill>
                <a:cs typeface="Arial" pitchFamily="34" charset="0"/>
              </a:rPr>
              <a:t> will not disregard EUTMs </a:t>
            </a: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in pending actions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3145"/>
                </a:solidFill>
                <a:cs typeface="Arial" pitchFamily="34" charset="0"/>
              </a:rPr>
              <a:t>Contrasting UK and EU positions regarding evidence of reputation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</a:t>
            </a:r>
            <a:r>
              <a:rPr lang="en-GB" i="1" u="sng" dirty="0" smtClean="0"/>
              <a:t>injunctions </a:t>
            </a:r>
            <a:endParaRPr lang="en-GB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UK courts will no longer be EUTM courts and will no longer grant EU-wide injunctions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Future EU-wide injunctions will no longer cover the UK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b="1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Existing EU-wide injunctions remain in force in UK </a:t>
            </a:r>
            <a:r>
              <a:rPr lang="en-GB" sz="2500" i="1" dirty="0" smtClean="0">
                <a:solidFill>
                  <a:srgbClr val="003145"/>
                </a:solidFill>
                <a:cs typeface="Arial" pitchFamily="34" charset="0"/>
              </a:rPr>
              <a:t>but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subject to any UK court order to the contrary – </a:t>
            </a:r>
            <a:r>
              <a:rPr lang="en-GB" sz="2500" i="1" dirty="0" smtClean="0">
                <a:solidFill>
                  <a:srgbClr val="003145"/>
                </a:solidFill>
                <a:cs typeface="Arial" pitchFamily="34" charset="0"/>
              </a:rPr>
              <a:t>so could be challenged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Pending litigation in the UK: WA and </a:t>
            </a:r>
            <a:r>
              <a:rPr lang="en-GB" sz="2500" dirty="0" err="1" smtClean="0">
                <a:solidFill>
                  <a:srgbClr val="003145"/>
                </a:solidFill>
                <a:cs typeface="Arial" pitchFamily="34" charset="0"/>
              </a:rPr>
              <a:t>SIs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suggests UK courts will continue to have jurisdiction as an EUTM court and can grant EU-wide injunctions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two points</a:t>
            </a:r>
            <a:r>
              <a:rPr lang="en-GB" i="1" u="sng" dirty="0" smtClean="0"/>
              <a:t> </a:t>
            </a:r>
            <a:endParaRPr lang="en-GB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4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Rights of representation: UK representatives can continue to act in all "ongoing proceedings" before the </a:t>
            </a:r>
            <a:r>
              <a:rPr lang="en-GB" sz="2500" dirty="0" err="1" smtClean="0">
                <a:solidFill>
                  <a:srgbClr val="003145"/>
                </a:solidFill>
                <a:cs typeface="Arial" pitchFamily="34" charset="0"/>
              </a:rPr>
              <a:t>EUIPO</a:t>
            </a: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err="1" smtClean="0">
                <a:solidFill>
                  <a:srgbClr val="003145"/>
                </a:solidFill>
                <a:cs typeface="Arial" pitchFamily="34" charset="0"/>
              </a:rPr>
              <a:t>EUIPO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 has interpreted this widely e.g. includes oppositions and appeals filed after Brexit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5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Unregistered design rights: designs first disclosed in the UK will </a:t>
            </a:r>
            <a:r>
              <a:rPr lang="en-GB" sz="2500" b="1" dirty="0" smtClean="0">
                <a:solidFill>
                  <a:srgbClr val="003145"/>
                </a:solidFill>
                <a:cs typeface="Arial" pitchFamily="34" charset="0"/>
              </a:rPr>
              <a:t>not qualify </a:t>
            </a:r>
            <a:r>
              <a:rPr lang="en-GB" sz="2500" dirty="0" smtClean="0">
                <a:solidFill>
                  <a:srgbClr val="003145"/>
                </a:solidFill>
                <a:cs typeface="Arial" pitchFamily="34" charset="0"/>
              </a:rPr>
              <a:t>for EU unregistered design right protection, e.g. London Fashion Week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145"/>
              </a:solidFill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53" y="5157192"/>
            <a:ext cx="1089621" cy="10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key considerations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467849" y="1268760"/>
            <a:ext cx="11306714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ual file in the UK and EU from now on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Clone UK mark will not inherit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EUIPO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case file, so cross reference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EUIPO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record for full details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Carry on clearing UK and EU registers until end of September 2021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Think about "replacement" if Madrid is important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Budget for more marks e.g. renewing EUTM and UK clone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resh oppositions and cancellation actions against UK clones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Where to first disclose a new design 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20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4372" y="4160466"/>
            <a:ext cx="3826512" cy="20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" y="2666"/>
            <a:ext cx="12199435" cy="6854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sz="4000" dirty="0" smtClean="0"/>
              <a:t>Thank you </a:t>
            </a:r>
          </a:p>
          <a:p>
            <a:r>
              <a:rPr lang="en-GB" sz="2400" dirty="0" smtClean="0"/>
              <a:t>Any questions?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Onscreen Dots With Margin">
            <a:extLst>
              <a:ext uri="{FF2B5EF4-FFF2-40B4-BE49-F238E27FC236}">
                <a16:creationId xmlns:a16="http://schemas.microsoft.com/office/drawing/2014/main" id="{E3662047-03F0-46F3-991F-555D0D16532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white">
          <a:xfrm>
            <a:off x="439738" y="6426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endParaRPr lang="en-GB" sz="1800" dirty="0"/>
          </a:p>
        </p:txBody>
      </p:sp>
      <p:sp>
        <p:nvSpPr>
          <p:cNvPr id="8" name="Onscreen Dots With Margin">
            <a:extLst>
              <a:ext uri="{FF2B5EF4-FFF2-40B4-BE49-F238E27FC236}">
                <a16:creationId xmlns:a16="http://schemas.microsoft.com/office/drawing/2014/main" id="{E3662047-03F0-46F3-991F-555D0D16532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white">
          <a:xfrm>
            <a:off x="439200" y="432000"/>
            <a:ext cx="11313021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8400" y="2458800"/>
            <a:ext cx="11464244" cy="3238452"/>
          </a:xfrm>
        </p:spPr>
        <p:txBody>
          <a:bodyPr/>
          <a:lstStyle/>
          <a:p>
            <a:r>
              <a:rPr lang="en-GB" sz="3600" dirty="0"/>
              <a:t>r</a:t>
            </a:r>
            <a:r>
              <a:rPr lang="en-GB" sz="3600" dirty="0" smtClean="0"/>
              <a:t>ichard.may@osborneclarke.com </a:t>
            </a:r>
          </a:p>
          <a:p>
            <a:r>
              <a:rPr lang="en-GB" sz="3600" dirty="0"/>
              <a:t>https://www.linkedin.com/in/richard-may-9a2ab842/</a:t>
            </a:r>
            <a:endParaRPr lang="en-GB" sz="3600" dirty="0" smtClean="0"/>
          </a:p>
          <a:p>
            <a:endParaRPr lang="en-GB" sz="4000" dirty="0"/>
          </a:p>
          <a:p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2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How trade mark/designs will be maintained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Renewals, use and maintenance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Registry disputes 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Injunctions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Rights of representation: "ongoing proceedings"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Unregistered design right 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316" y="4433922"/>
            <a:ext cx="3529890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here are we now? 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1,317 days after the </a:t>
            </a:r>
            <a:r>
              <a:rPr lang="en-GB" sz="2500" dirty="0"/>
              <a:t>referendum </a:t>
            </a:r>
            <a:r>
              <a:rPr lang="en-GB" sz="2500" dirty="0" smtClean="0"/>
              <a:t>in 2016, the </a:t>
            </a:r>
            <a:r>
              <a:rPr lang="en-GB" sz="2500" b="1" dirty="0" smtClean="0"/>
              <a:t>UK left the EU on 31 January 2020</a:t>
            </a:r>
          </a:p>
          <a:p>
            <a:endParaRPr lang="en-GB" sz="25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 smtClean="0"/>
              <a:t>Became a '</a:t>
            </a:r>
            <a:r>
              <a:rPr lang="en-GB" sz="2500" b="1" dirty="0" smtClean="0"/>
              <a:t>third country</a:t>
            </a:r>
            <a:r>
              <a:rPr lang="en-GB" sz="2500" dirty="0" smtClean="0"/>
              <a:t>', in EU jargon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Withdrawal Agreement – 'the deal' - came into effect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2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UK and EU entered the </a:t>
            </a:r>
            <a:r>
              <a:rPr lang="en-GB" sz="25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transition period</a:t>
            </a:r>
            <a:endParaRPr lang="en-GB" sz="25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25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Status quo maintained until </a:t>
            </a:r>
            <a:r>
              <a:rPr lang="en-GB" sz="25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31 </a:t>
            </a:r>
            <a:r>
              <a:rPr lang="en-GB" sz="2500" b="1" dirty="0">
                <a:latin typeface="Arial" panose="020B0604020202020204" pitchFamily="34" charset="0"/>
                <a:ea typeface="Times New Roman" panose="02020603050405020304" pitchFamily="18" charset="0"/>
              </a:rPr>
              <a:t>December </a:t>
            </a:r>
            <a:r>
              <a:rPr lang="en-GB" sz="25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2020 = "Brexit day"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64" y="4761148"/>
            <a:ext cx="2971330" cy="14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here are we now? 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6" y="2136705"/>
            <a:ext cx="2758790" cy="396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171" y="2146174"/>
            <a:ext cx="2776814" cy="3968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2024" y="2222643"/>
            <a:ext cx="2699953" cy="3796478"/>
          </a:xfrm>
          <a:prstGeom prst="rect">
            <a:avLst/>
          </a:prstGeom>
          <a:solidFill>
            <a:srgbClr val="FB5A17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law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remains directly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applicable in the UK as it is now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834" y="2136705"/>
            <a:ext cx="2828161" cy="3968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62" y="1361664"/>
            <a:ext cx="338357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723901" y="520701"/>
            <a:ext cx="10996084" cy="867833"/>
          </a:xfrm>
        </p:spPr>
        <p:txBody>
          <a:bodyPr/>
          <a:lstStyle/>
          <a:p>
            <a:r>
              <a:rPr lang="en-GB" sz="3200" dirty="0">
                <a:solidFill>
                  <a:srgbClr val="FB5A17"/>
                </a:solidFill>
              </a:rPr>
              <a:t>Where </a:t>
            </a:r>
            <a:r>
              <a:rPr lang="en-GB" sz="3200" dirty="0" smtClean="0">
                <a:solidFill>
                  <a:srgbClr val="FB5A17"/>
                </a:solidFill>
              </a:rPr>
              <a:t>might we be by the end of 2020? </a:t>
            </a:r>
            <a:endParaRPr lang="en-GB" altLang="en-US" sz="4267" dirty="0"/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759884" y="1509185"/>
            <a:ext cx="10304669" cy="1031292"/>
          </a:xfrm>
          <a:solidFill>
            <a:srgbClr val="FF0000"/>
          </a:solidFill>
        </p:spPr>
        <p:txBody>
          <a:bodyPr/>
          <a:lstStyle/>
          <a:p>
            <a:pPr marL="342900" lvl="2" indent="-342900">
              <a:spcBef>
                <a:spcPts val="800"/>
              </a:spcBef>
              <a:spcAft>
                <a:spcPts val="800"/>
              </a:spcAft>
              <a:buClr>
                <a:srgbClr val="023B58"/>
              </a:buClr>
              <a:buFont typeface="Arial" panose="020B0604020202020204" pitchFamily="34" charset="0"/>
              <a:buChar char="•"/>
            </a:pPr>
            <a:r>
              <a:rPr lang="en-GB" altLang="en-US" sz="2500" dirty="0"/>
              <a:t>If no agreement on trade in goods and services, then UK and EU will trade on WTO terms – could be disorderly?</a:t>
            </a:r>
          </a:p>
        </p:txBody>
      </p:sp>
      <p:sp>
        <p:nvSpPr>
          <p:cNvPr id="27652" name="Content Placeholder 4"/>
          <p:cNvSpPr txBox="1">
            <a:spLocks/>
          </p:cNvSpPr>
          <p:nvPr/>
        </p:nvSpPr>
        <p:spPr bwMode="auto">
          <a:xfrm>
            <a:off x="759885" y="4931833"/>
            <a:ext cx="10304668" cy="101744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777875">
              <a:spcAft>
                <a:spcPts val="800"/>
              </a:spcAft>
              <a:buFont typeface="Arial" panose="020B0604020202020204" pitchFamily="34" charset="0"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 defTabSz="777875"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-184150" defTabSz="777875"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9750" indent="-177800" defTabSz="777875"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69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41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13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85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ts val="800"/>
              </a:spcBef>
              <a:buClr>
                <a:srgbClr val="023B58"/>
              </a:buClr>
            </a:pPr>
            <a:r>
              <a:rPr lang="en-GB" altLang="en-US" sz="2500" b="1" dirty="0">
                <a:solidFill>
                  <a:srgbClr val="023B58"/>
                </a:solidFill>
              </a:rPr>
              <a:t>We are going to assume there is an agreement – even if it is 'only' a 'bare bones' or 'thin' trade agreement </a:t>
            </a:r>
          </a:p>
        </p:txBody>
      </p:sp>
      <p:sp>
        <p:nvSpPr>
          <p:cNvPr id="27653" name="Content Placeholder 4"/>
          <p:cNvSpPr txBox="1">
            <a:spLocks/>
          </p:cNvSpPr>
          <p:nvPr/>
        </p:nvSpPr>
        <p:spPr bwMode="auto">
          <a:xfrm>
            <a:off x="755652" y="3215217"/>
            <a:ext cx="10308902" cy="1041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777875">
              <a:spcAft>
                <a:spcPts val="800"/>
              </a:spcAft>
              <a:buFont typeface="Arial" panose="020B0604020202020204" pitchFamily="34" charset="0"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 defTabSz="777875"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1950" indent="-184150" defTabSz="777875"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9750" indent="-177800" defTabSz="777875"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69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41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13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8550" indent="-177800" defTabSz="777875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ts val="800"/>
              </a:spcBef>
              <a:buClr>
                <a:srgbClr val="023B58"/>
              </a:buClr>
            </a:pPr>
            <a:r>
              <a:rPr lang="en-GB" altLang="en-US" sz="2500" b="1" dirty="0">
                <a:solidFill>
                  <a:srgbClr val="023B58"/>
                </a:solidFill>
              </a:rPr>
              <a:t>'Stop gap' measures to avoid disorderly 'no trade agreement' exit – negotiations continue into 2021? </a:t>
            </a:r>
          </a:p>
        </p:txBody>
      </p:sp>
    </p:spTree>
    <p:extLst>
      <p:ext uri="{BB962C8B-B14F-4D97-AF65-F5344CB8AC3E}">
        <p14:creationId xmlns:p14="http://schemas.microsoft.com/office/powerpoint/2010/main" val="23053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759884" y="641351"/>
            <a:ext cx="10996083" cy="9630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FB5A17"/>
                </a:solidFill>
              </a:rPr>
              <a:t>Retained EU law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3200" dirty="0" smtClean="0"/>
              <a:t>…</a:t>
            </a:r>
            <a:r>
              <a:rPr lang="en-GB" altLang="en-US" sz="3100" dirty="0"/>
              <a:t>important new legal </a:t>
            </a:r>
            <a:r>
              <a:rPr lang="en-GB" altLang="en-US" sz="3100" dirty="0" smtClean="0"/>
              <a:t>concept </a:t>
            </a:r>
            <a:r>
              <a:rPr lang="en-GB" altLang="en-US" sz="3100" dirty="0"/>
              <a:t>arrives at the end of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5467" y="2660651"/>
            <a:ext cx="2278265" cy="35861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</a:rPr>
              <a:t>At the end of the transition period, existing EU law will be transposed onto the UK statute book as 'retained EU law'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6134" y="2658533"/>
            <a:ext cx="2175933" cy="358827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</a:rPr>
              <a:t>A 'snapshot' of EU law at 11 p.m. on 31 December 2020 – provides continuity and </a:t>
            </a:r>
            <a:r>
              <a:rPr lang="en-GB" sz="2400" b="1" dirty="0" smtClean="0">
                <a:solidFill>
                  <a:schemeClr val="tx1"/>
                </a:solidFill>
              </a:rPr>
              <a:t>certainty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8918" y="2660650"/>
            <a:ext cx="2175933" cy="358616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</a:rPr>
              <a:t>'Retained EU law' can then be amended and repealed by legislation in the usual way from 2021 onwards</a:t>
            </a:r>
          </a:p>
        </p:txBody>
      </p:sp>
    </p:spTree>
    <p:extLst>
      <p:ext uri="{BB962C8B-B14F-4D97-AF65-F5344CB8AC3E}">
        <p14:creationId xmlns:p14="http://schemas.microsoft.com/office/powerpoint/2010/main" val="3679993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EUTM </a:t>
            </a:r>
            <a:r>
              <a:rPr lang="en-GB" i="1" u="sng" dirty="0" smtClean="0"/>
              <a:t>registrations</a:t>
            </a:r>
            <a:r>
              <a:rPr lang="en-GB" dirty="0" smtClean="0"/>
              <a:t>  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 smtClean="0"/>
              <a:t>c.2 million EUTM registrations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2500" dirty="0" smtClean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 smtClean="0"/>
              <a:t>All </a:t>
            </a:r>
            <a:r>
              <a:rPr lang="en-GB" sz="2500" dirty="0"/>
              <a:t>EUTMs registered before Brexit day will be </a:t>
            </a:r>
            <a:r>
              <a:rPr lang="en-GB" sz="2500" b="1" dirty="0" smtClean="0"/>
              <a:t>automatically cloned </a:t>
            </a:r>
            <a:r>
              <a:rPr lang="en-GB" sz="2500" b="1" dirty="0"/>
              <a:t>into UK national trade mark registrations</a:t>
            </a:r>
            <a:r>
              <a:rPr lang="en-GB" sz="2500" dirty="0"/>
              <a:t>, leaving rights holders with two identical registrations to </a:t>
            </a:r>
            <a:r>
              <a:rPr lang="en-GB" sz="2500" dirty="0" smtClean="0"/>
              <a:t>maintain – </a:t>
            </a:r>
            <a:r>
              <a:rPr lang="en-GB" sz="2500" i="1" dirty="0" smtClean="0"/>
              <a:t>but probably no case file</a:t>
            </a:r>
            <a:endParaRPr lang="en-GB" sz="2500" i="1" dirty="0"/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 smtClean="0"/>
              <a:t>Look out for </a:t>
            </a:r>
            <a:r>
              <a:rPr lang="en-GB" sz="2500" b="1" dirty="0" smtClean="0"/>
              <a:t>new TM prefix</a:t>
            </a:r>
            <a:r>
              <a:rPr lang="en-GB" sz="2500" dirty="0" smtClean="0"/>
              <a:t>: clone </a:t>
            </a:r>
            <a:r>
              <a:rPr lang="en-GB" sz="2500" dirty="0"/>
              <a:t>UKTM no. </a:t>
            </a:r>
            <a:r>
              <a:rPr lang="en-GB" sz="2500" b="1" u="sng" dirty="0" smtClean="0"/>
              <a:t>UK009</a:t>
            </a:r>
            <a:r>
              <a:rPr lang="en-GB" sz="2500" dirty="0"/>
              <a:t>012345678 </a:t>
            </a:r>
            <a:r>
              <a:rPr lang="en-GB" sz="2500" dirty="0" smtClean="0"/>
              <a:t>/ existing </a:t>
            </a:r>
            <a:r>
              <a:rPr lang="en-GB" sz="2500" dirty="0"/>
              <a:t>EUTM no. 012345678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 smtClean="0"/>
              <a:t>Same process for EU registered designs:  clone UK design </a:t>
            </a:r>
            <a:r>
              <a:rPr lang="en-GB" sz="2500" b="1" u="sng" dirty="0" smtClean="0"/>
              <a:t>900</a:t>
            </a:r>
            <a:r>
              <a:rPr lang="en-GB" sz="2500" dirty="0"/>
              <a:t>12345670001/ existing EU design 001234567-0001  </a:t>
            </a:r>
            <a:endParaRPr lang="en-GB" sz="2500" dirty="0" smtClean="0"/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EUTM </a:t>
            </a:r>
            <a:r>
              <a:rPr lang="en-GB" i="1" u="sng" dirty="0" smtClean="0"/>
              <a:t>applications</a:t>
            </a:r>
            <a:endParaRPr lang="en-GB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/>
              <a:t>c</a:t>
            </a:r>
            <a:r>
              <a:rPr lang="en-GB" sz="2500" dirty="0" smtClean="0"/>
              <a:t>.13,000 EUTM applications filed per month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2500" dirty="0" smtClean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 smtClean="0"/>
              <a:t>All EUTM </a:t>
            </a:r>
            <a:r>
              <a:rPr lang="en-GB" sz="2500" dirty="0"/>
              <a:t>applications pending before Brexit day will </a:t>
            </a:r>
            <a:r>
              <a:rPr lang="en-GB" sz="2500" b="1" dirty="0"/>
              <a:t>not be </a:t>
            </a:r>
            <a:r>
              <a:rPr lang="en-GB" sz="2500" b="1" dirty="0" smtClean="0"/>
              <a:t>automatically cloned </a:t>
            </a:r>
            <a:r>
              <a:rPr lang="en-GB" sz="2500" dirty="0"/>
              <a:t>into UK national trade mark </a:t>
            </a:r>
            <a:r>
              <a:rPr lang="en-GB" sz="2500" dirty="0" smtClean="0"/>
              <a:t>applications </a:t>
            </a:r>
            <a:endParaRPr lang="en-GB" sz="2500" dirty="0"/>
          </a:p>
          <a:p>
            <a:endParaRPr lang="en-GB" sz="2500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500" dirty="0"/>
              <a:t>Rights holders will have </a:t>
            </a:r>
            <a:r>
              <a:rPr lang="en-GB" sz="2500" b="1" dirty="0"/>
              <a:t>9-month period </a:t>
            </a:r>
            <a:r>
              <a:rPr lang="en-GB" sz="2500" dirty="0"/>
              <a:t>to apply in the UK and claim the EUTM filing </a:t>
            </a:r>
            <a:r>
              <a:rPr lang="en-GB" sz="2500" dirty="0" smtClean="0"/>
              <a:t>date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2500" dirty="0" smtClean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500" dirty="0">
                <a:latin typeface="Arial" panose="020B0604020202020204" pitchFamily="34" charset="0"/>
                <a:ea typeface="Times New Roman" panose="02020603050405020304" pitchFamily="18" charset="0"/>
              </a:rPr>
              <a:t>Carry on clearing UK and EU registers until end of September 2021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C1C1C1D2-4EB6-49BD-A35B-211C7B185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00456" y="5252547"/>
            <a:ext cx="1288192" cy="9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International Registrations </a:t>
            </a:r>
            <a:r>
              <a:rPr lang="en-GB" i="1" u="sng" dirty="0" smtClean="0"/>
              <a:t>designating the EU </a:t>
            </a:r>
            <a:endParaRPr lang="en-GB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35360" y="1340768"/>
            <a:ext cx="113067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EUTM(IR</a:t>
            </a:r>
            <a:r>
              <a:rPr lang="en-GB" sz="2400" dirty="0"/>
              <a:t>) registrations </a:t>
            </a:r>
            <a:r>
              <a:rPr lang="en-GB" sz="2400" dirty="0" smtClean="0"/>
              <a:t>automatically cloned into </a:t>
            </a:r>
            <a:r>
              <a:rPr lang="en-GB" sz="2400" b="1" dirty="0"/>
              <a:t>UK </a:t>
            </a:r>
            <a:r>
              <a:rPr lang="en-GB" sz="2400" b="1" u="sng" dirty="0" smtClean="0"/>
              <a:t>national</a:t>
            </a:r>
            <a:r>
              <a:rPr lang="en-GB" sz="2400" b="1" dirty="0" smtClean="0"/>
              <a:t> registrations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Pending EU designations get same 9-month priority period.  But all clones come </a:t>
            </a:r>
            <a:r>
              <a:rPr lang="en-GB" sz="2400" b="1" dirty="0"/>
              <a:t>out of Madrid </a:t>
            </a:r>
            <a:r>
              <a:rPr lang="en-GB" sz="2400" b="1" dirty="0" smtClean="0"/>
              <a:t>system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new UK </a:t>
            </a:r>
            <a:r>
              <a:rPr lang="en-GB" sz="2400" dirty="0" smtClean="0"/>
              <a:t>clone </a:t>
            </a:r>
            <a:r>
              <a:rPr lang="en-GB" sz="2400" dirty="0"/>
              <a:t>can be </a:t>
            </a:r>
            <a:r>
              <a:rPr lang="en-GB" sz="2400" b="1" dirty="0"/>
              <a:t>replaced</a:t>
            </a:r>
            <a:r>
              <a:rPr lang="en-GB" sz="2400" dirty="0"/>
              <a:t> by a </a:t>
            </a:r>
            <a:r>
              <a:rPr lang="en-GB" sz="2400" dirty="0" smtClean="0"/>
              <a:t>later corresponding </a:t>
            </a:r>
            <a:r>
              <a:rPr lang="en-GB" sz="2400" dirty="0"/>
              <a:t>international registration designating the </a:t>
            </a:r>
            <a:r>
              <a:rPr lang="en-GB" sz="2400" dirty="0" smtClean="0"/>
              <a:t>UK (Article 4bis of the Protocol)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Look out for </a:t>
            </a:r>
            <a:r>
              <a:rPr lang="en-GB" sz="2400" b="1" dirty="0" smtClean="0"/>
              <a:t>new prefix</a:t>
            </a:r>
            <a:r>
              <a:rPr lang="en-GB" sz="2400" dirty="0" smtClean="0"/>
              <a:t>: clone </a:t>
            </a:r>
            <a:r>
              <a:rPr lang="en-GB" sz="2400" dirty="0"/>
              <a:t>UKTM no. </a:t>
            </a:r>
            <a:r>
              <a:rPr lang="en-GB" sz="2400" b="1" u="sng" dirty="0" smtClean="0"/>
              <a:t>UK008</a:t>
            </a:r>
            <a:r>
              <a:rPr lang="en-GB" sz="2400" dirty="0" smtClean="0"/>
              <a:t>012345678 / existing </a:t>
            </a:r>
            <a:r>
              <a:rPr lang="en-GB" sz="2400" dirty="0"/>
              <a:t>EUTM(IR) no. 012345678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Same process for </a:t>
            </a:r>
            <a:r>
              <a:rPr lang="en-GB" sz="2400" dirty="0" smtClean="0"/>
              <a:t>Hague designs:  UK clone will be pre-fixed </a:t>
            </a:r>
            <a:r>
              <a:rPr lang="en-GB" sz="2400" dirty="0"/>
              <a:t>with the </a:t>
            </a:r>
            <a:endParaRPr lang="en-GB" sz="2400" dirty="0" smtClean="0"/>
          </a:p>
          <a:p>
            <a:r>
              <a:rPr lang="en-GB" sz="2400" dirty="0" smtClean="0"/>
              <a:t>    digit </a:t>
            </a:r>
            <a:r>
              <a:rPr lang="en-GB" sz="2400" dirty="0"/>
              <a:t>"</a:t>
            </a:r>
            <a:r>
              <a:rPr lang="en-GB" sz="2400" b="1" u="sng" dirty="0" smtClean="0"/>
              <a:t>8</a:t>
            </a:r>
            <a:r>
              <a:rPr lang="en-GB" sz="2400" dirty="0" smtClean="0"/>
              <a:t>"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9891a2c2c296acd59e6f6f3543859a8e768bef"/>
  <p:tag name="ISPRING_RESOURCE_PATHS_HASH" val="61b8316fa65942bf89a9a9b9b4c99f9ba03cc9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51DD38A3BE7D4C48B2793AC0800D712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851512EA88A447AB600095C9B63F54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62C9E4CD6DA4FDEABEEE01B7D4D3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ED992A01A524B23AB56CD69D90D9A3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C7575C9149A4A9EAC96DBC0A7D6C1A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3796B5D8FAC48FB8431CF8925E1DB6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E851512EA88A447AB600095C9B63F54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962C9E4CD6DA4FDEABEEE01B7D4D34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1ED992A01A524B23AB56CD69D90D9A3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2C7575C9149A4A9EAC96DBC0A7D6C1A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FRAGMENTID" val="C229FCDFE5FF4C688A3F55A86187F6F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LINEID" val="74F78C13FEFC4F77A9141D7C6242CFF0"/>
</p:tagLst>
</file>

<file path=ppt/theme/theme1.xml><?xml version="1.0" encoding="utf-8"?>
<a:theme xmlns:a="http://schemas.openxmlformats.org/drawingml/2006/main" name="OC 16:9">
  <a:themeElements>
    <a:clrScheme name="new OC">
      <a:dk1>
        <a:srgbClr val="003145"/>
      </a:dk1>
      <a:lt1>
        <a:sysClr val="window" lastClr="FFFFFF"/>
      </a:lt1>
      <a:dk2>
        <a:srgbClr val="B2B2B2"/>
      </a:dk2>
      <a:lt2>
        <a:srgbClr val="003145"/>
      </a:lt2>
      <a:accent1>
        <a:srgbClr val="FB5A17"/>
      </a:accent1>
      <a:accent2>
        <a:srgbClr val="61C3D9"/>
      </a:accent2>
      <a:accent3>
        <a:srgbClr val="B12009"/>
      </a:accent3>
      <a:accent4>
        <a:srgbClr val="5DBDAC"/>
      </a:accent4>
      <a:accent5>
        <a:srgbClr val="787C31"/>
      </a:accent5>
      <a:accent6>
        <a:srgbClr val="008872"/>
      </a:accent6>
      <a:hlink>
        <a:srgbClr val="FB5A17"/>
      </a:hlink>
      <a:folHlink>
        <a:srgbClr val="5EB9C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OC Orange">
      <a:srgbClr val="FB5A17"/>
    </a:custClr>
    <a:custClr name="OC Dark Blue">
      <a:srgbClr val="00333B"/>
    </a:custClr>
    <a:custClr name="OC Red">
      <a:srgbClr val="891B2D"/>
    </a:custClr>
    <a:custClr name="OC Dark Green">
      <a:srgbClr val="5C6224"/>
    </a:custClr>
    <a:custClr name="OC Dark Yellow">
      <a:srgbClr val="B5A300"/>
    </a:custClr>
    <a:custClr name="OC Bright Green">
      <a:srgbClr val="71AB00"/>
    </a:custClr>
    <a:custClr name="OC Purple">
      <a:srgbClr val="531948"/>
    </a:custClr>
    <a:custClr name="OC Turquoise">
      <a:srgbClr val="136F55"/>
    </a:custClr>
    <a:custClr name="OC Light Turquoise">
      <a:srgbClr val="75B39D"/>
    </a:custClr>
    <a:custClr name="OC Bright Blue">
      <a:srgbClr val="1D8BB5"/>
    </a:custClr>
    <a:custClr name="OC Pale Blue">
      <a:srgbClr val="5EB9CF"/>
    </a:custClr>
  </a:custClrLst>
</a:theme>
</file>

<file path=ppt/theme/theme2.xml><?xml version="1.0" encoding="utf-8"?>
<a:theme xmlns:a="http://schemas.openxmlformats.org/drawingml/2006/main" name="Blank">
  <a:themeElements>
    <a:clrScheme name="OC Standard Colours">
      <a:dk1>
        <a:sysClr val="windowText" lastClr="000000"/>
      </a:dk1>
      <a:lt1>
        <a:sysClr val="window" lastClr="FFFFFF"/>
      </a:lt1>
      <a:dk2>
        <a:srgbClr val="75B39D"/>
      </a:dk2>
      <a:lt2>
        <a:srgbClr val="00333B"/>
      </a:lt2>
      <a:accent1>
        <a:srgbClr val="FB5A17"/>
      </a:accent1>
      <a:accent2>
        <a:srgbClr val="1D8BB5"/>
      </a:accent2>
      <a:accent3>
        <a:srgbClr val="5EB9CF"/>
      </a:accent3>
      <a:accent4>
        <a:srgbClr val="136F55"/>
      </a:accent4>
      <a:accent5>
        <a:srgbClr val="5C6224"/>
      </a:accent5>
      <a:accent6>
        <a:srgbClr val="531948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OC Orange">
      <a:srgbClr val="FB5A17"/>
    </a:custClr>
    <a:custClr name="OC Dark Blue">
      <a:srgbClr val="00333B"/>
    </a:custClr>
    <a:custClr name="OC Red">
      <a:srgbClr val="891B2D"/>
    </a:custClr>
    <a:custClr name="OC Dark Green">
      <a:srgbClr val="5C6224"/>
    </a:custClr>
    <a:custClr name="OC Dark Yellow">
      <a:srgbClr val="B5A300"/>
    </a:custClr>
    <a:custClr name="OC Bright Green">
      <a:srgbClr val="71AB00"/>
    </a:custClr>
    <a:custClr name="OC Purple">
      <a:srgbClr val="531948"/>
    </a:custClr>
    <a:custClr name="OC Turquoise">
      <a:srgbClr val="136F55"/>
    </a:custClr>
    <a:custClr name="OC Light Turquoise">
      <a:srgbClr val="75B39D"/>
    </a:custClr>
    <a:custClr name="OC Bright Blue">
      <a:srgbClr val="1D8BB5"/>
    </a:custClr>
    <a:custClr name="OC Pale Blue">
      <a:srgbClr val="5EB9CF"/>
    </a:custClr>
  </a:custClrLst>
  <a:extLst>
    <a:ext uri="{05A4C25C-085E-4340-85A3-A5531E510DB2}">
      <thm15:themeFamily xmlns:thm15="http://schemas.microsoft.com/office/thememl/2012/main" name="Blank.potx" id="{102A0F4C-A8AE-46E3-B6C2-FCDED38DA473}" vid="{A76FF40C-F7B0-49FF-872E-D5AABE6FF47A}"/>
    </a:ext>
  </a:extLst>
</a:theme>
</file>

<file path=ppt/theme/theme3.xml><?xml version="1.0" encoding="utf-8"?>
<a:theme xmlns:a="http://schemas.openxmlformats.org/drawingml/2006/main" name="1_Blank">
  <a:themeElements>
    <a:clrScheme name="OC Standard Colours">
      <a:dk1>
        <a:sysClr val="windowText" lastClr="000000"/>
      </a:dk1>
      <a:lt1>
        <a:sysClr val="window" lastClr="FFFFFF"/>
      </a:lt1>
      <a:dk2>
        <a:srgbClr val="75B39D"/>
      </a:dk2>
      <a:lt2>
        <a:srgbClr val="00333B"/>
      </a:lt2>
      <a:accent1>
        <a:srgbClr val="FB5A17"/>
      </a:accent1>
      <a:accent2>
        <a:srgbClr val="1D8BB5"/>
      </a:accent2>
      <a:accent3>
        <a:srgbClr val="5EB9CF"/>
      </a:accent3>
      <a:accent4>
        <a:srgbClr val="136F55"/>
      </a:accent4>
      <a:accent5>
        <a:srgbClr val="5C6224"/>
      </a:accent5>
      <a:accent6>
        <a:srgbClr val="531948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OC Orange">
      <a:srgbClr val="FB5A17"/>
    </a:custClr>
    <a:custClr name="OC Dark Blue">
      <a:srgbClr val="00333B"/>
    </a:custClr>
    <a:custClr name="OC Red">
      <a:srgbClr val="891B2D"/>
    </a:custClr>
    <a:custClr name="OC Dark Green">
      <a:srgbClr val="5C6224"/>
    </a:custClr>
    <a:custClr name="OC Dark Yellow">
      <a:srgbClr val="B5A300"/>
    </a:custClr>
    <a:custClr name="OC Bright Green">
      <a:srgbClr val="71AB00"/>
    </a:custClr>
    <a:custClr name="OC Purple">
      <a:srgbClr val="531948"/>
    </a:custClr>
    <a:custClr name="OC Turquoise">
      <a:srgbClr val="136F55"/>
    </a:custClr>
    <a:custClr name="OC Light Turquoise">
      <a:srgbClr val="75B39D"/>
    </a:custClr>
    <a:custClr name="OC Bright Blue">
      <a:srgbClr val="1D8BB5"/>
    </a:custClr>
    <a:custClr name="OC Pale Blue">
      <a:srgbClr val="5EB9CF"/>
    </a:custClr>
  </a:custClrLst>
  <a:extLst>
    <a:ext uri="{05A4C25C-085E-4340-85A3-A5531E510DB2}">
      <thm15:themeFamily xmlns:thm15="http://schemas.microsoft.com/office/thememl/2012/main" name="Presentation3" id="{838F0E81-B4D7-4598-8103-CF9924A8CE18}" vid="{10FF504A-9780-431E-BDF2-2623AB65479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1147</Words>
  <Application>Microsoft Office PowerPoint</Application>
  <PresentationFormat>Widescreen</PresentationFormat>
  <Paragraphs>265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OC 16:9</vt:lpstr>
      <vt:lpstr>Blank</vt:lpstr>
      <vt:lpstr>1_Blank</vt:lpstr>
      <vt:lpstr>think-cell Slide</vt:lpstr>
      <vt:lpstr>Brexit Briefing </vt:lpstr>
      <vt:lpstr>Topics</vt:lpstr>
      <vt:lpstr>Where are we now? </vt:lpstr>
      <vt:lpstr>Where are we now? </vt:lpstr>
      <vt:lpstr>Where might we be by the end of 2020? </vt:lpstr>
      <vt:lpstr>Retained EU law  …important new legal concept arrives at the end of 2020</vt:lpstr>
      <vt:lpstr>Impact on EUTM registrations  </vt:lpstr>
      <vt:lpstr>Impact on EUTM applications</vt:lpstr>
      <vt:lpstr>Impact on International Registrations designating the EU </vt:lpstr>
      <vt:lpstr>Impact on International Registrations based on EUTMs</vt:lpstr>
      <vt:lpstr>Impact on EUTM renewals </vt:lpstr>
      <vt:lpstr>What about maintenance of UK clone and EUTM after Brexit?  </vt:lpstr>
      <vt:lpstr>Use examples re UK clone over 5-years' old  </vt:lpstr>
      <vt:lpstr>Impact on registry disputes </vt:lpstr>
      <vt:lpstr>Impact on injunctions </vt:lpstr>
      <vt:lpstr>Last two points </vt:lpstr>
      <vt:lpstr>Some key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Zarah McGugan</dc:creator>
  <cp:lastModifiedBy>Osborne Clarke LLP</cp:lastModifiedBy>
  <cp:revision>384</cp:revision>
  <cp:lastPrinted>2020-06-17T16:01:02Z</cp:lastPrinted>
  <dcterms:modified xsi:type="dcterms:W3CDTF">2020-10-19T11:00:37Z</dcterms:modified>
</cp:coreProperties>
</file>