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2" r:id="rId5"/>
  </p:sldMasterIdLst>
  <p:notesMasterIdLst>
    <p:notesMasterId r:id="rId27"/>
  </p:notesMasterIdLst>
  <p:sldIdLst>
    <p:sldId id="302" r:id="rId6"/>
    <p:sldId id="256" r:id="rId7"/>
    <p:sldId id="257" r:id="rId8"/>
    <p:sldId id="258" r:id="rId9"/>
    <p:sldId id="283" r:id="rId10"/>
    <p:sldId id="289" r:id="rId11"/>
    <p:sldId id="261" r:id="rId12"/>
    <p:sldId id="263" r:id="rId13"/>
    <p:sldId id="264" r:id="rId14"/>
    <p:sldId id="290" r:id="rId15"/>
    <p:sldId id="266" r:id="rId16"/>
    <p:sldId id="291" r:id="rId17"/>
    <p:sldId id="271" r:id="rId18"/>
    <p:sldId id="272" r:id="rId19"/>
    <p:sldId id="293" r:id="rId20"/>
    <p:sldId id="276" r:id="rId21"/>
    <p:sldId id="294" r:id="rId22"/>
    <p:sldId id="295" r:id="rId23"/>
    <p:sldId id="379" r:id="rId24"/>
    <p:sldId id="381" r:id="rId25"/>
    <p:sldId id="380" r:id="rId26"/>
  </p:sldIdLst>
  <p:sldSz cx="12192000" cy="6858000"/>
  <p:notesSz cx="7077075" cy="936307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D72B860-1C29-7659-DA6E-85E02B3394E1}" name="Sally Gosling" initials="SG" userId="S::sally.gosling@ipreg.org.uk::5cc4cf22-ec07-4efb-9bf5-94bb513dbf2a" providerId="AD"/>
  <p188:author id="{EF0D56FC-5790-141A-A179-2057D1E0B7DF}" name="Katie Flett" initials="KF" userId="S::katie.flett@ipreg.org.uk::ac2a1779-cda0-44dd-a6e5-a6b27426988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91A8"/>
    <a:srgbClr val="274A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57748" autoAdjust="0"/>
  </p:normalViewPr>
  <p:slideViewPr>
    <p:cSldViewPr snapToGrid="0">
      <p:cViewPr varScale="1">
        <p:scale>
          <a:sx n="47" d="100"/>
          <a:sy n="47" d="100"/>
        </p:scale>
        <p:origin x="2035" y="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5">
  <dgm:title val=""/>
  <dgm:desc val=""/>
  <dgm:catLst>
    <dgm:cat type="accent1" pri="11200"/>
  </dgm:catLst>
  <dgm:styleLbl name="node0">
    <dgm:fillClrLst meth="repeat">
      <a:srgbClr val="274A78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rgbClr val="274A78"/>
    </dgm:fillClrLst>
    <dgm:linClrLst meth="repeat">
      <a:srgbClr val="274A78"/>
    </dgm:linClrLst>
    <dgm:effectClrLst/>
    <dgm:txLinClrLst/>
    <dgm:txFillClrLst/>
    <dgm:txEffectClrLst/>
  </dgm:styleLbl>
  <dgm:styleLbl name="node1">
    <dgm:fillClrLst meth="repeat">
      <a:srgbClr val="274A78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rgbClr val="274A78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rgbClr val="274A78"/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rgbClr val="274A78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rgbClr val="274A78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rgbClr val="274A78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rgbClr val="E8EDF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rgbClr val="E8EDF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rgbClr val="E8EDF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rgbClr val="E8EDF3"/>
    </dgm:fillClrLst>
    <dgm:linClrLst meth="repeat">
      <a:srgbClr val="E8EDF3"/>
    </dgm:linClrLst>
    <dgm:effectClrLst/>
    <dgm:txLinClrLst/>
    <dgm:txFillClrLst/>
    <dgm:txEffectClrLst/>
  </dgm:styleLbl>
  <dgm:styleLbl name="fgSibTrans2D1">
    <dgm:fillClrLst meth="repeat">
      <a:srgbClr val="E8EDF3"/>
    </dgm:fillClrLst>
    <dgm:linClrLst meth="repeat">
      <a:srgbClr val="E8EDF3"/>
    </dgm:linClrLst>
    <dgm:effectClrLst/>
    <dgm:txLinClrLst/>
    <dgm:txFillClrLst/>
    <dgm:txEffectClrLst/>
  </dgm:styleLbl>
  <dgm:styleLbl name="bgSibTrans2D1">
    <dgm:fillClrLst meth="repeat">
      <a:srgbClr val="E8EDF3"/>
    </dgm:fillClrLst>
    <dgm:linClrLst meth="repeat">
      <a:srgbClr val="E8EDF3"/>
    </dgm:linClrLst>
    <dgm:effectClrLst/>
    <dgm:txLinClrLst/>
    <dgm:txFillClrLst/>
    <dgm:txEffectClrLst/>
  </dgm:styleLbl>
  <dgm:styleLbl name="sibTrans1D1">
    <dgm:fillClrLst meth="repeat">
      <a:srgbClr val="274A78"/>
    </dgm:fillClrLst>
    <dgm:linClrLst meth="repeat">
      <a:srgbClr val="274A78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rgbClr val="274A78"/>
    </dgm:fillClrLst>
    <dgm:linClrLst meth="repeat">
      <a:srgbClr val="E8EDF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rgbClr val="274A78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rgbClr val="274A78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rgbClr val="274A78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rgbClr val="274A78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rgbClr val="274A78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rgbClr val="E8EDF3"/>
    </dgm:fillClrLst>
    <dgm:linClrLst meth="repeat">
      <a:srgbClr val="E8EDF3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rgbClr val="274A78"/>
    </dgm:fillClrLst>
    <dgm:linClrLst meth="repeat">
      <a:srgbClr val="274A78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rgbClr val="274A78"/>
    </dgm:fillClrLst>
    <dgm:linClrLst meth="repeat">
      <a:srgbClr val="274A78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rgbClr val="274A78"/>
    </dgm:fillClrLst>
    <dgm:linClrLst meth="repeat">
      <a:srgbClr val="274A78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rgbClr val="274A78"/>
    </dgm:fillClrLst>
    <dgm:linClrLst meth="repeat">
      <a:srgbClr val="274A78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rgbClr val="274A78"/>
    </dgm:fillClrLst>
    <dgm:linClrLst meth="repeat">
      <a:srgbClr val="274A78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rgbClr val="274A78"/>
    </dgm:fillClrLst>
    <dgm:linClrLst meth="repeat">
      <a:srgbClr val="274A78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rgbClr val="274A78"/>
    </dgm:fillClrLst>
    <dgm:linClrLst meth="repeat">
      <a:srgbClr val="274A78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rgbClr val="274A78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rgbClr val="274A78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rgbClr val="274A78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rgbClr val="274A78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rgbClr val="274A78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rgbClr val="274A78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rgbClr val="274A78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rgbClr val="274A78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rgbClr val="E8EDF3"/>
    </dgm:fillClrLst>
    <dgm:linClrLst meth="repeat">
      <a:srgbClr val="E8EDF3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rgbClr val="E8EDF3"/>
    </dgm:fillClrLst>
    <dgm:linClrLst meth="repeat">
      <a:srgbClr val="E8EDF3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rgbClr val="E8EDF3"/>
    </dgm:fillClrLst>
    <dgm:linClrLst meth="repeat">
      <a:srgbClr val="E8EDF3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rgbClr val="274A78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rgbClr val="274A78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rgbClr val="274A78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rgbClr val="274A78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rgbClr val="E8EDF3"/>
    </dgm:fillClrLst>
    <dgm:linClrLst meth="repeat">
      <a:srgbClr val="274A78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rgbClr val="274A78"/>
    </dgm:fillClrLst>
    <dgm:linClrLst meth="repeat">
      <a:srgbClr val="274A78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rgbClr val="E8EDF3"/>
    </dgm:fillClrLst>
    <dgm:linClrLst meth="repeat">
      <a:srgbClr val="274A78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rgbClr val="E8EDF3"/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2B2405-747A-4A08-90DD-446D8EEBFC6F}" type="doc">
      <dgm:prSet loTypeId="urn:microsoft.com/office/officeart/2016/7/layout/LinearArrowProcessNumbered" loCatId="process" qsTypeId="urn:microsoft.com/office/officeart/2005/8/quickstyle/simple1" qsCatId="simple" csTypeId="urn:microsoft.com/office/officeart/2005/8/colors/accent1_2#5" csCatId="accent1" phldr="1"/>
      <dgm:spPr/>
      <dgm:t>
        <a:bodyPr/>
        <a:lstStyle/>
        <a:p>
          <a:endParaRPr lang="en-US"/>
        </a:p>
      </dgm:t>
    </dgm:pt>
    <dgm:pt modelId="{44676C13-A807-4638-8A2D-E226A7ED2503}">
      <dgm:prSet custT="1"/>
      <dgm:spPr/>
      <dgm:t>
        <a:bodyPr/>
        <a:lstStyle/>
        <a:p>
          <a:r>
            <a:rPr lang="en-US" sz="1500" err="1">
              <a:latin typeface="Arial" panose="020B0604020202020204" pitchFamily="34" charset="0"/>
              <a:cs typeface="Arial" panose="020B0604020202020204" pitchFamily="34" charset="0"/>
            </a:rPr>
            <a:t>Analyse</a:t>
          </a:r>
          <a:r>
            <a:rPr lang="en-US" sz="1500">
              <a:latin typeface="Arial" panose="020B0604020202020204" pitchFamily="34" charset="0"/>
              <a:cs typeface="Arial" panose="020B0604020202020204" pitchFamily="34" charset="0"/>
            </a:rPr>
            <a:t>  responses and identify key issues and themes</a:t>
          </a:r>
        </a:p>
      </dgm:t>
    </dgm:pt>
    <dgm:pt modelId="{3C95B49A-5BCC-4758-98E5-2DCE4690BFAC}" type="parTrans" cxnId="{CF2A70EB-1A71-4E98-9268-2F61B7DD563F}">
      <dgm:prSet/>
      <dgm:spPr/>
      <dgm:t>
        <a:bodyPr/>
        <a:lstStyle/>
        <a:p>
          <a:endParaRPr lang="en-US"/>
        </a:p>
      </dgm:t>
    </dgm:pt>
    <dgm:pt modelId="{1F4D847C-02C6-4C87-90E3-8A789D2DED98}" type="sibTrans" cxnId="{CF2A70EB-1A71-4E98-9268-2F61B7DD563F}">
      <dgm:prSet phldrT="1" phldr="0"/>
      <dgm:spPr>
        <a:solidFill>
          <a:srgbClr val="274A78"/>
        </a:solidFill>
        <a:ln>
          <a:solidFill>
            <a:srgbClr val="274A78"/>
          </a:solidFill>
        </a:ln>
      </dgm:spPr>
      <dgm:t>
        <a:bodyPr/>
        <a:lstStyle/>
        <a:p>
          <a:r>
            <a:rPr lang="en-US"/>
            <a:t>1</a:t>
          </a:r>
        </a:p>
      </dgm:t>
    </dgm:pt>
    <dgm:pt modelId="{CC128732-2146-464F-AD74-08DC827C0D49}">
      <dgm:prSet custT="1"/>
      <dgm:spPr/>
      <dgm:t>
        <a:bodyPr/>
        <a:lstStyle/>
        <a:p>
          <a:r>
            <a:rPr lang="en-US" sz="1500">
              <a:latin typeface="Arial" panose="020B0604020202020204" pitchFamily="34" charset="0"/>
              <a:cs typeface="Arial" panose="020B0604020202020204" pitchFamily="34" charset="0"/>
            </a:rPr>
            <a:t>Share reports on the analysis in full and summary formats</a:t>
          </a:r>
        </a:p>
      </dgm:t>
    </dgm:pt>
    <dgm:pt modelId="{8B7A2E14-C1F6-4F43-96EB-800DF26CB65F}" type="parTrans" cxnId="{DCEF4006-94C6-4E3C-A1BF-C6A79C5EFC0D}">
      <dgm:prSet/>
      <dgm:spPr/>
      <dgm:t>
        <a:bodyPr/>
        <a:lstStyle/>
        <a:p>
          <a:endParaRPr lang="en-US"/>
        </a:p>
      </dgm:t>
    </dgm:pt>
    <dgm:pt modelId="{55ADDCE4-605A-425E-BA8C-1E7426169078}" type="sibTrans" cxnId="{DCEF4006-94C6-4E3C-A1BF-C6A79C5EFC0D}">
      <dgm:prSet phldrT="2" phldr="0"/>
      <dgm:spPr>
        <a:solidFill>
          <a:srgbClr val="274A78"/>
        </a:solidFill>
        <a:ln>
          <a:solidFill>
            <a:srgbClr val="274A78"/>
          </a:solidFill>
        </a:ln>
      </dgm:spPr>
      <dgm:t>
        <a:bodyPr/>
        <a:lstStyle/>
        <a:p>
          <a:r>
            <a:rPr lang="en-US"/>
            <a:t>2</a:t>
          </a:r>
        </a:p>
      </dgm:t>
    </dgm:pt>
    <dgm:pt modelId="{B4A024BB-1BF4-4E3F-9847-AC723E5CADA8}">
      <dgm:prSet custT="1"/>
      <dgm:spPr/>
      <dgm:t>
        <a:bodyPr/>
        <a:lstStyle/>
        <a:p>
          <a:r>
            <a:rPr lang="en-US" sz="1500">
              <a:latin typeface="Arial" panose="020B0604020202020204" pitchFamily="34" charset="0"/>
              <a:cs typeface="Arial" panose="020B0604020202020204" pitchFamily="34" charset="0"/>
            </a:rPr>
            <a:t>Use the analysis to inform the Review proposals </a:t>
          </a:r>
        </a:p>
      </dgm:t>
    </dgm:pt>
    <dgm:pt modelId="{36819FC7-D023-41FD-B1DA-BE3860D1266B}" type="parTrans" cxnId="{DE6758C0-F189-4E5D-9E6F-F541D76B9BA9}">
      <dgm:prSet/>
      <dgm:spPr/>
      <dgm:t>
        <a:bodyPr/>
        <a:lstStyle/>
        <a:p>
          <a:endParaRPr lang="en-US"/>
        </a:p>
      </dgm:t>
    </dgm:pt>
    <dgm:pt modelId="{F72DC4A7-85DD-420B-A61F-22F7767D6DD0}" type="sibTrans" cxnId="{DE6758C0-F189-4E5D-9E6F-F541D76B9BA9}">
      <dgm:prSet phldrT="3" phldr="0"/>
      <dgm:spPr>
        <a:solidFill>
          <a:srgbClr val="274A78"/>
        </a:solidFill>
        <a:ln>
          <a:solidFill>
            <a:srgbClr val="274A78"/>
          </a:solidFill>
        </a:ln>
      </dgm:spPr>
      <dgm:t>
        <a:bodyPr/>
        <a:lstStyle/>
        <a:p>
          <a:r>
            <a:rPr lang="en-US"/>
            <a:t>3</a:t>
          </a:r>
        </a:p>
      </dgm:t>
    </dgm:pt>
    <dgm:pt modelId="{E48AFCEC-2864-445E-9C11-184A9B1F97F1}">
      <dgm:prSet custT="1"/>
      <dgm:spPr>
        <a:solidFill>
          <a:schemeClr val="accent1">
            <a:lumMod val="40000"/>
            <a:lumOff val="60000"/>
          </a:schemeClr>
        </a:solidFill>
      </dgm:spPr>
      <dgm:t>
        <a:bodyPr/>
        <a:lstStyle/>
        <a:p>
          <a:r>
            <a:rPr lang="en-US" sz="1500" b="0">
              <a:latin typeface="Arial" panose="020B0604020202020204" pitchFamily="34" charset="0"/>
              <a:cs typeface="Arial" panose="020B0604020202020204" pitchFamily="34" charset="0"/>
            </a:rPr>
            <a:t>Share the proposals via formal consultation </a:t>
          </a:r>
        </a:p>
      </dgm:t>
    </dgm:pt>
    <dgm:pt modelId="{91E5E25E-A2E5-4FD5-86ED-F5F9325ADC19}" type="parTrans" cxnId="{116F2C6E-8E33-437E-AA0E-283BA9B774DB}">
      <dgm:prSet/>
      <dgm:spPr/>
      <dgm:t>
        <a:bodyPr/>
        <a:lstStyle/>
        <a:p>
          <a:endParaRPr lang="en-US"/>
        </a:p>
      </dgm:t>
    </dgm:pt>
    <dgm:pt modelId="{4B17921B-BF0F-4050-92EB-0D5EA94D2965}" type="sibTrans" cxnId="{116F2C6E-8E33-437E-AA0E-283BA9B774DB}">
      <dgm:prSet phldrT="4" phldr="0"/>
      <dgm:spPr>
        <a:solidFill>
          <a:srgbClr val="274A78"/>
        </a:solidFill>
        <a:ln>
          <a:solidFill>
            <a:srgbClr val="274A78"/>
          </a:solidFill>
        </a:ln>
      </dgm:spPr>
      <dgm:t>
        <a:bodyPr/>
        <a:lstStyle/>
        <a:p>
          <a:r>
            <a:rPr lang="en-US"/>
            <a:t>4</a:t>
          </a:r>
        </a:p>
      </dgm:t>
    </dgm:pt>
    <dgm:pt modelId="{8AC4A6DA-D729-435B-8B20-9B93A55BBB36}">
      <dgm:prSet custT="1"/>
      <dgm:spPr/>
      <dgm:t>
        <a:bodyPr/>
        <a:lstStyle/>
        <a:p>
          <a:r>
            <a:rPr lang="en-US" sz="15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Refine the proposals </a:t>
          </a:r>
          <a:r>
            <a:rPr lang="en-US" sz="1500" kern="1200">
              <a:latin typeface="Arial" panose="020B0604020202020204" pitchFamily="34" charset="0"/>
              <a:cs typeface="Arial" panose="020B0604020202020204" pitchFamily="34" charset="0"/>
            </a:rPr>
            <a:t>post-consultation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67F4914-DC94-42AE-9FE5-849F20761AC0}" type="parTrans" cxnId="{71B9F813-EF0B-4C44-A763-D6962D79B3F6}">
      <dgm:prSet/>
      <dgm:spPr/>
      <dgm:t>
        <a:bodyPr/>
        <a:lstStyle/>
        <a:p>
          <a:endParaRPr lang="en-US"/>
        </a:p>
      </dgm:t>
    </dgm:pt>
    <dgm:pt modelId="{C8F01398-8B34-4A2C-BEF2-D175575CA3F4}" type="sibTrans" cxnId="{71B9F813-EF0B-4C44-A763-D6962D79B3F6}">
      <dgm:prSet phldrT="5" phldr="0"/>
      <dgm:spPr>
        <a:solidFill>
          <a:srgbClr val="274A78"/>
        </a:solidFill>
        <a:ln>
          <a:solidFill>
            <a:srgbClr val="274A78"/>
          </a:solidFill>
        </a:ln>
      </dgm:spPr>
      <dgm:t>
        <a:bodyPr/>
        <a:lstStyle/>
        <a:p>
          <a:r>
            <a:rPr lang="en-US"/>
            <a:t>5</a:t>
          </a:r>
        </a:p>
      </dgm:t>
    </dgm:pt>
    <dgm:pt modelId="{FCBD5F9D-6C66-41F5-BE60-40135C2018FC}">
      <dgm:prSet custT="1"/>
      <dgm:spPr/>
      <dgm:t>
        <a:bodyPr/>
        <a:lstStyle/>
        <a:p>
          <a:r>
            <a:rPr lang="en-US" sz="1500">
              <a:latin typeface="Arial" panose="020B0604020202020204" pitchFamily="34" charset="0"/>
              <a:cs typeface="Arial" panose="020B0604020202020204" pitchFamily="34" charset="0"/>
            </a:rPr>
            <a:t>Define formal timeframe to implement Review outputs</a:t>
          </a:r>
        </a:p>
      </dgm:t>
    </dgm:pt>
    <dgm:pt modelId="{586EBDB5-99EC-48FE-8258-2CAEBD2E7C9E}" type="parTrans" cxnId="{89597A45-7FA7-4511-B7BE-6BB0D5CEA911}">
      <dgm:prSet/>
      <dgm:spPr/>
      <dgm:t>
        <a:bodyPr/>
        <a:lstStyle/>
        <a:p>
          <a:endParaRPr lang="en-US"/>
        </a:p>
      </dgm:t>
    </dgm:pt>
    <dgm:pt modelId="{A574E2AE-7FC8-47F6-B6CB-95922BC9E3B2}" type="sibTrans" cxnId="{89597A45-7FA7-4511-B7BE-6BB0D5CEA911}">
      <dgm:prSet phldrT="7" phldr="0"/>
      <dgm:spPr>
        <a:solidFill>
          <a:srgbClr val="274A78"/>
        </a:solidFill>
        <a:ln>
          <a:solidFill>
            <a:srgbClr val="274A78"/>
          </a:solidFill>
        </a:ln>
      </dgm:spPr>
      <dgm:t>
        <a:bodyPr/>
        <a:lstStyle/>
        <a:p>
          <a:r>
            <a:rPr lang="en-US"/>
            <a:t>7</a:t>
          </a:r>
        </a:p>
      </dgm:t>
    </dgm:pt>
    <dgm:pt modelId="{ED8364CE-D7E4-48D0-A370-268CCBE8E854}">
      <dgm:prSet custT="1"/>
      <dgm:spPr/>
      <dgm:t>
        <a:bodyPr/>
        <a:lstStyle/>
        <a:p>
          <a:r>
            <a:rPr lang="en-US" sz="1500">
              <a:latin typeface="Arial" panose="020B0604020202020204" pitchFamily="34" charset="0"/>
              <a:cs typeface="Arial" panose="020B0604020202020204" pitchFamily="34" charset="0"/>
            </a:rPr>
            <a:t>Begin implement-ing Review outputs</a:t>
          </a:r>
        </a:p>
      </dgm:t>
    </dgm:pt>
    <dgm:pt modelId="{A2BED88B-03C0-40D7-B98E-C12C5100B0BE}" type="parTrans" cxnId="{8EA921F7-4F28-43C0-9EF6-042F378A9E94}">
      <dgm:prSet/>
      <dgm:spPr/>
      <dgm:t>
        <a:bodyPr/>
        <a:lstStyle/>
        <a:p>
          <a:endParaRPr lang="en-US"/>
        </a:p>
      </dgm:t>
    </dgm:pt>
    <dgm:pt modelId="{31DEB534-782B-4190-A680-FBB80275CFDA}" type="sibTrans" cxnId="{8EA921F7-4F28-43C0-9EF6-042F378A9E94}">
      <dgm:prSet phldrT="8" phldr="0"/>
      <dgm:spPr>
        <a:solidFill>
          <a:srgbClr val="274A78"/>
        </a:solidFill>
        <a:ln>
          <a:solidFill>
            <a:srgbClr val="274A78"/>
          </a:solidFill>
        </a:ln>
      </dgm:spPr>
      <dgm:t>
        <a:bodyPr/>
        <a:lstStyle/>
        <a:p>
          <a:r>
            <a:rPr lang="en-US"/>
            <a:t>8</a:t>
          </a:r>
        </a:p>
      </dgm:t>
    </dgm:pt>
    <dgm:pt modelId="{DDAAB731-ABE3-4850-B0FC-3986EDF34DBA}">
      <dgm:prSet custT="1"/>
      <dgm:spPr/>
      <dgm:t>
        <a:bodyPr/>
        <a:lstStyle/>
        <a:p>
          <a:r>
            <a:rPr lang="en-GB" sz="1500">
              <a:latin typeface="Arial" panose="020B0604020202020204" pitchFamily="34" charset="0"/>
              <a:cs typeface="Arial" panose="020B0604020202020204" pitchFamily="34" charset="0"/>
            </a:rPr>
            <a:t>Collaborate with stakeholder to inform timeframes for changes </a:t>
          </a:r>
        </a:p>
      </dgm:t>
    </dgm:pt>
    <dgm:pt modelId="{975589BF-25E4-4E6E-9476-B80866A8566F}" type="parTrans" cxnId="{7A2F8A74-2146-4691-8708-CAD2C2F2472A}">
      <dgm:prSet/>
      <dgm:spPr/>
      <dgm:t>
        <a:bodyPr/>
        <a:lstStyle/>
        <a:p>
          <a:endParaRPr lang="en-GB"/>
        </a:p>
      </dgm:t>
    </dgm:pt>
    <dgm:pt modelId="{A6D0A1B0-F201-4523-8285-FC9FC2124A7C}" type="sibTrans" cxnId="{7A2F8A74-2146-4691-8708-CAD2C2F2472A}">
      <dgm:prSet phldrT="6" phldr="0"/>
      <dgm:spPr>
        <a:solidFill>
          <a:srgbClr val="274A78"/>
        </a:solidFill>
        <a:ln>
          <a:solidFill>
            <a:srgbClr val="274A78"/>
          </a:solidFill>
        </a:ln>
      </dgm:spPr>
      <dgm:t>
        <a:bodyPr/>
        <a:lstStyle/>
        <a:p>
          <a:r>
            <a:rPr lang="en-GB"/>
            <a:t>6</a:t>
          </a:r>
        </a:p>
      </dgm:t>
    </dgm:pt>
    <dgm:pt modelId="{C4D00DD3-08B9-4B3E-AD27-C77A1F4D5184}" type="pres">
      <dgm:prSet presAssocID="{2A2B2405-747A-4A08-90DD-446D8EEBFC6F}" presName="linearFlow" presStyleCnt="0">
        <dgm:presLayoutVars>
          <dgm:dir/>
          <dgm:animLvl val="lvl"/>
          <dgm:resizeHandles val="exact"/>
        </dgm:presLayoutVars>
      </dgm:prSet>
      <dgm:spPr/>
    </dgm:pt>
    <dgm:pt modelId="{1FB85D77-306E-43F8-AEB8-C7A1363A1F07}" type="pres">
      <dgm:prSet presAssocID="{44676C13-A807-4638-8A2D-E226A7ED2503}" presName="compositeNode" presStyleCnt="0"/>
      <dgm:spPr/>
    </dgm:pt>
    <dgm:pt modelId="{0858864E-0C35-4C91-B6EA-D37D8C5D0933}" type="pres">
      <dgm:prSet presAssocID="{44676C13-A807-4638-8A2D-E226A7ED2503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5AE18408-140B-43ED-AB34-A03EA2051C4F}" type="pres">
      <dgm:prSet presAssocID="{44676C13-A807-4638-8A2D-E226A7ED2503}" presName="parSh" presStyleCnt="0"/>
      <dgm:spPr/>
    </dgm:pt>
    <dgm:pt modelId="{4061B98B-C4C0-4D3F-87F7-10AA3F2F116F}" type="pres">
      <dgm:prSet presAssocID="{44676C13-A807-4638-8A2D-E226A7ED2503}" presName="lineNode" presStyleLbl="alignAccFollowNode1" presStyleIdx="0" presStyleCnt="24"/>
      <dgm:spPr/>
    </dgm:pt>
    <dgm:pt modelId="{DD0B3F4E-F8EC-4D6D-A86E-CD453EFCEA07}" type="pres">
      <dgm:prSet presAssocID="{44676C13-A807-4638-8A2D-E226A7ED2503}" presName="lineArrowNode" presStyleLbl="alignAccFollowNode1" presStyleIdx="1" presStyleCnt="24"/>
      <dgm:spPr/>
    </dgm:pt>
    <dgm:pt modelId="{A64725BF-C2D2-4CC5-84A1-0649D4B36DF8}" type="pres">
      <dgm:prSet presAssocID="{1F4D847C-02C6-4C87-90E3-8A789D2DED98}" presName="sibTransNodeCircle" presStyleLbl="alignNode1" presStyleIdx="0" presStyleCnt="8">
        <dgm:presLayoutVars>
          <dgm:chMax val="0"/>
          <dgm:bulletEnabled/>
        </dgm:presLayoutVars>
      </dgm:prSet>
      <dgm:spPr/>
    </dgm:pt>
    <dgm:pt modelId="{4BBB0EA3-C2BF-488D-AD12-EC6D65DA2E2A}" type="pres">
      <dgm:prSet presAssocID="{1F4D847C-02C6-4C87-90E3-8A789D2DED98}" presName="spacerBetweenCircleAndCallout" presStyleCnt="0">
        <dgm:presLayoutVars/>
      </dgm:prSet>
      <dgm:spPr/>
    </dgm:pt>
    <dgm:pt modelId="{A44BC655-263F-45FC-8935-62E95DABE4A2}" type="pres">
      <dgm:prSet presAssocID="{44676C13-A807-4638-8A2D-E226A7ED2503}" presName="nodeText" presStyleLbl="alignAccFollowNode1" presStyleIdx="2" presStyleCnt="24">
        <dgm:presLayoutVars>
          <dgm:bulletEnabled val="1"/>
        </dgm:presLayoutVars>
      </dgm:prSet>
      <dgm:spPr/>
    </dgm:pt>
    <dgm:pt modelId="{22E3DE59-9193-4D03-B638-0CD007861E89}" type="pres">
      <dgm:prSet presAssocID="{1F4D847C-02C6-4C87-90E3-8A789D2DED98}" presName="sibTransComposite" presStyleCnt="0"/>
      <dgm:spPr/>
    </dgm:pt>
    <dgm:pt modelId="{95536BF6-5ABF-4803-BE84-0E8A2774CD16}" type="pres">
      <dgm:prSet presAssocID="{CC128732-2146-464F-AD74-08DC827C0D49}" presName="compositeNode" presStyleCnt="0"/>
      <dgm:spPr/>
    </dgm:pt>
    <dgm:pt modelId="{D6C94BFC-6171-4F63-BB41-59760B53F40C}" type="pres">
      <dgm:prSet presAssocID="{CC128732-2146-464F-AD74-08DC827C0D49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678B531C-AB87-471A-9133-EB624E93017C}" type="pres">
      <dgm:prSet presAssocID="{CC128732-2146-464F-AD74-08DC827C0D49}" presName="parSh" presStyleCnt="0"/>
      <dgm:spPr/>
    </dgm:pt>
    <dgm:pt modelId="{C94F7089-FDD3-403C-A675-F6E1843BD644}" type="pres">
      <dgm:prSet presAssocID="{CC128732-2146-464F-AD74-08DC827C0D49}" presName="lineNode" presStyleLbl="alignAccFollowNode1" presStyleIdx="3" presStyleCnt="24"/>
      <dgm:spPr/>
    </dgm:pt>
    <dgm:pt modelId="{FFBF4A0C-BD59-4935-B8D7-C33E04C072A4}" type="pres">
      <dgm:prSet presAssocID="{CC128732-2146-464F-AD74-08DC827C0D49}" presName="lineArrowNode" presStyleLbl="alignAccFollowNode1" presStyleIdx="4" presStyleCnt="24"/>
      <dgm:spPr/>
    </dgm:pt>
    <dgm:pt modelId="{B262EDB7-E241-4673-86C6-A8E22BAAEE91}" type="pres">
      <dgm:prSet presAssocID="{55ADDCE4-605A-425E-BA8C-1E7426169078}" presName="sibTransNodeCircle" presStyleLbl="alignNode1" presStyleIdx="1" presStyleCnt="8">
        <dgm:presLayoutVars>
          <dgm:chMax val="0"/>
          <dgm:bulletEnabled/>
        </dgm:presLayoutVars>
      </dgm:prSet>
      <dgm:spPr/>
    </dgm:pt>
    <dgm:pt modelId="{C4E77633-5F85-4D0E-80D1-9DF808B997F1}" type="pres">
      <dgm:prSet presAssocID="{55ADDCE4-605A-425E-BA8C-1E7426169078}" presName="spacerBetweenCircleAndCallout" presStyleCnt="0">
        <dgm:presLayoutVars/>
      </dgm:prSet>
      <dgm:spPr/>
    </dgm:pt>
    <dgm:pt modelId="{3C422CA8-9883-4469-AA52-BE3C63E2A6CD}" type="pres">
      <dgm:prSet presAssocID="{CC128732-2146-464F-AD74-08DC827C0D49}" presName="nodeText" presStyleLbl="alignAccFollowNode1" presStyleIdx="5" presStyleCnt="24">
        <dgm:presLayoutVars>
          <dgm:bulletEnabled val="1"/>
        </dgm:presLayoutVars>
      </dgm:prSet>
      <dgm:spPr/>
    </dgm:pt>
    <dgm:pt modelId="{14C99C88-CBCC-4264-B178-B20D76C5F02A}" type="pres">
      <dgm:prSet presAssocID="{55ADDCE4-605A-425E-BA8C-1E7426169078}" presName="sibTransComposite" presStyleCnt="0"/>
      <dgm:spPr/>
    </dgm:pt>
    <dgm:pt modelId="{E6104357-BE68-41C6-95CF-BC6436072EB0}" type="pres">
      <dgm:prSet presAssocID="{B4A024BB-1BF4-4E3F-9847-AC723E5CADA8}" presName="compositeNode" presStyleCnt="0"/>
      <dgm:spPr/>
    </dgm:pt>
    <dgm:pt modelId="{AC62D874-D053-4CF0-836D-795061C7740F}" type="pres">
      <dgm:prSet presAssocID="{B4A024BB-1BF4-4E3F-9847-AC723E5CADA8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30D5FDEF-9EFF-4A60-AE16-1A24301B2DC5}" type="pres">
      <dgm:prSet presAssocID="{B4A024BB-1BF4-4E3F-9847-AC723E5CADA8}" presName="parSh" presStyleCnt="0"/>
      <dgm:spPr/>
    </dgm:pt>
    <dgm:pt modelId="{2D10982A-7488-44F0-B467-99211C6E204B}" type="pres">
      <dgm:prSet presAssocID="{B4A024BB-1BF4-4E3F-9847-AC723E5CADA8}" presName="lineNode" presStyleLbl="alignAccFollowNode1" presStyleIdx="6" presStyleCnt="24"/>
      <dgm:spPr/>
    </dgm:pt>
    <dgm:pt modelId="{FEA66FA3-CE92-4900-8029-C3F0F7CDEC80}" type="pres">
      <dgm:prSet presAssocID="{B4A024BB-1BF4-4E3F-9847-AC723E5CADA8}" presName="lineArrowNode" presStyleLbl="alignAccFollowNode1" presStyleIdx="7" presStyleCnt="24"/>
      <dgm:spPr/>
    </dgm:pt>
    <dgm:pt modelId="{AB57ED92-C3D1-4A13-B191-E5004FDEC2BF}" type="pres">
      <dgm:prSet presAssocID="{F72DC4A7-85DD-420B-A61F-22F7767D6DD0}" presName="sibTransNodeCircle" presStyleLbl="alignNode1" presStyleIdx="2" presStyleCnt="8">
        <dgm:presLayoutVars>
          <dgm:chMax val="0"/>
          <dgm:bulletEnabled/>
        </dgm:presLayoutVars>
      </dgm:prSet>
      <dgm:spPr/>
    </dgm:pt>
    <dgm:pt modelId="{3E930068-51BD-4B33-8063-4CF12D9D9443}" type="pres">
      <dgm:prSet presAssocID="{F72DC4A7-85DD-420B-A61F-22F7767D6DD0}" presName="spacerBetweenCircleAndCallout" presStyleCnt="0">
        <dgm:presLayoutVars/>
      </dgm:prSet>
      <dgm:spPr/>
    </dgm:pt>
    <dgm:pt modelId="{30A02FC1-287A-4465-896E-219D8C3E3D47}" type="pres">
      <dgm:prSet presAssocID="{B4A024BB-1BF4-4E3F-9847-AC723E5CADA8}" presName="nodeText" presStyleLbl="alignAccFollowNode1" presStyleIdx="8" presStyleCnt="24">
        <dgm:presLayoutVars>
          <dgm:bulletEnabled val="1"/>
        </dgm:presLayoutVars>
      </dgm:prSet>
      <dgm:spPr/>
    </dgm:pt>
    <dgm:pt modelId="{85C61C2E-2158-455F-A7B1-E51AFD3E9911}" type="pres">
      <dgm:prSet presAssocID="{F72DC4A7-85DD-420B-A61F-22F7767D6DD0}" presName="sibTransComposite" presStyleCnt="0"/>
      <dgm:spPr/>
    </dgm:pt>
    <dgm:pt modelId="{C8CD5525-55CE-4072-AA93-AB578BA6E59F}" type="pres">
      <dgm:prSet presAssocID="{E48AFCEC-2864-445E-9C11-184A9B1F97F1}" presName="compositeNode" presStyleCnt="0"/>
      <dgm:spPr/>
    </dgm:pt>
    <dgm:pt modelId="{D1546650-A883-451E-B38F-FF5BCD0D5BD5}" type="pres">
      <dgm:prSet presAssocID="{E48AFCEC-2864-445E-9C11-184A9B1F97F1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86A32C80-B761-4658-9FD2-42559AE465D0}" type="pres">
      <dgm:prSet presAssocID="{E48AFCEC-2864-445E-9C11-184A9B1F97F1}" presName="parSh" presStyleCnt="0"/>
      <dgm:spPr/>
    </dgm:pt>
    <dgm:pt modelId="{45305E3D-62E7-47D6-BA6C-D5515FC9CF15}" type="pres">
      <dgm:prSet presAssocID="{E48AFCEC-2864-445E-9C11-184A9B1F97F1}" presName="lineNode" presStyleLbl="alignAccFollowNode1" presStyleIdx="9" presStyleCnt="24"/>
      <dgm:spPr/>
    </dgm:pt>
    <dgm:pt modelId="{795C61C5-BBDE-4B0B-AB67-7A250CEE356E}" type="pres">
      <dgm:prSet presAssocID="{E48AFCEC-2864-445E-9C11-184A9B1F97F1}" presName="lineArrowNode" presStyleLbl="alignAccFollowNode1" presStyleIdx="10" presStyleCnt="24"/>
      <dgm:spPr/>
    </dgm:pt>
    <dgm:pt modelId="{08D4BE74-644D-4A33-B80E-1BAF2D020920}" type="pres">
      <dgm:prSet presAssocID="{4B17921B-BF0F-4050-92EB-0D5EA94D2965}" presName="sibTransNodeCircle" presStyleLbl="alignNode1" presStyleIdx="3" presStyleCnt="8">
        <dgm:presLayoutVars>
          <dgm:chMax val="0"/>
          <dgm:bulletEnabled/>
        </dgm:presLayoutVars>
      </dgm:prSet>
      <dgm:spPr/>
    </dgm:pt>
    <dgm:pt modelId="{AFBAA151-B969-467D-A2C2-DC86F3B13240}" type="pres">
      <dgm:prSet presAssocID="{4B17921B-BF0F-4050-92EB-0D5EA94D2965}" presName="spacerBetweenCircleAndCallout" presStyleCnt="0">
        <dgm:presLayoutVars/>
      </dgm:prSet>
      <dgm:spPr/>
    </dgm:pt>
    <dgm:pt modelId="{7E45521D-E0A3-422C-9983-A83679BDA552}" type="pres">
      <dgm:prSet presAssocID="{E48AFCEC-2864-445E-9C11-184A9B1F97F1}" presName="nodeText" presStyleLbl="alignAccFollowNode1" presStyleIdx="11" presStyleCnt="24">
        <dgm:presLayoutVars>
          <dgm:bulletEnabled val="1"/>
        </dgm:presLayoutVars>
      </dgm:prSet>
      <dgm:spPr/>
    </dgm:pt>
    <dgm:pt modelId="{12936263-C13E-48A3-B285-5F8ADE6A0A4A}" type="pres">
      <dgm:prSet presAssocID="{4B17921B-BF0F-4050-92EB-0D5EA94D2965}" presName="sibTransComposite" presStyleCnt="0"/>
      <dgm:spPr/>
    </dgm:pt>
    <dgm:pt modelId="{DB2D9299-722F-4CB3-B191-0371E27751DC}" type="pres">
      <dgm:prSet presAssocID="{8AC4A6DA-D729-435B-8B20-9B93A55BBB36}" presName="compositeNode" presStyleCnt="0"/>
      <dgm:spPr/>
    </dgm:pt>
    <dgm:pt modelId="{F7281765-2660-46D7-BF5F-753DFCC32DDC}" type="pres">
      <dgm:prSet presAssocID="{8AC4A6DA-D729-435B-8B20-9B93A55BBB36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B0DF3A84-36CB-494A-8B26-7BE43F1E2A77}" type="pres">
      <dgm:prSet presAssocID="{8AC4A6DA-D729-435B-8B20-9B93A55BBB36}" presName="parSh" presStyleCnt="0"/>
      <dgm:spPr/>
    </dgm:pt>
    <dgm:pt modelId="{22E7F01D-00D1-4383-B8C0-B575C7DD6E39}" type="pres">
      <dgm:prSet presAssocID="{8AC4A6DA-D729-435B-8B20-9B93A55BBB36}" presName="lineNode" presStyleLbl="alignAccFollowNode1" presStyleIdx="12" presStyleCnt="24"/>
      <dgm:spPr/>
    </dgm:pt>
    <dgm:pt modelId="{F0349319-EAF8-44C6-A5A9-948172F3A4AD}" type="pres">
      <dgm:prSet presAssocID="{8AC4A6DA-D729-435B-8B20-9B93A55BBB36}" presName="lineArrowNode" presStyleLbl="alignAccFollowNode1" presStyleIdx="13" presStyleCnt="24"/>
      <dgm:spPr/>
    </dgm:pt>
    <dgm:pt modelId="{55BCC493-D346-4D36-8743-8D316296520A}" type="pres">
      <dgm:prSet presAssocID="{C8F01398-8B34-4A2C-BEF2-D175575CA3F4}" presName="sibTransNodeCircle" presStyleLbl="alignNode1" presStyleIdx="4" presStyleCnt="8">
        <dgm:presLayoutVars>
          <dgm:chMax val="0"/>
          <dgm:bulletEnabled/>
        </dgm:presLayoutVars>
      </dgm:prSet>
      <dgm:spPr/>
    </dgm:pt>
    <dgm:pt modelId="{B6B04838-EACA-427C-86EC-F5403B1B5798}" type="pres">
      <dgm:prSet presAssocID="{C8F01398-8B34-4A2C-BEF2-D175575CA3F4}" presName="spacerBetweenCircleAndCallout" presStyleCnt="0">
        <dgm:presLayoutVars/>
      </dgm:prSet>
      <dgm:spPr/>
    </dgm:pt>
    <dgm:pt modelId="{BDE70D00-16BE-4758-A7C7-1FBC32FC1154}" type="pres">
      <dgm:prSet presAssocID="{8AC4A6DA-D729-435B-8B20-9B93A55BBB36}" presName="nodeText" presStyleLbl="alignAccFollowNode1" presStyleIdx="14" presStyleCnt="24">
        <dgm:presLayoutVars>
          <dgm:bulletEnabled val="1"/>
        </dgm:presLayoutVars>
      </dgm:prSet>
      <dgm:spPr/>
    </dgm:pt>
    <dgm:pt modelId="{2A21C706-497C-4104-9F15-6FF6E6696A69}" type="pres">
      <dgm:prSet presAssocID="{C8F01398-8B34-4A2C-BEF2-D175575CA3F4}" presName="sibTransComposite" presStyleCnt="0"/>
      <dgm:spPr/>
    </dgm:pt>
    <dgm:pt modelId="{B25CCC5C-41B6-4785-BAAC-B9848FC27269}" type="pres">
      <dgm:prSet presAssocID="{DDAAB731-ABE3-4850-B0FC-3986EDF34DBA}" presName="compositeNode" presStyleCnt="0"/>
      <dgm:spPr/>
    </dgm:pt>
    <dgm:pt modelId="{4DFD20B8-B6FB-4C39-A330-6E84A68C929F}" type="pres">
      <dgm:prSet presAssocID="{DDAAB731-ABE3-4850-B0FC-3986EDF34DBA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9EC726D5-C1C4-4F7A-8817-538FDE56A49B}" type="pres">
      <dgm:prSet presAssocID="{DDAAB731-ABE3-4850-B0FC-3986EDF34DBA}" presName="parSh" presStyleCnt="0"/>
      <dgm:spPr/>
    </dgm:pt>
    <dgm:pt modelId="{A08619BE-56DD-4F7F-9F15-C7A5CC91484D}" type="pres">
      <dgm:prSet presAssocID="{DDAAB731-ABE3-4850-B0FC-3986EDF34DBA}" presName="lineNode" presStyleLbl="alignAccFollowNode1" presStyleIdx="15" presStyleCnt="24"/>
      <dgm:spPr/>
    </dgm:pt>
    <dgm:pt modelId="{3C1E9B41-DD52-4444-9AC8-577F2B26E8BA}" type="pres">
      <dgm:prSet presAssocID="{DDAAB731-ABE3-4850-B0FC-3986EDF34DBA}" presName="lineArrowNode" presStyleLbl="alignAccFollowNode1" presStyleIdx="16" presStyleCnt="24"/>
      <dgm:spPr/>
    </dgm:pt>
    <dgm:pt modelId="{12C0EEBB-490E-4EED-97A4-5A5D8477C378}" type="pres">
      <dgm:prSet presAssocID="{A6D0A1B0-F201-4523-8285-FC9FC2124A7C}" presName="sibTransNodeCircle" presStyleLbl="alignNode1" presStyleIdx="5" presStyleCnt="8">
        <dgm:presLayoutVars>
          <dgm:chMax val="0"/>
          <dgm:bulletEnabled/>
        </dgm:presLayoutVars>
      </dgm:prSet>
      <dgm:spPr/>
    </dgm:pt>
    <dgm:pt modelId="{57E35BCA-2711-4FFB-A17F-5C03E12A79CE}" type="pres">
      <dgm:prSet presAssocID="{A6D0A1B0-F201-4523-8285-FC9FC2124A7C}" presName="spacerBetweenCircleAndCallout" presStyleCnt="0">
        <dgm:presLayoutVars/>
      </dgm:prSet>
      <dgm:spPr/>
    </dgm:pt>
    <dgm:pt modelId="{361D4682-107E-44A2-BE4B-394B38F71AFF}" type="pres">
      <dgm:prSet presAssocID="{DDAAB731-ABE3-4850-B0FC-3986EDF34DBA}" presName="nodeText" presStyleLbl="alignAccFollowNode1" presStyleIdx="17" presStyleCnt="24">
        <dgm:presLayoutVars>
          <dgm:bulletEnabled val="1"/>
        </dgm:presLayoutVars>
      </dgm:prSet>
      <dgm:spPr/>
    </dgm:pt>
    <dgm:pt modelId="{3D72011B-70CE-4AAB-9338-B045E3662968}" type="pres">
      <dgm:prSet presAssocID="{A6D0A1B0-F201-4523-8285-FC9FC2124A7C}" presName="sibTransComposite" presStyleCnt="0"/>
      <dgm:spPr/>
    </dgm:pt>
    <dgm:pt modelId="{0144D8AF-3AAD-4FC0-BE42-3F39BC4756E1}" type="pres">
      <dgm:prSet presAssocID="{FCBD5F9D-6C66-41F5-BE60-40135C2018FC}" presName="compositeNode" presStyleCnt="0"/>
      <dgm:spPr/>
    </dgm:pt>
    <dgm:pt modelId="{F8838E47-C98B-432C-891C-B607DF173A3C}" type="pres">
      <dgm:prSet presAssocID="{FCBD5F9D-6C66-41F5-BE60-40135C2018FC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152131C1-FD61-420C-BC4A-9A0025CB4744}" type="pres">
      <dgm:prSet presAssocID="{FCBD5F9D-6C66-41F5-BE60-40135C2018FC}" presName="parSh" presStyleCnt="0"/>
      <dgm:spPr/>
    </dgm:pt>
    <dgm:pt modelId="{9B4D0828-2E53-4BC5-A173-063FAEEEFEB7}" type="pres">
      <dgm:prSet presAssocID="{FCBD5F9D-6C66-41F5-BE60-40135C2018FC}" presName="lineNode" presStyleLbl="alignAccFollowNode1" presStyleIdx="18" presStyleCnt="24"/>
      <dgm:spPr/>
    </dgm:pt>
    <dgm:pt modelId="{75FA8E03-DC1D-4F74-988C-81FB65AC88E3}" type="pres">
      <dgm:prSet presAssocID="{FCBD5F9D-6C66-41F5-BE60-40135C2018FC}" presName="lineArrowNode" presStyleLbl="alignAccFollowNode1" presStyleIdx="19" presStyleCnt="24"/>
      <dgm:spPr/>
    </dgm:pt>
    <dgm:pt modelId="{975CA425-BB07-4B9A-9E29-ECADF5E5205C}" type="pres">
      <dgm:prSet presAssocID="{A574E2AE-7FC8-47F6-B6CB-95922BC9E3B2}" presName="sibTransNodeCircle" presStyleLbl="alignNode1" presStyleIdx="6" presStyleCnt="8">
        <dgm:presLayoutVars>
          <dgm:chMax val="0"/>
          <dgm:bulletEnabled/>
        </dgm:presLayoutVars>
      </dgm:prSet>
      <dgm:spPr/>
    </dgm:pt>
    <dgm:pt modelId="{2064F37B-CF6A-4E4E-8BA7-61C326659718}" type="pres">
      <dgm:prSet presAssocID="{A574E2AE-7FC8-47F6-B6CB-95922BC9E3B2}" presName="spacerBetweenCircleAndCallout" presStyleCnt="0">
        <dgm:presLayoutVars/>
      </dgm:prSet>
      <dgm:spPr/>
    </dgm:pt>
    <dgm:pt modelId="{28965C29-AA19-47E5-AB3F-4298E3503E7D}" type="pres">
      <dgm:prSet presAssocID="{FCBD5F9D-6C66-41F5-BE60-40135C2018FC}" presName="nodeText" presStyleLbl="alignAccFollowNode1" presStyleIdx="20" presStyleCnt="24">
        <dgm:presLayoutVars>
          <dgm:bulletEnabled val="1"/>
        </dgm:presLayoutVars>
      </dgm:prSet>
      <dgm:spPr/>
    </dgm:pt>
    <dgm:pt modelId="{1904D1AF-C1CE-4E90-BA15-93C8A756DCBC}" type="pres">
      <dgm:prSet presAssocID="{A574E2AE-7FC8-47F6-B6CB-95922BC9E3B2}" presName="sibTransComposite" presStyleCnt="0"/>
      <dgm:spPr/>
    </dgm:pt>
    <dgm:pt modelId="{F10A81A9-EC91-4FF9-AC40-80147C4D1FBE}" type="pres">
      <dgm:prSet presAssocID="{ED8364CE-D7E4-48D0-A370-268CCBE8E854}" presName="compositeNode" presStyleCnt="0"/>
      <dgm:spPr/>
    </dgm:pt>
    <dgm:pt modelId="{DBC9D7E0-FFE2-41A8-A58D-E03EBB8192A2}" type="pres">
      <dgm:prSet presAssocID="{ED8364CE-D7E4-48D0-A370-268CCBE8E854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E99C4FFA-176F-4A10-93CB-524F6E4636F3}" type="pres">
      <dgm:prSet presAssocID="{ED8364CE-D7E4-48D0-A370-268CCBE8E854}" presName="parSh" presStyleCnt="0"/>
      <dgm:spPr/>
    </dgm:pt>
    <dgm:pt modelId="{E43AB947-311B-4D85-AB9B-29FE711422AB}" type="pres">
      <dgm:prSet presAssocID="{ED8364CE-D7E4-48D0-A370-268CCBE8E854}" presName="lineNode" presStyleLbl="alignAccFollowNode1" presStyleIdx="21" presStyleCnt="24"/>
      <dgm:spPr/>
    </dgm:pt>
    <dgm:pt modelId="{CAC29A0A-DA51-436D-9BF8-60CFE62D0B3E}" type="pres">
      <dgm:prSet presAssocID="{ED8364CE-D7E4-48D0-A370-268CCBE8E854}" presName="lineArrowNode" presStyleLbl="alignAccFollowNode1" presStyleIdx="22" presStyleCnt="24"/>
      <dgm:spPr/>
    </dgm:pt>
    <dgm:pt modelId="{ED7DA88E-4113-4032-815D-D39117ECDE14}" type="pres">
      <dgm:prSet presAssocID="{31DEB534-782B-4190-A680-FBB80275CFDA}" presName="sibTransNodeCircle" presStyleLbl="alignNode1" presStyleIdx="7" presStyleCnt="8">
        <dgm:presLayoutVars>
          <dgm:chMax val="0"/>
          <dgm:bulletEnabled/>
        </dgm:presLayoutVars>
      </dgm:prSet>
      <dgm:spPr/>
    </dgm:pt>
    <dgm:pt modelId="{ABD286CD-9F8E-4FE6-BB5F-42F19F87816A}" type="pres">
      <dgm:prSet presAssocID="{31DEB534-782B-4190-A680-FBB80275CFDA}" presName="spacerBetweenCircleAndCallout" presStyleCnt="0">
        <dgm:presLayoutVars/>
      </dgm:prSet>
      <dgm:spPr/>
    </dgm:pt>
    <dgm:pt modelId="{33A5097C-E1E9-4C9F-B725-6E7DB6158A79}" type="pres">
      <dgm:prSet presAssocID="{ED8364CE-D7E4-48D0-A370-268CCBE8E854}" presName="nodeText" presStyleLbl="alignAccFollowNode1" presStyleIdx="23" presStyleCnt="24" custScaleX="100000">
        <dgm:presLayoutVars>
          <dgm:bulletEnabled val="1"/>
        </dgm:presLayoutVars>
      </dgm:prSet>
      <dgm:spPr/>
    </dgm:pt>
  </dgm:ptLst>
  <dgm:cxnLst>
    <dgm:cxn modelId="{DCEF4006-94C6-4E3C-A1BF-C6A79C5EFC0D}" srcId="{2A2B2405-747A-4A08-90DD-446D8EEBFC6F}" destId="{CC128732-2146-464F-AD74-08DC827C0D49}" srcOrd="1" destOrd="0" parTransId="{8B7A2E14-C1F6-4F43-96EB-800DF26CB65F}" sibTransId="{55ADDCE4-605A-425E-BA8C-1E7426169078}"/>
    <dgm:cxn modelId="{9EA36009-2B50-48D3-9D03-1E66471612D6}" type="presOf" srcId="{8AC4A6DA-D729-435B-8B20-9B93A55BBB36}" destId="{BDE70D00-16BE-4758-A7C7-1FBC32FC1154}" srcOrd="0" destOrd="0" presId="urn:microsoft.com/office/officeart/2016/7/layout/LinearArrowProcessNumbered"/>
    <dgm:cxn modelId="{7211690A-F602-4FEF-A3C5-399E8D84232A}" type="presOf" srcId="{A6D0A1B0-F201-4523-8285-FC9FC2124A7C}" destId="{12C0EEBB-490E-4EED-97A4-5A5D8477C378}" srcOrd="0" destOrd="0" presId="urn:microsoft.com/office/officeart/2016/7/layout/LinearArrowProcessNumbered"/>
    <dgm:cxn modelId="{1D9DD410-0740-4756-9680-BF619C6754B6}" type="presOf" srcId="{A574E2AE-7FC8-47F6-B6CB-95922BC9E3B2}" destId="{975CA425-BB07-4B9A-9E29-ECADF5E5205C}" srcOrd="0" destOrd="0" presId="urn:microsoft.com/office/officeart/2016/7/layout/LinearArrowProcessNumbered"/>
    <dgm:cxn modelId="{71B9F813-EF0B-4C44-A763-D6962D79B3F6}" srcId="{2A2B2405-747A-4A08-90DD-446D8EEBFC6F}" destId="{8AC4A6DA-D729-435B-8B20-9B93A55BBB36}" srcOrd="4" destOrd="0" parTransId="{267F4914-DC94-42AE-9FE5-849F20761AC0}" sibTransId="{C8F01398-8B34-4A2C-BEF2-D175575CA3F4}"/>
    <dgm:cxn modelId="{805F3E17-EB49-42F8-90CC-08DAEA9DB7EA}" type="presOf" srcId="{DDAAB731-ABE3-4850-B0FC-3986EDF34DBA}" destId="{361D4682-107E-44A2-BE4B-394B38F71AFF}" srcOrd="0" destOrd="0" presId="urn:microsoft.com/office/officeart/2016/7/layout/LinearArrowProcessNumbered"/>
    <dgm:cxn modelId="{12B1A529-A8F4-4D16-8D46-13AB98B2B3B0}" type="presOf" srcId="{C8F01398-8B34-4A2C-BEF2-D175575CA3F4}" destId="{55BCC493-D346-4D36-8743-8D316296520A}" srcOrd="0" destOrd="0" presId="urn:microsoft.com/office/officeart/2016/7/layout/LinearArrowProcessNumbered"/>
    <dgm:cxn modelId="{68C0D041-584C-4E84-B6AE-188A3CACC523}" type="presOf" srcId="{2A2B2405-747A-4A08-90DD-446D8EEBFC6F}" destId="{C4D00DD3-08B9-4B3E-AD27-C77A1F4D5184}" srcOrd="0" destOrd="0" presId="urn:microsoft.com/office/officeart/2016/7/layout/LinearArrowProcessNumbered"/>
    <dgm:cxn modelId="{F43A5E42-AD42-4021-94FB-EF8432C8CEA2}" type="presOf" srcId="{B4A024BB-1BF4-4E3F-9847-AC723E5CADA8}" destId="{30A02FC1-287A-4465-896E-219D8C3E3D47}" srcOrd="0" destOrd="0" presId="urn:microsoft.com/office/officeart/2016/7/layout/LinearArrowProcessNumbered"/>
    <dgm:cxn modelId="{CD186063-A2CF-4D38-861D-6AD093741308}" type="presOf" srcId="{E48AFCEC-2864-445E-9C11-184A9B1F97F1}" destId="{7E45521D-E0A3-422C-9983-A83679BDA552}" srcOrd="0" destOrd="0" presId="urn:microsoft.com/office/officeart/2016/7/layout/LinearArrowProcessNumbered"/>
    <dgm:cxn modelId="{89597A45-7FA7-4511-B7BE-6BB0D5CEA911}" srcId="{2A2B2405-747A-4A08-90DD-446D8EEBFC6F}" destId="{FCBD5F9D-6C66-41F5-BE60-40135C2018FC}" srcOrd="6" destOrd="0" parTransId="{586EBDB5-99EC-48FE-8258-2CAEBD2E7C9E}" sibTransId="{A574E2AE-7FC8-47F6-B6CB-95922BC9E3B2}"/>
    <dgm:cxn modelId="{6348AF6A-1DE0-40FA-9A5B-9FA039E923AD}" type="presOf" srcId="{55ADDCE4-605A-425E-BA8C-1E7426169078}" destId="{B262EDB7-E241-4673-86C6-A8E22BAAEE91}" srcOrd="0" destOrd="0" presId="urn:microsoft.com/office/officeart/2016/7/layout/LinearArrowProcessNumbered"/>
    <dgm:cxn modelId="{116F2C6E-8E33-437E-AA0E-283BA9B774DB}" srcId="{2A2B2405-747A-4A08-90DD-446D8EEBFC6F}" destId="{E48AFCEC-2864-445E-9C11-184A9B1F97F1}" srcOrd="3" destOrd="0" parTransId="{91E5E25E-A2E5-4FD5-86ED-F5F9325ADC19}" sibTransId="{4B17921B-BF0F-4050-92EB-0D5EA94D2965}"/>
    <dgm:cxn modelId="{DD6BC56E-7C7C-490B-AE04-F2DC79CEF117}" type="presOf" srcId="{F72DC4A7-85DD-420B-A61F-22F7767D6DD0}" destId="{AB57ED92-C3D1-4A13-B191-E5004FDEC2BF}" srcOrd="0" destOrd="0" presId="urn:microsoft.com/office/officeart/2016/7/layout/LinearArrowProcessNumbered"/>
    <dgm:cxn modelId="{7A2F8A74-2146-4691-8708-CAD2C2F2472A}" srcId="{2A2B2405-747A-4A08-90DD-446D8EEBFC6F}" destId="{DDAAB731-ABE3-4850-B0FC-3986EDF34DBA}" srcOrd="5" destOrd="0" parTransId="{975589BF-25E4-4E6E-9476-B80866A8566F}" sibTransId="{A6D0A1B0-F201-4523-8285-FC9FC2124A7C}"/>
    <dgm:cxn modelId="{58EE0E8B-B86B-4A2D-ACD2-6463CD25E0EA}" type="presOf" srcId="{1F4D847C-02C6-4C87-90E3-8A789D2DED98}" destId="{A64725BF-C2D2-4CC5-84A1-0649D4B36DF8}" srcOrd="0" destOrd="0" presId="urn:microsoft.com/office/officeart/2016/7/layout/LinearArrowProcessNumbered"/>
    <dgm:cxn modelId="{A13F178E-E0E8-4076-8BC3-B7065999F3B0}" type="presOf" srcId="{CC128732-2146-464F-AD74-08DC827C0D49}" destId="{3C422CA8-9883-4469-AA52-BE3C63E2A6CD}" srcOrd="0" destOrd="0" presId="urn:microsoft.com/office/officeart/2016/7/layout/LinearArrowProcessNumbered"/>
    <dgm:cxn modelId="{D8CE1AA6-4C45-46E3-A17E-534F18AFDB8F}" type="presOf" srcId="{FCBD5F9D-6C66-41F5-BE60-40135C2018FC}" destId="{28965C29-AA19-47E5-AB3F-4298E3503E7D}" srcOrd="0" destOrd="0" presId="urn:microsoft.com/office/officeart/2016/7/layout/LinearArrowProcessNumbered"/>
    <dgm:cxn modelId="{B5229BB6-7897-411F-8D75-3A511721BB18}" type="presOf" srcId="{31DEB534-782B-4190-A680-FBB80275CFDA}" destId="{ED7DA88E-4113-4032-815D-D39117ECDE14}" srcOrd="0" destOrd="0" presId="urn:microsoft.com/office/officeart/2016/7/layout/LinearArrowProcessNumbered"/>
    <dgm:cxn modelId="{DE6758C0-F189-4E5D-9E6F-F541D76B9BA9}" srcId="{2A2B2405-747A-4A08-90DD-446D8EEBFC6F}" destId="{B4A024BB-1BF4-4E3F-9847-AC723E5CADA8}" srcOrd="2" destOrd="0" parTransId="{36819FC7-D023-41FD-B1DA-BE3860D1266B}" sibTransId="{F72DC4A7-85DD-420B-A61F-22F7767D6DD0}"/>
    <dgm:cxn modelId="{B9FA54D2-4B81-4EEA-8C4D-28C8B16D8609}" type="presOf" srcId="{ED8364CE-D7E4-48D0-A370-268CCBE8E854}" destId="{33A5097C-E1E9-4C9F-B725-6E7DB6158A79}" srcOrd="0" destOrd="0" presId="urn:microsoft.com/office/officeart/2016/7/layout/LinearArrowProcessNumbered"/>
    <dgm:cxn modelId="{6A3F69DA-BE5C-4F91-B0B6-9F9A7D9642D2}" type="presOf" srcId="{44676C13-A807-4638-8A2D-E226A7ED2503}" destId="{A44BC655-263F-45FC-8935-62E95DABE4A2}" srcOrd="0" destOrd="0" presId="urn:microsoft.com/office/officeart/2016/7/layout/LinearArrowProcessNumbered"/>
    <dgm:cxn modelId="{CF2A70EB-1A71-4E98-9268-2F61B7DD563F}" srcId="{2A2B2405-747A-4A08-90DD-446D8EEBFC6F}" destId="{44676C13-A807-4638-8A2D-E226A7ED2503}" srcOrd="0" destOrd="0" parTransId="{3C95B49A-5BCC-4758-98E5-2DCE4690BFAC}" sibTransId="{1F4D847C-02C6-4C87-90E3-8A789D2DED98}"/>
    <dgm:cxn modelId="{2B333DF1-117D-42FE-A6F7-BA391886EC97}" type="presOf" srcId="{4B17921B-BF0F-4050-92EB-0D5EA94D2965}" destId="{08D4BE74-644D-4A33-B80E-1BAF2D020920}" srcOrd="0" destOrd="0" presId="urn:microsoft.com/office/officeart/2016/7/layout/LinearArrowProcessNumbered"/>
    <dgm:cxn modelId="{8EA921F7-4F28-43C0-9EF6-042F378A9E94}" srcId="{2A2B2405-747A-4A08-90DD-446D8EEBFC6F}" destId="{ED8364CE-D7E4-48D0-A370-268CCBE8E854}" srcOrd="7" destOrd="0" parTransId="{A2BED88B-03C0-40D7-B98E-C12C5100B0BE}" sibTransId="{31DEB534-782B-4190-A680-FBB80275CFDA}"/>
    <dgm:cxn modelId="{7C0C843E-D0FC-4F96-8F75-7E29C81BB6B5}" type="presParOf" srcId="{C4D00DD3-08B9-4B3E-AD27-C77A1F4D5184}" destId="{1FB85D77-306E-43F8-AEB8-C7A1363A1F07}" srcOrd="0" destOrd="0" presId="urn:microsoft.com/office/officeart/2016/7/layout/LinearArrowProcessNumbered"/>
    <dgm:cxn modelId="{DBF523ED-5492-4995-A1B4-19BA6366FB94}" type="presParOf" srcId="{1FB85D77-306E-43F8-AEB8-C7A1363A1F07}" destId="{0858864E-0C35-4C91-B6EA-D37D8C5D0933}" srcOrd="0" destOrd="0" presId="urn:microsoft.com/office/officeart/2016/7/layout/LinearArrowProcessNumbered"/>
    <dgm:cxn modelId="{8342E4FE-7539-4B59-B4B6-E6B0D089C4C3}" type="presParOf" srcId="{1FB85D77-306E-43F8-AEB8-C7A1363A1F07}" destId="{5AE18408-140B-43ED-AB34-A03EA2051C4F}" srcOrd="1" destOrd="0" presId="urn:microsoft.com/office/officeart/2016/7/layout/LinearArrowProcessNumbered"/>
    <dgm:cxn modelId="{810341D1-7264-4659-A5CE-555041B8C8C0}" type="presParOf" srcId="{5AE18408-140B-43ED-AB34-A03EA2051C4F}" destId="{4061B98B-C4C0-4D3F-87F7-10AA3F2F116F}" srcOrd="0" destOrd="0" presId="urn:microsoft.com/office/officeart/2016/7/layout/LinearArrowProcessNumbered"/>
    <dgm:cxn modelId="{6025481E-BDAC-4E26-93F7-3502F0A67C06}" type="presParOf" srcId="{5AE18408-140B-43ED-AB34-A03EA2051C4F}" destId="{DD0B3F4E-F8EC-4D6D-A86E-CD453EFCEA07}" srcOrd="1" destOrd="0" presId="urn:microsoft.com/office/officeart/2016/7/layout/LinearArrowProcessNumbered"/>
    <dgm:cxn modelId="{D960B058-6457-4B41-BB3F-0F6CA731F81A}" type="presParOf" srcId="{5AE18408-140B-43ED-AB34-A03EA2051C4F}" destId="{A64725BF-C2D2-4CC5-84A1-0649D4B36DF8}" srcOrd="2" destOrd="0" presId="urn:microsoft.com/office/officeart/2016/7/layout/LinearArrowProcessNumbered"/>
    <dgm:cxn modelId="{AE712A6A-34DC-4879-BE9C-E68BDB14AD34}" type="presParOf" srcId="{5AE18408-140B-43ED-AB34-A03EA2051C4F}" destId="{4BBB0EA3-C2BF-488D-AD12-EC6D65DA2E2A}" srcOrd="3" destOrd="0" presId="urn:microsoft.com/office/officeart/2016/7/layout/LinearArrowProcessNumbered"/>
    <dgm:cxn modelId="{1215662E-2E8A-4500-9955-9EB305B31DF2}" type="presParOf" srcId="{1FB85D77-306E-43F8-AEB8-C7A1363A1F07}" destId="{A44BC655-263F-45FC-8935-62E95DABE4A2}" srcOrd="2" destOrd="0" presId="urn:microsoft.com/office/officeart/2016/7/layout/LinearArrowProcessNumbered"/>
    <dgm:cxn modelId="{5B551770-2C04-46FC-8F0B-A8736B7DA0AA}" type="presParOf" srcId="{C4D00DD3-08B9-4B3E-AD27-C77A1F4D5184}" destId="{22E3DE59-9193-4D03-B638-0CD007861E89}" srcOrd="1" destOrd="0" presId="urn:microsoft.com/office/officeart/2016/7/layout/LinearArrowProcessNumbered"/>
    <dgm:cxn modelId="{7B16776F-1787-43EF-8BF6-CEE494A00AEE}" type="presParOf" srcId="{C4D00DD3-08B9-4B3E-AD27-C77A1F4D5184}" destId="{95536BF6-5ABF-4803-BE84-0E8A2774CD16}" srcOrd="2" destOrd="0" presId="urn:microsoft.com/office/officeart/2016/7/layout/LinearArrowProcessNumbered"/>
    <dgm:cxn modelId="{DF611D4F-23F1-4BCB-A698-F34DE296375A}" type="presParOf" srcId="{95536BF6-5ABF-4803-BE84-0E8A2774CD16}" destId="{D6C94BFC-6171-4F63-BB41-59760B53F40C}" srcOrd="0" destOrd="0" presId="urn:microsoft.com/office/officeart/2016/7/layout/LinearArrowProcessNumbered"/>
    <dgm:cxn modelId="{150657B0-A023-4844-8422-EC555F576548}" type="presParOf" srcId="{95536BF6-5ABF-4803-BE84-0E8A2774CD16}" destId="{678B531C-AB87-471A-9133-EB624E93017C}" srcOrd="1" destOrd="0" presId="urn:microsoft.com/office/officeart/2016/7/layout/LinearArrowProcessNumbered"/>
    <dgm:cxn modelId="{BDDD55C4-D7E6-4C35-B9E6-C5B6365F3377}" type="presParOf" srcId="{678B531C-AB87-471A-9133-EB624E93017C}" destId="{C94F7089-FDD3-403C-A675-F6E1843BD644}" srcOrd="0" destOrd="0" presId="urn:microsoft.com/office/officeart/2016/7/layout/LinearArrowProcessNumbered"/>
    <dgm:cxn modelId="{BC827868-3F38-46E4-94C7-1BBE10A140F7}" type="presParOf" srcId="{678B531C-AB87-471A-9133-EB624E93017C}" destId="{FFBF4A0C-BD59-4935-B8D7-C33E04C072A4}" srcOrd="1" destOrd="0" presId="urn:microsoft.com/office/officeart/2016/7/layout/LinearArrowProcessNumbered"/>
    <dgm:cxn modelId="{19D5F868-CFFC-49C6-B29B-ECCB06E4E72D}" type="presParOf" srcId="{678B531C-AB87-471A-9133-EB624E93017C}" destId="{B262EDB7-E241-4673-86C6-A8E22BAAEE91}" srcOrd="2" destOrd="0" presId="urn:microsoft.com/office/officeart/2016/7/layout/LinearArrowProcessNumbered"/>
    <dgm:cxn modelId="{1E34D800-AD85-49A3-A4B5-4634B158DFE7}" type="presParOf" srcId="{678B531C-AB87-471A-9133-EB624E93017C}" destId="{C4E77633-5F85-4D0E-80D1-9DF808B997F1}" srcOrd="3" destOrd="0" presId="urn:microsoft.com/office/officeart/2016/7/layout/LinearArrowProcessNumbered"/>
    <dgm:cxn modelId="{7F47A1DC-4C0C-478C-B825-FFD1188E69E0}" type="presParOf" srcId="{95536BF6-5ABF-4803-BE84-0E8A2774CD16}" destId="{3C422CA8-9883-4469-AA52-BE3C63E2A6CD}" srcOrd="2" destOrd="0" presId="urn:microsoft.com/office/officeart/2016/7/layout/LinearArrowProcessNumbered"/>
    <dgm:cxn modelId="{EF86599C-F69A-4C23-AA47-A173E66C47D3}" type="presParOf" srcId="{C4D00DD3-08B9-4B3E-AD27-C77A1F4D5184}" destId="{14C99C88-CBCC-4264-B178-B20D76C5F02A}" srcOrd="3" destOrd="0" presId="urn:microsoft.com/office/officeart/2016/7/layout/LinearArrowProcessNumbered"/>
    <dgm:cxn modelId="{6D58F10E-8687-486F-BEDA-869C4EC46C77}" type="presParOf" srcId="{C4D00DD3-08B9-4B3E-AD27-C77A1F4D5184}" destId="{E6104357-BE68-41C6-95CF-BC6436072EB0}" srcOrd="4" destOrd="0" presId="urn:microsoft.com/office/officeart/2016/7/layout/LinearArrowProcessNumbered"/>
    <dgm:cxn modelId="{01DD6ACB-3283-425F-AC3C-AC92D0C5500F}" type="presParOf" srcId="{E6104357-BE68-41C6-95CF-BC6436072EB0}" destId="{AC62D874-D053-4CF0-836D-795061C7740F}" srcOrd="0" destOrd="0" presId="urn:microsoft.com/office/officeart/2016/7/layout/LinearArrowProcessNumbered"/>
    <dgm:cxn modelId="{178DD683-7125-4325-8814-D39CEE2023F5}" type="presParOf" srcId="{E6104357-BE68-41C6-95CF-BC6436072EB0}" destId="{30D5FDEF-9EFF-4A60-AE16-1A24301B2DC5}" srcOrd="1" destOrd="0" presId="urn:microsoft.com/office/officeart/2016/7/layout/LinearArrowProcessNumbered"/>
    <dgm:cxn modelId="{356E040D-C97F-4676-B515-198AB28F7437}" type="presParOf" srcId="{30D5FDEF-9EFF-4A60-AE16-1A24301B2DC5}" destId="{2D10982A-7488-44F0-B467-99211C6E204B}" srcOrd="0" destOrd="0" presId="urn:microsoft.com/office/officeart/2016/7/layout/LinearArrowProcessNumbered"/>
    <dgm:cxn modelId="{E2ECD76D-62B1-4A75-855C-75330B34EACF}" type="presParOf" srcId="{30D5FDEF-9EFF-4A60-AE16-1A24301B2DC5}" destId="{FEA66FA3-CE92-4900-8029-C3F0F7CDEC80}" srcOrd="1" destOrd="0" presId="urn:microsoft.com/office/officeart/2016/7/layout/LinearArrowProcessNumbered"/>
    <dgm:cxn modelId="{38437E6D-7621-4D75-A56A-8B3CAA7C29B0}" type="presParOf" srcId="{30D5FDEF-9EFF-4A60-AE16-1A24301B2DC5}" destId="{AB57ED92-C3D1-4A13-B191-E5004FDEC2BF}" srcOrd="2" destOrd="0" presId="urn:microsoft.com/office/officeart/2016/7/layout/LinearArrowProcessNumbered"/>
    <dgm:cxn modelId="{36872C3F-AE7E-4556-9306-26A7BC3415A4}" type="presParOf" srcId="{30D5FDEF-9EFF-4A60-AE16-1A24301B2DC5}" destId="{3E930068-51BD-4B33-8063-4CF12D9D9443}" srcOrd="3" destOrd="0" presId="urn:microsoft.com/office/officeart/2016/7/layout/LinearArrowProcessNumbered"/>
    <dgm:cxn modelId="{6362F093-B913-45A0-BC3E-8E3CEDD899CE}" type="presParOf" srcId="{E6104357-BE68-41C6-95CF-BC6436072EB0}" destId="{30A02FC1-287A-4465-896E-219D8C3E3D47}" srcOrd="2" destOrd="0" presId="urn:microsoft.com/office/officeart/2016/7/layout/LinearArrowProcessNumbered"/>
    <dgm:cxn modelId="{8DBF7B15-14FD-474D-9394-56D011DF605E}" type="presParOf" srcId="{C4D00DD3-08B9-4B3E-AD27-C77A1F4D5184}" destId="{85C61C2E-2158-455F-A7B1-E51AFD3E9911}" srcOrd="5" destOrd="0" presId="urn:microsoft.com/office/officeart/2016/7/layout/LinearArrowProcessNumbered"/>
    <dgm:cxn modelId="{3F51429F-34FD-4640-8244-8E3F80107B0C}" type="presParOf" srcId="{C4D00DD3-08B9-4B3E-AD27-C77A1F4D5184}" destId="{C8CD5525-55CE-4072-AA93-AB578BA6E59F}" srcOrd="6" destOrd="0" presId="urn:microsoft.com/office/officeart/2016/7/layout/LinearArrowProcessNumbered"/>
    <dgm:cxn modelId="{25C785A3-17C8-473D-A948-B79B49BCC355}" type="presParOf" srcId="{C8CD5525-55CE-4072-AA93-AB578BA6E59F}" destId="{D1546650-A883-451E-B38F-FF5BCD0D5BD5}" srcOrd="0" destOrd="0" presId="urn:microsoft.com/office/officeart/2016/7/layout/LinearArrowProcessNumbered"/>
    <dgm:cxn modelId="{12CDBA71-2767-48AA-95A2-AF2E1ED0FA19}" type="presParOf" srcId="{C8CD5525-55CE-4072-AA93-AB578BA6E59F}" destId="{86A32C80-B761-4658-9FD2-42559AE465D0}" srcOrd="1" destOrd="0" presId="urn:microsoft.com/office/officeart/2016/7/layout/LinearArrowProcessNumbered"/>
    <dgm:cxn modelId="{DC82D867-EE5C-4A1D-B506-A5B20D6F8CB8}" type="presParOf" srcId="{86A32C80-B761-4658-9FD2-42559AE465D0}" destId="{45305E3D-62E7-47D6-BA6C-D5515FC9CF15}" srcOrd="0" destOrd="0" presId="urn:microsoft.com/office/officeart/2016/7/layout/LinearArrowProcessNumbered"/>
    <dgm:cxn modelId="{58D9DEEC-CBC1-40D0-A332-0FC8C18D34DF}" type="presParOf" srcId="{86A32C80-B761-4658-9FD2-42559AE465D0}" destId="{795C61C5-BBDE-4B0B-AB67-7A250CEE356E}" srcOrd="1" destOrd="0" presId="urn:microsoft.com/office/officeart/2016/7/layout/LinearArrowProcessNumbered"/>
    <dgm:cxn modelId="{FE891E56-1E1B-4C68-879E-C2F2E91E62E2}" type="presParOf" srcId="{86A32C80-B761-4658-9FD2-42559AE465D0}" destId="{08D4BE74-644D-4A33-B80E-1BAF2D020920}" srcOrd="2" destOrd="0" presId="urn:microsoft.com/office/officeart/2016/7/layout/LinearArrowProcessNumbered"/>
    <dgm:cxn modelId="{6BCB35E3-B404-4FB4-A41B-AE80ADFF5DEE}" type="presParOf" srcId="{86A32C80-B761-4658-9FD2-42559AE465D0}" destId="{AFBAA151-B969-467D-A2C2-DC86F3B13240}" srcOrd="3" destOrd="0" presId="urn:microsoft.com/office/officeart/2016/7/layout/LinearArrowProcessNumbered"/>
    <dgm:cxn modelId="{23B4D3E2-DFBD-4C6A-821D-98FBAD0F6BB6}" type="presParOf" srcId="{C8CD5525-55CE-4072-AA93-AB578BA6E59F}" destId="{7E45521D-E0A3-422C-9983-A83679BDA552}" srcOrd="2" destOrd="0" presId="urn:microsoft.com/office/officeart/2016/7/layout/LinearArrowProcessNumbered"/>
    <dgm:cxn modelId="{A1535E3D-34F6-4F8A-9BAA-2311CFF5E9AB}" type="presParOf" srcId="{C4D00DD3-08B9-4B3E-AD27-C77A1F4D5184}" destId="{12936263-C13E-48A3-B285-5F8ADE6A0A4A}" srcOrd="7" destOrd="0" presId="urn:microsoft.com/office/officeart/2016/7/layout/LinearArrowProcessNumbered"/>
    <dgm:cxn modelId="{5AB26D32-15B2-4692-94E6-52C3CEAF0414}" type="presParOf" srcId="{C4D00DD3-08B9-4B3E-AD27-C77A1F4D5184}" destId="{DB2D9299-722F-4CB3-B191-0371E27751DC}" srcOrd="8" destOrd="0" presId="urn:microsoft.com/office/officeart/2016/7/layout/LinearArrowProcessNumbered"/>
    <dgm:cxn modelId="{71AB2997-4909-47D0-89CA-832DDA5EB151}" type="presParOf" srcId="{DB2D9299-722F-4CB3-B191-0371E27751DC}" destId="{F7281765-2660-46D7-BF5F-753DFCC32DDC}" srcOrd="0" destOrd="0" presId="urn:microsoft.com/office/officeart/2016/7/layout/LinearArrowProcessNumbered"/>
    <dgm:cxn modelId="{06A3DD91-4EA2-4E11-B57D-34F43D18A4AB}" type="presParOf" srcId="{DB2D9299-722F-4CB3-B191-0371E27751DC}" destId="{B0DF3A84-36CB-494A-8B26-7BE43F1E2A77}" srcOrd="1" destOrd="0" presId="urn:microsoft.com/office/officeart/2016/7/layout/LinearArrowProcessNumbered"/>
    <dgm:cxn modelId="{AB0AD136-1453-424B-8421-2F286D9645A5}" type="presParOf" srcId="{B0DF3A84-36CB-494A-8B26-7BE43F1E2A77}" destId="{22E7F01D-00D1-4383-B8C0-B575C7DD6E39}" srcOrd="0" destOrd="0" presId="urn:microsoft.com/office/officeart/2016/7/layout/LinearArrowProcessNumbered"/>
    <dgm:cxn modelId="{19E9227C-4042-4CC0-96FD-30ACFD8BE6C0}" type="presParOf" srcId="{B0DF3A84-36CB-494A-8B26-7BE43F1E2A77}" destId="{F0349319-EAF8-44C6-A5A9-948172F3A4AD}" srcOrd="1" destOrd="0" presId="urn:microsoft.com/office/officeart/2016/7/layout/LinearArrowProcessNumbered"/>
    <dgm:cxn modelId="{64AFD144-8935-4607-A610-780D0513DE40}" type="presParOf" srcId="{B0DF3A84-36CB-494A-8B26-7BE43F1E2A77}" destId="{55BCC493-D346-4D36-8743-8D316296520A}" srcOrd="2" destOrd="0" presId="urn:microsoft.com/office/officeart/2016/7/layout/LinearArrowProcessNumbered"/>
    <dgm:cxn modelId="{3713CD74-6C74-4354-A0B1-7B810887B188}" type="presParOf" srcId="{B0DF3A84-36CB-494A-8B26-7BE43F1E2A77}" destId="{B6B04838-EACA-427C-86EC-F5403B1B5798}" srcOrd="3" destOrd="0" presId="urn:microsoft.com/office/officeart/2016/7/layout/LinearArrowProcessNumbered"/>
    <dgm:cxn modelId="{EE74FE1F-FA4E-4A4A-BFBB-12E8EC10A5D5}" type="presParOf" srcId="{DB2D9299-722F-4CB3-B191-0371E27751DC}" destId="{BDE70D00-16BE-4758-A7C7-1FBC32FC1154}" srcOrd="2" destOrd="0" presId="urn:microsoft.com/office/officeart/2016/7/layout/LinearArrowProcessNumbered"/>
    <dgm:cxn modelId="{A6977229-0537-46AA-88DD-CCDAE1B9C1F2}" type="presParOf" srcId="{C4D00DD3-08B9-4B3E-AD27-C77A1F4D5184}" destId="{2A21C706-497C-4104-9F15-6FF6E6696A69}" srcOrd="9" destOrd="0" presId="urn:microsoft.com/office/officeart/2016/7/layout/LinearArrowProcessNumbered"/>
    <dgm:cxn modelId="{A31F7A15-482D-4588-9D37-013D64BDEFB1}" type="presParOf" srcId="{C4D00DD3-08B9-4B3E-AD27-C77A1F4D5184}" destId="{B25CCC5C-41B6-4785-BAAC-B9848FC27269}" srcOrd="10" destOrd="0" presId="urn:microsoft.com/office/officeart/2016/7/layout/LinearArrowProcessNumbered"/>
    <dgm:cxn modelId="{150B4764-4AAC-42AE-A29D-1AF23EE01BC5}" type="presParOf" srcId="{B25CCC5C-41B6-4785-BAAC-B9848FC27269}" destId="{4DFD20B8-B6FB-4C39-A330-6E84A68C929F}" srcOrd="0" destOrd="0" presId="urn:microsoft.com/office/officeart/2016/7/layout/LinearArrowProcessNumbered"/>
    <dgm:cxn modelId="{73B5E0DC-AF52-4081-B425-9D6AC9E918EF}" type="presParOf" srcId="{B25CCC5C-41B6-4785-BAAC-B9848FC27269}" destId="{9EC726D5-C1C4-4F7A-8817-538FDE56A49B}" srcOrd="1" destOrd="0" presId="urn:microsoft.com/office/officeart/2016/7/layout/LinearArrowProcessNumbered"/>
    <dgm:cxn modelId="{B0B35723-3C17-413A-A954-380B4E2CB263}" type="presParOf" srcId="{9EC726D5-C1C4-4F7A-8817-538FDE56A49B}" destId="{A08619BE-56DD-4F7F-9F15-C7A5CC91484D}" srcOrd="0" destOrd="0" presId="urn:microsoft.com/office/officeart/2016/7/layout/LinearArrowProcessNumbered"/>
    <dgm:cxn modelId="{F819A2BA-0769-46C6-A90B-3FEF674CE73E}" type="presParOf" srcId="{9EC726D5-C1C4-4F7A-8817-538FDE56A49B}" destId="{3C1E9B41-DD52-4444-9AC8-577F2B26E8BA}" srcOrd="1" destOrd="0" presId="urn:microsoft.com/office/officeart/2016/7/layout/LinearArrowProcessNumbered"/>
    <dgm:cxn modelId="{46C4483D-E9D3-4733-ABA3-AAB67F5A11CD}" type="presParOf" srcId="{9EC726D5-C1C4-4F7A-8817-538FDE56A49B}" destId="{12C0EEBB-490E-4EED-97A4-5A5D8477C378}" srcOrd="2" destOrd="0" presId="urn:microsoft.com/office/officeart/2016/7/layout/LinearArrowProcessNumbered"/>
    <dgm:cxn modelId="{742E7C85-B3BD-4757-B996-747CC96390A9}" type="presParOf" srcId="{9EC726D5-C1C4-4F7A-8817-538FDE56A49B}" destId="{57E35BCA-2711-4FFB-A17F-5C03E12A79CE}" srcOrd="3" destOrd="0" presId="urn:microsoft.com/office/officeart/2016/7/layout/LinearArrowProcessNumbered"/>
    <dgm:cxn modelId="{E839E193-B1C4-4942-BE26-826306252D35}" type="presParOf" srcId="{B25CCC5C-41B6-4785-BAAC-B9848FC27269}" destId="{361D4682-107E-44A2-BE4B-394B38F71AFF}" srcOrd="2" destOrd="0" presId="urn:microsoft.com/office/officeart/2016/7/layout/LinearArrowProcessNumbered"/>
    <dgm:cxn modelId="{06BBC220-FAAA-4F58-9FB9-4C6630F00E8C}" type="presParOf" srcId="{C4D00DD3-08B9-4B3E-AD27-C77A1F4D5184}" destId="{3D72011B-70CE-4AAB-9338-B045E3662968}" srcOrd="11" destOrd="0" presId="urn:microsoft.com/office/officeart/2016/7/layout/LinearArrowProcessNumbered"/>
    <dgm:cxn modelId="{C62E5D3C-BAF1-4F4C-85D1-5CE71E943624}" type="presParOf" srcId="{C4D00DD3-08B9-4B3E-AD27-C77A1F4D5184}" destId="{0144D8AF-3AAD-4FC0-BE42-3F39BC4756E1}" srcOrd="12" destOrd="0" presId="urn:microsoft.com/office/officeart/2016/7/layout/LinearArrowProcessNumbered"/>
    <dgm:cxn modelId="{1816E048-9388-4F25-93CB-958BB506628B}" type="presParOf" srcId="{0144D8AF-3AAD-4FC0-BE42-3F39BC4756E1}" destId="{F8838E47-C98B-432C-891C-B607DF173A3C}" srcOrd="0" destOrd="0" presId="urn:microsoft.com/office/officeart/2016/7/layout/LinearArrowProcessNumbered"/>
    <dgm:cxn modelId="{58EE18D6-215E-46EF-AB46-011FDACB507A}" type="presParOf" srcId="{0144D8AF-3AAD-4FC0-BE42-3F39BC4756E1}" destId="{152131C1-FD61-420C-BC4A-9A0025CB4744}" srcOrd="1" destOrd="0" presId="urn:microsoft.com/office/officeart/2016/7/layout/LinearArrowProcessNumbered"/>
    <dgm:cxn modelId="{FDD76D4D-060F-42D7-8D57-C5C32BEAB77D}" type="presParOf" srcId="{152131C1-FD61-420C-BC4A-9A0025CB4744}" destId="{9B4D0828-2E53-4BC5-A173-063FAEEEFEB7}" srcOrd="0" destOrd="0" presId="urn:microsoft.com/office/officeart/2016/7/layout/LinearArrowProcessNumbered"/>
    <dgm:cxn modelId="{7EE306A8-6E35-4024-8CFD-40C3FFB1E7B5}" type="presParOf" srcId="{152131C1-FD61-420C-BC4A-9A0025CB4744}" destId="{75FA8E03-DC1D-4F74-988C-81FB65AC88E3}" srcOrd="1" destOrd="0" presId="urn:microsoft.com/office/officeart/2016/7/layout/LinearArrowProcessNumbered"/>
    <dgm:cxn modelId="{F0800A21-9CBA-4B44-A657-E058ECF01C4A}" type="presParOf" srcId="{152131C1-FD61-420C-BC4A-9A0025CB4744}" destId="{975CA425-BB07-4B9A-9E29-ECADF5E5205C}" srcOrd="2" destOrd="0" presId="urn:microsoft.com/office/officeart/2016/7/layout/LinearArrowProcessNumbered"/>
    <dgm:cxn modelId="{D1F31BD3-2F00-404F-A601-2B0C108E6076}" type="presParOf" srcId="{152131C1-FD61-420C-BC4A-9A0025CB4744}" destId="{2064F37B-CF6A-4E4E-8BA7-61C326659718}" srcOrd="3" destOrd="0" presId="urn:microsoft.com/office/officeart/2016/7/layout/LinearArrowProcessNumbered"/>
    <dgm:cxn modelId="{0777FFF3-CF81-419D-A2E6-DD86DCD0E701}" type="presParOf" srcId="{0144D8AF-3AAD-4FC0-BE42-3F39BC4756E1}" destId="{28965C29-AA19-47E5-AB3F-4298E3503E7D}" srcOrd="2" destOrd="0" presId="urn:microsoft.com/office/officeart/2016/7/layout/LinearArrowProcessNumbered"/>
    <dgm:cxn modelId="{BB34620B-6E00-4A51-9EE0-20E4158BDE76}" type="presParOf" srcId="{C4D00DD3-08B9-4B3E-AD27-C77A1F4D5184}" destId="{1904D1AF-C1CE-4E90-BA15-93C8A756DCBC}" srcOrd="13" destOrd="0" presId="urn:microsoft.com/office/officeart/2016/7/layout/LinearArrowProcessNumbered"/>
    <dgm:cxn modelId="{30212C2A-480B-484E-B3F3-E59B17E717A7}" type="presParOf" srcId="{C4D00DD3-08B9-4B3E-AD27-C77A1F4D5184}" destId="{F10A81A9-EC91-4FF9-AC40-80147C4D1FBE}" srcOrd="14" destOrd="0" presId="urn:microsoft.com/office/officeart/2016/7/layout/LinearArrowProcessNumbered"/>
    <dgm:cxn modelId="{79784CCA-4869-4C17-9136-0A67EC9BA4BF}" type="presParOf" srcId="{F10A81A9-EC91-4FF9-AC40-80147C4D1FBE}" destId="{DBC9D7E0-FFE2-41A8-A58D-E03EBB8192A2}" srcOrd="0" destOrd="0" presId="urn:microsoft.com/office/officeart/2016/7/layout/LinearArrowProcessNumbered"/>
    <dgm:cxn modelId="{2543C037-D8E3-4A98-9B8B-2C78AE3DEA0A}" type="presParOf" srcId="{F10A81A9-EC91-4FF9-AC40-80147C4D1FBE}" destId="{E99C4FFA-176F-4A10-93CB-524F6E4636F3}" srcOrd="1" destOrd="0" presId="urn:microsoft.com/office/officeart/2016/7/layout/LinearArrowProcessNumbered"/>
    <dgm:cxn modelId="{A6DCE8CA-B688-406C-BE0C-98307AC2A9AC}" type="presParOf" srcId="{E99C4FFA-176F-4A10-93CB-524F6E4636F3}" destId="{E43AB947-311B-4D85-AB9B-29FE711422AB}" srcOrd="0" destOrd="0" presId="urn:microsoft.com/office/officeart/2016/7/layout/LinearArrowProcessNumbered"/>
    <dgm:cxn modelId="{BB60CF0D-FAD0-4C79-BD64-CDD9F75A3608}" type="presParOf" srcId="{E99C4FFA-176F-4A10-93CB-524F6E4636F3}" destId="{CAC29A0A-DA51-436D-9BF8-60CFE62D0B3E}" srcOrd="1" destOrd="0" presId="urn:microsoft.com/office/officeart/2016/7/layout/LinearArrowProcessNumbered"/>
    <dgm:cxn modelId="{B643CAE6-C95E-4D65-B755-28E9F3133B35}" type="presParOf" srcId="{E99C4FFA-176F-4A10-93CB-524F6E4636F3}" destId="{ED7DA88E-4113-4032-815D-D39117ECDE14}" srcOrd="2" destOrd="0" presId="urn:microsoft.com/office/officeart/2016/7/layout/LinearArrowProcessNumbered"/>
    <dgm:cxn modelId="{BFDE16DF-3388-4E71-8156-9EBE805DB739}" type="presParOf" srcId="{E99C4FFA-176F-4A10-93CB-524F6E4636F3}" destId="{ABD286CD-9F8E-4FE6-BB5F-42F19F87816A}" srcOrd="3" destOrd="0" presId="urn:microsoft.com/office/officeart/2016/7/layout/LinearArrowProcessNumbered"/>
    <dgm:cxn modelId="{875081A1-AE45-46C5-AFA1-87BFE3A84FD8}" type="presParOf" srcId="{F10A81A9-EC91-4FF9-AC40-80147C4D1FBE}" destId="{33A5097C-E1E9-4C9F-B725-6E7DB6158A79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61B98B-C4C0-4D3F-87F7-10AA3F2F116F}">
      <dsp:nvSpPr>
        <dsp:cNvPr id="0" name=""/>
        <dsp:cNvSpPr/>
      </dsp:nvSpPr>
      <dsp:spPr>
        <a:xfrm>
          <a:off x="731968" y="1420970"/>
          <a:ext cx="581070" cy="71"/>
        </a:xfrm>
        <a:prstGeom prst="rect">
          <a:avLst/>
        </a:prstGeom>
        <a:solidFill>
          <a:srgbClr val="E8EDF3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8EDF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0B3F4E-F8EC-4D6D-A86E-CD453EFCEA07}">
      <dsp:nvSpPr>
        <dsp:cNvPr id="0" name=""/>
        <dsp:cNvSpPr/>
      </dsp:nvSpPr>
      <dsp:spPr>
        <a:xfrm>
          <a:off x="1347903" y="1372196"/>
          <a:ext cx="66823" cy="125508"/>
        </a:xfrm>
        <a:prstGeom prst="chevron">
          <a:avLst>
            <a:gd name="adj" fmla="val 90000"/>
          </a:avLst>
        </a:prstGeom>
        <a:solidFill>
          <a:srgbClr val="E8EDF3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8EDF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4725BF-C2D2-4CC5-84A1-0649D4B36DF8}">
      <dsp:nvSpPr>
        <dsp:cNvPr id="0" name=""/>
        <dsp:cNvSpPr/>
      </dsp:nvSpPr>
      <dsp:spPr>
        <a:xfrm>
          <a:off x="393491" y="1155162"/>
          <a:ext cx="531687" cy="531687"/>
        </a:xfrm>
        <a:prstGeom prst="ellipse">
          <a:avLst/>
        </a:prstGeom>
        <a:solidFill>
          <a:srgbClr val="274A78"/>
        </a:solidFill>
        <a:ln w="12700" cap="flat" cmpd="sng" algn="ctr">
          <a:solidFill>
            <a:srgbClr val="274A7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32" tIns="20632" rIns="20632" bIns="2063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1</a:t>
          </a:r>
        </a:p>
      </dsp:txBody>
      <dsp:txXfrm>
        <a:off x="471355" y="1233026"/>
        <a:ext cx="375959" cy="375959"/>
      </dsp:txXfrm>
    </dsp:sp>
    <dsp:sp modelId="{A44BC655-263F-45FC-8935-62E95DABE4A2}">
      <dsp:nvSpPr>
        <dsp:cNvPr id="0" name=""/>
        <dsp:cNvSpPr/>
      </dsp:nvSpPr>
      <dsp:spPr>
        <a:xfrm>
          <a:off x="5630" y="1852447"/>
          <a:ext cx="1307408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rgbClr val="E8EDF3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8EDF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130" tIns="165100" rIns="103130" bIns="1651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err="1">
              <a:latin typeface="Arial" panose="020B0604020202020204" pitchFamily="34" charset="0"/>
              <a:cs typeface="Arial" panose="020B0604020202020204" pitchFamily="34" charset="0"/>
            </a:rPr>
            <a:t>Analyse</a:t>
          </a:r>
          <a:r>
            <a:rPr lang="en-US" sz="1500" kern="1200">
              <a:latin typeface="Arial" panose="020B0604020202020204" pitchFamily="34" charset="0"/>
              <a:cs typeface="Arial" panose="020B0604020202020204" pitchFamily="34" charset="0"/>
            </a:rPr>
            <a:t>  responses and identify key issues and themes</a:t>
          </a:r>
        </a:p>
      </dsp:txBody>
      <dsp:txXfrm>
        <a:off x="5630" y="2113929"/>
        <a:ext cx="1307408" cy="1704118"/>
      </dsp:txXfrm>
    </dsp:sp>
    <dsp:sp modelId="{C94F7089-FDD3-403C-A675-F6E1843BD644}">
      <dsp:nvSpPr>
        <dsp:cNvPr id="0" name=""/>
        <dsp:cNvSpPr/>
      </dsp:nvSpPr>
      <dsp:spPr>
        <a:xfrm>
          <a:off x="1458306" y="1420976"/>
          <a:ext cx="1307408" cy="72"/>
        </a:xfrm>
        <a:prstGeom prst="rect">
          <a:avLst/>
        </a:prstGeom>
        <a:solidFill>
          <a:srgbClr val="E8EDF3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8EDF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BF4A0C-BD59-4935-B8D7-C33E04C072A4}">
      <dsp:nvSpPr>
        <dsp:cNvPr id="0" name=""/>
        <dsp:cNvSpPr/>
      </dsp:nvSpPr>
      <dsp:spPr>
        <a:xfrm>
          <a:off x="2800579" y="1372201"/>
          <a:ext cx="66823" cy="125513"/>
        </a:xfrm>
        <a:prstGeom prst="chevron">
          <a:avLst>
            <a:gd name="adj" fmla="val 90000"/>
          </a:avLst>
        </a:prstGeom>
        <a:solidFill>
          <a:srgbClr val="E8EDF3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8EDF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62EDB7-E241-4673-86C6-A8E22BAAEE91}">
      <dsp:nvSpPr>
        <dsp:cNvPr id="0" name=""/>
        <dsp:cNvSpPr/>
      </dsp:nvSpPr>
      <dsp:spPr>
        <a:xfrm>
          <a:off x="1846167" y="1155168"/>
          <a:ext cx="531687" cy="531687"/>
        </a:xfrm>
        <a:prstGeom prst="ellipse">
          <a:avLst/>
        </a:prstGeom>
        <a:solidFill>
          <a:srgbClr val="274A78"/>
        </a:solidFill>
        <a:ln w="12700" cap="flat" cmpd="sng" algn="ctr">
          <a:solidFill>
            <a:srgbClr val="274A7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32" tIns="20632" rIns="20632" bIns="2063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2</a:t>
          </a:r>
        </a:p>
      </dsp:txBody>
      <dsp:txXfrm>
        <a:off x="1924031" y="1233032"/>
        <a:ext cx="375959" cy="375959"/>
      </dsp:txXfrm>
    </dsp:sp>
    <dsp:sp modelId="{3C422CA8-9883-4469-AA52-BE3C63E2A6CD}">
      <dsp:nvSpPr>
        <dsp:cNvPr id="0" name=""/>
        <dsp:cNvSpPr/>
      </dsp:nvSpPr>
      <dsp:spPr>
        <a:xfrm>
          <a:off x="1458306" y="1852461"/>
          <a:ext cx="1307408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rgbClr val="E8EDF3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8EDF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130" tIns="165100" rIns="103130" bIns="1651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latin typeface="Arial" panose="020B0604020202020204" pitchFamily="34" charset="0"/>
              <a:cs typeface="Arial" panose="020B0604020202020204" pitchFamily="34" charset="0"/>
            </a:rPr>
            <a:t>Share reports on the analysis in full and summary formats</a:t>
          </a:r>
        </a:p>
      </dsp:txBody>
      <dsp:txXfrm>
        <a:off x="1458306" y="2113943"/>
        <a:ext cx="1307408" cy="1704118"/>
      </dsp:txXfrm>
    </dsp:sp>
    <dsp:sp modelId="{2D10982A-7488-44F0-B467-99211C6E204B}">
      <dsp:nvSpPr>
        <dsp:cNvPr id="0" name=""/>
        <dsp:cNvSpPr/>
      </dsp:nvSpPr>
      <dsp:spPr>
        <a:xfrm>
          <a:off x="2910983" y="1420976"/>
          <a:ext cx="1307408" cy="72"/>
        </a:xfrm>
        <a:prstGeom prst="rect">
          <a:avLst/>
        </a:prstGeom>
        <a:solidFill>
          <a:srgbClr val="E8EDF3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8EDF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A66FA3-CE92-4900-8029-C3F0F7CDEC80}">
      <dsp:nvSpPr>
        <dsp:cNvPr id="0" name=""/>
        <dsp:cNvSpPr/>
      </dsp:nvSpPr>
      <dsp:spPr>
        <a:xfrm>
          <a:off x="4253256" y="1372201"/>
          <a:ext cx="66823" cy="125513"/>
        </a:xfrm>
        <a:prstGeom prst="chevron">
          <a:avLst>
            <a:gd name="adj" fmla="val 90000"/>
          </a:avLst>
        </a:prstGeom>
        <a:solidFill>
          <a:srgbClr val="E8EDF3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8EDF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57ED92-C3D1-4A13-B191-E5004FDEC2BF}">
      <dsp:nvSpPr>
        <dsp:cNvPr id="0" name=""/>
        <dsp:cNvSpPr/>
      </dsp:nvSpPr>
      <dsp:spPr>
        <a:xfrm>
          <a:off x="3298843" y="1155168"/>
          <a:ext cx="531687" cy="531687"/>
        </a:xfrm>
        <a:prstGeom prst="ellipse">
          <a:avLst/>
        </a:prstGeom>
        <a:solidFill>
          <a:srgbClr val="274A78"/>
        </a:solidFill>
        <a:ln w="12700" cap="flat" cmpd="sng" algn="ctr">
          <a:solidFill>
            <a:srgbClr val="274A7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32" tIns="20632" rIns="20632" bIns="2063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3</a:t>
          </a:r>
        </a:p>
      </dsp:txBody>
      <dsp:txXfrm>
        <a:off x="3376707" y="1233032"/>
        <a:ext cx="375959" cy="375959"/>
      </dsp:txXfrm>
    </dsp:sp>
    <dsp:sp modelId="{30A02FC1-287A-4465-896E-219D8C3E3D47}">
      <dsp:nvSpPr>
        <dsp:cNvPr id="0" name=""/>
        <dsp:cNvSpPr/>
      </dsp:nvSpPr>
      <dsp:spPr>
        <a:xfrm>
          <a:off x="2910983" y="1852461"/>
          <a:ext cx="1307408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rgbClr val="E8EDF3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8EDF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130" tIns="165100" rIns="103130" bIns="1651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latin typeface="Arial" panose="020B0604020202020204" pitchFamily="34" charset="0"/>
              <a:cs typeface="Arial" panose="020B0604020202020204" pitchFamily="34" charset="0"/>
            </a:rPr>
            <a:t>Use the analysis to inform the Review proposals </a:t>
          </a:r>
        </a:p>
      </dsp:txBody>
      <dsp:txXfrm>
        <a:off x="2910983" y="2113943"/>
        <a:ext cx="1307408" cy="1704118"/>
      </dsp:txXfrm>
    </dsp:sp>
    <dsp:sp modelId="{45305E3D-62E7-47D6-BA6C-D5515FC9CF15}">
      <dsp:nvSpPr>
        <dsp:cNvPr id="0" name=""/>
        <dsp:cNvSpPr/>
      </dsp:nvSpPr>
      <dsp:spPr>
        <a:xfrm>
          <a:off x="4363659" y="1420976"/>
          <a:ext cx="1307408" cy="72"/>
        </a:xfrm>
        <a:prstGeom prst="rect">
          <a:avLst/>
        </a:prstGeom>
        <a:solidFill>
          <a:srgbClr val="E8EDF3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8EDF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95C61C5-BBDE-4B0B-AB67-7A250CEE356E}">
      <dsp:nvSpPr>
        <dsp:cNvPr id="0" name=""/>
        <dsp:cNvSpPr/>
      </dsp:nvSpPr>
      <dsp:spPr>
        <a:xfrm>
          <a:off x="5705932" y="1372201"/>
          <a:ext cx="66823" cy="125513"/>
        </a:xfrm>
        <a:prstGeom prst="chevron">
          <a:avLst>
            <a:gd name="adj" fmla="val 90000"/>
          </a:avLst>
        </a:prstGeom>
        <a:solidFill>
          <a:srgbClr val="E8EDF3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8EDF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D4BE74-644D-4A33-B80E-1BAF2D020920}">
      <dsp:nvSpPr>
        <dsp:cNvPr id="0" name=""/>
        <dsp:cNvSpPr/>
      </dsp:nvSpPr>
      <dsp:spPr>
        <a:xfrm>
          <a:off x="4751520" y="1155168"/>
          <a:ext cx="531687" cy="531687"/>
        </a:xfrm>
        <a:prstGeom prst="ellipse">
          <a:avLst/>
        </a:prstGeom>
        <a:solidFill>
          <a:srgbClr val="274A78"/>
        </a:solidFill>
        <a:ln w="12700" cap="flat" cmpd="sng" algn="ctr">
          <a:solidFill>
            <a:srgbClr val="274A7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32" tIns="20632" rIns="20632" bIns="2063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4</a:t>
          </a:r>
        </a:p>
      </dsp:txBody>
      <dsp:txXfrm>
        <a:off x="4829384" y="1233032"/>
        <a:ext cx="375959" cy="375959"/>
      </dsp:txXfrm>
    </dsp:sp>
    <dsp:sp modelId="{7E45521D-E0A3-422C-9983-A83679BDA552}">
      <dsp:nvSpPr>
        <dsp:cNvPr id="0" name=""/>
        <dsp:cNvSpPr/>
      </dsp:nvSpPr>
      <dsp:spPr>
        <a:xfrm>
          <a:off x="4363659" y="1852461"/>
          <a:ext cx="1307408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1">
            <a:lumMod val="40000"/>
            <a:lumOff val="60000"/>
          </a:schemeClr>
        </a:solidFill>
        <a:ln w="12700" cap="flat" cmpd="sng" algn="ctr">
          <a:solidFill>
            <a:srgbClr val="E8EDF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130" tIns="165100" rIns="103130" bIns="1651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0" kern="1200">
              <a:latin typeface="Arial" panose="020B0604020202020204" pitchFamily="34" charset="0"/>
              <a:cs typeface="Arial" panose="020B0604020202020204" pitchFamily="34" charset="0"/>
            </a:rPr>
            <a:t>Share the proposals via formal consultation </a:t>
          </a:r>
        </a:p>
      </dsp:txBody>
      <dsp:txXfrm>
        <a:off x="4363659" y="2113943"/>
        <a:ext cx="1307408" cy="1704118"/>
      </dsp:txXfrm>
    </dsp:sp>
    <dsp:sp modelId="{22E7F01D-00D1-4383-B8C0-B575C7DD6E39}">
      <dsp:nvSpPr>
        <dsp:cNvPr id="0" name=""/>
        <dsp:cNvSpPr/>
      </dsp:nvSpPr>
      <dsp:spPr>
        <a:xfrm>
          <a:off x="5816336" y="1420976"/>
          <a:ext cx="1307408" cy="72"/>
        </a:xfrm>
        <a:prstGeom prst="rect">
          <a:avLst/>
        </a:prstGeom>
        <a:solidFill>
          <a:srgbClr val="E8EDF3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8EDF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349319-EAF8-44C6-A5A9-948172F3A4AD}">
      <dsp:nvSpPr>
        <dsp:cNvPr id="0" name=""/>
        <dsp:cNvSpPr/>
      </dsp:nvSpPr>
      <dsp:spPr>
        <a:xfrm>
          <a:off x="7158608" y="1372201"/>
          <a:ext cx="66823" cy="125513"/>
        </a:xfrm>
        <a:prstGeom prst="chevron">
          <a:avLst>
            <a:gd name="adj" fmla="val 90000"/>
          </a:avLst>
        </a:prstGeom>
        <a:solidFill>
          <a:srgbClr val="E8EDF3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8EDF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BCC493-D346-4D36-8743-8D316296520A}">
      <dsp:nvSpPr>
        <dsp:cNvPr id="0" name=""/>
        <dsp:cNvSpPr/>
      </dsp:nvSpPr>
      <dsp:spPr>
        <a:xfrm>
          <a:off x="6204196" y="1155168"/>
          <a:ext cx="531687" cy="531687"/>
        </a:xfrm>
        <a:prstGeom prst="ellipse">
          <a:avLst/>
        </a:prstGeom>
        <a:solidFill>
          <a:srgbClr val="274A78"/>
        </a:solidFill>
        <a:ln w="12700" cap="flat" cmpd="sng" algn="ctr">
          <a:solidFill>
            <a:srgbClr val="274A7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32" tIns="20632" rIns="20632" bIns="2063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5</a:t>
          </a:r>
        </a:p>
      </dsp:txBody>
      <dsp:txXfrm>
        <a:off x="6282060" y="1233032"/>
        <a:ext cx="375959" cy="375959"/>
      </dsp:txXfrm>
    </dsp:sp>
    <dsp:sp modelId="{BDE70D00-16BE-4758-A7C7-1FBC32FC1154}">
      <dsp:nvSpPr>
        <dsp:cNvPr id="0" name=""/>
        <dsp:cNvSpPr/>
      </dsp:nvSpPr>
      <dsp:spPr>
        <a:xfrm>
          <a:off x="5816336" y="1852461"/>
          <a:ext cx="1307408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rgbClr val="E8EDF3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8EDF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130" tIns="165100" rIns="103130" bIns="1651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solidFill>
                <a:srgbClr val="000000">
                  <a:hueOff val="0"/>
                  <a:satOff val="0"/>
                  <a:lumOff val="0"/>
                  <a:alphaOff val="0"/>
                </a:srgb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rPr>
            <a:t>Refine the proposals </a:t>
          </a:r>
          <a:r>
            <a:rPr lang="en-US" sz="1500" kern="1200">
              <a:latin typeface="Arial" panose="020B0604020202020204" pitchFamily="34" charset="0"/>
              <a:cs typeface="Arial" panose="020B0604020202020204" pitchFamily="34" charset="0"/>
            </a:rPr>
            <a:t>post-consultation</a:t>
          </a:r>
          <a:endParaRPr lang="en-US" sz="1400" kern="120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816336" y="2113943"/>
        <a:ext cx="1307408" cy="1704118"/>
      </dsp:txXfrm>
    </dsp:sp>
    <dsp:sp modelId="{A08619BE-56DD-4F7F-9F15-C7A5CC91484D}">
      <dsp:nvSpPr>
        <dsp:cNvPr id="0" name=""/>
        <dsp:cNvSpPr/>
      </dsp:nvSpPr>
      <dsp:spPr>
        <a:xfrm>
          <a:off x="7269012" y="1420976"/>
          <a:ext cx="1307408" cy="72"/>
        </a:xfrm>
        <a:prstGeom prst="rect">
          <a:avLst/>
        </a:prstGeom>
        <a:solidFill>
          <a:srgbClr val="E8EDF3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8EDF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C1E9B41-DD52-4444-9AC8-577F2B26E8BA}">
      <dsp:nvSpPr>
        <dsp:cNvPr id="0" name=""/>
        <dsp:cNvSpPr/>
      </dsp:nvSpPr>
      <dsp:spPr>
        <a:xfrm>
          <a:off x="8611285" y="1372201"/>
          <a:ext cx="66823" cy="125513"/>
        </a:xfrm>
        <a:prstGeom prst="chevron">
          <a:avLst>
            <a:gd name="adj" fmla="val 90000"/>
          </a:avLst>
        </a:prstGeom>
        <a:solidFill>
          <a:srgbClr val="E8EDF3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8EDF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2C0EEBB-490E-4EED-97A4-5A5D8477C378}">
      <dsp:nvSpPr>
        <dsp:cNvPr id="0" name=""/>
        <dsp:cNvSpPr/>
      </dsp:nvSpPr>
      <dsp:spPr>
        <a:xfrm>
          <a:off x="7656872" y="1155168"/>
          <a:ext cx="531687" cy="531687"/>
        </a:xfrm>
        <a:prstGeom prst="ellipse">
          <a:avLst/>
        </a:prstGeom>
        <a:solidFill>
          <a:srgbClr val="274A78"/>
        </a:solidFill>
        <a:ln w="12700" cap="flat" cmpd="sng" algn="ctr">
          <a:solidFill>
            <a:srgbClr val="274A7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32" tIns="20632" rIns="20632" bIns="2063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6</a:t>
          </a:r>
        </a:p>
      </dsp:txBody>
      <dsp:txXfrm>
        <a:off x="7734736" y="1233032"/>
        <a:ext cx="375959" cy="375959"/>
      </dsp:txXfrm>
    </dsp:sp>
    <dsp:sp modelId="{361D4682-107E-44A2-BE4B-394B38F71AFF}">
      <dsp:nvSpPr>
        <dsp:cNvPr id="0" name=""/>
        <dsp:cNvSpPr/>
      </dsp:nvSpPr>
      <dsp:spPr>
        <a:xfrm>
          <a:off x="7269012" y="1852461"/>
          <a:ext cx="1307408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rgbClr val="E8EDF3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8EDF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130" tIns="165100" rIns="103130" bIns="1651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500" kern="1200">
              <a:latin typeface="Arial" panose="020B0604020202020204" pitchFamily="34" charset="0"/>
              <a:cs typeface="Arial" panose="020B0604020202020204" pitchFamily="34" charset="0"/>
            </a:rPr>
            <a:t>Collaborate with stakeholder to inform timeframes for changes </a:t>
          </a:r>
        </a:p>
      </dsp:txBody>
      <dsp:txXfrm>
        <a:off x="7269012" y="2113943"/>
        <a:ext cx="1307408" cy="1704118"/>
      </dsp:txXfrm>
    </dsp:sp>
    <dsp:sp modelId="{9B4D0828-2E53-4BC5-A173-063FAEEEFEB7}">
      <dsp:nvSpPr>
        <dsp:cNvPr id="0" name=""/>
        <dsp:cNvSpPr/>
      </dsp:nvSpPr>
      <dsp:spPr>
        <a:xfrm>
          <a:off x="8721688" y="1420976"/>
          <a:ext cx="1307408" cy="72"/>
        </a:xfrm>
        <a:prstGeom prst="rect">
          <a:avLst/>
        </a:prstGeom>
        <a:solidFill>
          <a:srgbClr val="E8EDF3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8EDF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FA8E03-DC1D-4F74-988C-81FB65AC88E3}">
      <dsp:nvSpPr>
        <dsp:cNvPr id="0" name=""/>
        <dsp:cNvSpPr/>
      </dsp:nvSpPr>
      <dsp:spPr>
        <a:xfrm>
          <a:off x="10063961" y="1372201"/>
          <a:ext cx="66823" cy="125513"/>
        </a:xfrm>
        <a:prstGeom prst="chevron">
          <a:avLst>
            <a:gd name="adj" fmla="val 90000"/>
          </a:avLst>
        </a:prstGeom>
        <a:solidFill>
          <a:srgbClr val="E8EDF3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8EDF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75CA425-BB07-4B9A-9E29-ECADF5E5205C}">
      <dsp:nvSpPr>
        <dsp:cNvPr id="0" name=""/>
        <dsp:cNvSpPr/>
      </dsp:nvSpPr>
      <dsp:spPr>
        <a:xfrm>
          <a:off x="9109549" y="1155168"/>
          <a:ext cx="531687" cy="531687"/>
        </a:xfrm>
        <a:prstGeom prst="ellipse">
          <a:avLst/>
        </a:prstGeom>
        <a:solidFill>
          <a:srgbClr val="274A78"/>
        </a:solidFill>
        <a:ln w="12700" cap="flat" cmpd="sng" algn="ctr">
          <a:solidFill>
            <a:srgbClr val="274A7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32" tIns="20632" rIns="20632" bIns="2063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7</a:t>
          </a:r>
        </a:p>
      </dsp:txBody>
      <dsp:txXfrm>
        <a:off x="9187413" y="1233032"/>
        <a:ext cx="375959" cy="375959"/>
      </dsp:txXfrm>
    </dsp:sp>
    <dsp:sp modelId="{28965C29-AA19-47E5-AB3F-4298E3503E7D}">
      <dsp:nvSpPr>
        <dsp:cNvPr id="0" name=""/>
        <dsp:cNvSpPr/>
      </dsp:nvSpPr>
      <dsp:spPr>
        <a:xfrm>
          <a:off x="8721688" y="1852461"/>
          <a:ext cx="1307497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rgbClr val="E8EDF3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8EDF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137" tIns="165100" rIns="103137" bIns="1651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latin typeface="Arial" panose="020B0604020202020204" pitchFamily="34" charset="0"/>
              <a:cs typeface="Arial" panose="020B0604020202020204" pitchFamily="34" charset="0"/>
            </a:rPr>
            <a:t>Define formal timeframe to implement Review outputs</a:t>
          </a:r>
        </a:p>
      </dsp:txBody>
      <dsp:txXfrm>
        <a:off x="8721688" y="2113960"/>
        <a:ext cx="1307497" cy="1704101"/>
      </dsp:txXfrm>
    </dsp:sp>
    <dsp:sp modelId="{E43AB947-311B-4D85-AB9B-29FE711422AB}">
      <dsp:nvSpPr>
        <dsp:cNvPr id="0" name=""/>
        <dsp:cNvSpPr/>
      </dsp:nvSpPr>
      <dsp:spPr>
        <a:xfrm>
          <a:off x="10174464" y="1420976"/>
          <a:ext cx="653704" cy="72"/>
        </a:xfrm>
        <a:prstGeom prst="rect">
          <a:avLst/>
        </a:prstGeom>
        <a:solidFill>
          <a:srgbClr val="E8EDF3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8EDF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7DA88E-4113-4032-815D-D39117ECDE14}">
      <dsp:nvSpPr>
        <dsp:cNvPr id="0" name=""/>
        <dsp:cNvSpPr/>
      </dsp:nvSpPr>
      <dsp:spPr>
        <a:xfrm>
          <a:off x="10562324" y="1155168"/>
          <a:ext cx="531687" cy="531687"/>
        </a:xfrm>
        <a:prstGeom prst="ellipse">
          <a:avLst/>
        </a:prstGeom>
        <a:solidFill>
          <a:srgbClr val="274A78"/>
        </a:solidFill>
        <a:ln w="12700" cap="flat" cmpd="sng" algn="ctr">
          <a:solidFill>
            <a:srgbClr val="274A78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632" tIns="20632" rIns="20632" bIns="2063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8</a:t>
          </a:r>
        </a:p>
      </dsp:txBody>
      <dsp:txXfrm>
        <a:off x="10640188" y="1233032"/>
        <a:ext cx="375959" cy="375959"/>
      </dsp:txXfrm>
    </dsp:sp>
    <dsp:sp modelId="{33A5097C-E1E9-4C9F-B725-6E7DB6158A79}">
      <dsp:nvSpPr>
        <dsp:cNvPr id="0" name=""/>
        <dsp:cNvSpPr/>
      </dsp:nvSpPr>
      <dsp:spPr>
        <a:xfrm>
          <a:off x="10174464" y="1852461"/>
          <a:ext cx="1307408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rgbClr val="E8EDF3">
            <a:hueOff val="0"/>
            <a:satOff val="0"/>
            <a:lumOff val="0"/>
            <a:alphaOff val="0"/>
          </a:srgbClr>
        </a:solidFill>
        <a:ln w="12700" cap="flat" cmpd="sng" algn="ctr">
          <a:solidFill>
            <a:srgbClr val="E8EDF3"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3130" tIns="165100" rIns="103130" bIns="165100" numCol="1" spcCol="1270" anchor="t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>
              <a:latin typeface="Arial" panose="020B0604020202020204" pitchFamily="34" charset="0"/>
              <a:cs typeface="Arial" panose="020B0604020202020204" pitchFamily="34" charset="0"/>
            </a:rPr>
            <a:t>Begin implement-ing Review outputs</a:t>
          </a:r>
        </a:p>
      </dsp:txBody>
      <dsp:txXfrm>
        <a:off x="10174464" y="2113943"/>
        <a:ext cx="1307408" cy="17041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00577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E6EAA-08F0-4BB7-B378-DFB7A80B5B4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745714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28663" y="1169988"/>
            <a:ext cx="56197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7708" y="4505980"/>
            <a:ext cx="5661660" cy="3686711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36224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17B59-1ED4-B05D-3120-E7F98008D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F79B3E-95BD-79A9-C663-B7F92BE0B4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F29BB9-D015-E72F-36AB-2DD0DE2ED0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B867AC-5503-6279-2DAB-C661658327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62279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3A88F9-D866-9935-6D8A-DEBE9C97D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E95769-E5F1-1812-3253-4DF2674519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CC2654-C9EA-75C9-33DA-1298755B53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E7157A-6548-2FF4-8AC8-3653D714FAC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8876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B1E4B5-C776-204D-BC84-BFEB30115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B0B35A-364A-5984-6266-3858EF4F7E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B93350-D7EF-AAF2-2C4B-D7837B7D54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370278-8B40-1427-462A-E7D63774249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52824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28663" y="1169988"/>
            <a:ext cx="56197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07708" y="4505980"/>
            <a:ext cx="5661660" cy="3686711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8753137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6E14AF3-F2C9-402F-863D-A0FB09151F91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95760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37160"/>
          </a:xfrm>
          <a:prstGeom prst="rect">
            <a:avLst/>
          </a:prstGeom>
          <a:solidFill>
            <a:srgbClr val="182857"/>
          </a:solidFill>
          <a:ln w="12700">
            <a:solidFill>
              <a:srgbClr val="18285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" name="Shape 2"/>
          <p:cNvSpPr/>
          <p:nvPr/>
        </p:nvSpPr>
        <p:spPr>
          <a:xfrm>
            <a:off x="502920" y="6501384"/>
            <a:ext cx="11155680" cy="0"/>
          </a:xfrm>
          <a:prstGeom prst="line">
            <a:avLst/>
          </a:prstGeom>
          <a:noFill/>
          <a:ln w="8890">
            <a:solidFill>
              <a:srgbClr val="D7D2CF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28816"/>
            <a:ext cx="411480" cy="17373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66F7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  <p:pic>
        <p:nvPicPr>
          <p:cNvPr id="26" name="IPReg Education Review logo" descr="image-a278beb3084a080d2a2066e9fd7529d6.png"/>
          <p:cNvPicPr>
            <a:picLocks noChangeAspect="1"/>
          </p:cNvPicPr>
          <p:nvPr/>
        </p:nvPicPr>
        <p:blipFill>
          <a:blip r:embed="rId2"/>
          <a:srcRect l="1675" t="27949" r="1077" b="28905"/>
          <a:stretch>
            <a:fillRect/>
          </a:stretch>
        </p:blipFill>
        <p:spPr>
          <a:xfrm>
            <a:off x="10058400" y="283464"/>
            <a:ext cx="1554480" cy="38814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">
    <p:bg>
      <p:bgPr>
        <a:solidFill>
          <a:srgbClr val="F7F9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11A8C7"/>
          </a:solidFill>
          <a:ln w="12700">
            <a:solidFill>
              <a:srgbClr val="11A8C7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" name="Text 1"/>
          <p:cNvSpPr/>
          <p:nvPr/>
        </p:nvSpPr>
        <p:spPr>
          <a:xfrm>
            <a:off x="502920" y="6473952"/>
            <a:ext cx="640080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>
                <a:solidFill>
                  <a:srgbClr val="63707A"/>
                </a:solidFill>
              </a:rPr>
              <a:t>IPReg Education Review | EAG | 1 October 2026</a:t>
            </a:r>
            <a:endParaRPr lang="en-US" sz="800"/>
          </a:p>
        </p:txBody>
      </p:sp>
      <p:sp>
        <p:nvSpPr>
          <p:cNvPr id="4" name="Text 2"/>
          <p:cNvSpPr/>
          <p:nvPr/>
        </p:nvSpPr>
        <p:spPr>
          <a:xfrm>
            <a:off x="8961120" y="6455664"/>
            <a:ext cx="265176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b="1">
                <a:solidFill>
                  <a:srgbClr val="7A4853"/>
                </a:solidFill>
              </a:rPr>
              <a:t>NOT FOR WIDER CIRCULATION</a:t>
            </a:r>
            <a:endParaRPr lang="en-US" sz="80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50040" y="644652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800">
                <a:solidFill>
                  <a:srgbClr val="63707A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9326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F40F021-F98B-437B-B28D-6AA0E16385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72" y="5268384"/>
            <a:ext cx="1543050" cy="1581150"/>
          </a:xfrm>
          <a:prstGeom prst="rect">
            <a:avLst/>
          </a:prstGeom>
        </p:spPr>
      </p:pic>
      <p:pic>
        <p:nvPicPr>
          <p:cNvPr id="7" name="Picture 6" descr="A picture containing woman, holding, white&#10;&#10;Description automatically generated">
            <a:extLst>
              <a:ext uri="{FF2B5EF4-FFF2-40B4-BE49-F238E27FC236}">
                <a16:creationId xmlns:a16="http://schemas.microsoft.com/office/drawing/2014/main" id="{DE7B7E68-F0EC-499D-8D9E-2403B74ED73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2275" y="0"/>
            <a:ext cx="1543050" cy="158115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C9F7D73-FCCC-4342-A709-D0D254F345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76154D-9043-46C0-BAA2-7EDB3A2CEB7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80BF71-4EB8-4F90-BA63-0F85EEA9C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B7D2B8-BF9D-46F3-9D65-5BBFB97725B8}" type="datetimeFigureOut">
              <a:rPr lang="en-GB" smtClean="0"/>
              <a:t>03/11/2026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3E3662-034D-429C-A577-F396AC47E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DE8C7E-56A8-4DF0-994B-4A32AB6DF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C174D-1FD4-4B75-B240-495841EBCB1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7246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28816"/>
            <a:ext cx="411480" cy="17373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66F73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0F7F48-F796-4427-9A8B-3610F0B60C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37277B-E974-445A-9721-66D7E102F7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5D73C7-AB77-4B10-B1EF-B510BC6005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B7D2B8-BF9D-46F3-9D65-5BBFB97725B8}" type="datetimeFigureOut">
              <a:rPr lang="en-GB" smtClean="0"/>
              <a:t>03/11/2026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B58DAB-1D5E-499A-A360-58CF6EADEE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064CD6-1E9F-4EF1-B9CD-DDD7096C8AB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C174D-1FD4-4B75-B240-495841EBCB1C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1">
            <a:extLst>
              <a:ext uri="{FF2B5EF4-FFF2-40B4-BE49-F238E27FC236}">
                <a16:creationId xmlns:a16="http://schemas.microsoft.com/office/drawing/2014/main" id="{8D1C9BF3-34E3-4C6F-A89B-0BEC4191DC1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6275388"/>
            <a:ext cx="2109788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90224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ipreg.org.uk/pro/education-review/education-review-call-evidence-and-feedback-findings-published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uk.linkedin.com/company/intellectual-property-regulation-board" TargetMode="External"/><Relationship Id="rId5" Type="http://schemas.openxmlformats.org/officeDocument/2006/relationships/hyperlink" Target="https://ipreg.kit.com/c31a7b5efc" TargetMode="External"/><Relationship Id="rId4" Type="http://schemas.openxmlformats.org/officeDocument/2006/relationships/hyperlink" Target="https://ipreg.org.uk/pro/education-review/education-review-faqs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101532-F893-415C-9A76-98CBC35D5A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618" y="6495522"/>
            <a:ext cx="8340764" cy="1172826"/>
          </a:xfrm>
        </p:spPr>
        <p:txBody>
          <a:bodyPr>
            <a:noAutofit/>
          </a:bodyPr>
          <a:lstStyle/>
          <a:p>
            <a:r>
              <a:rPr lang="en-US" sz="4000" b="1" dirty="0"/>
              <a:t>CITMA </a:t>
            </a:r>
            <a:r>
              <a:rPr lang="en-US" sz="4000" b="1"/>
              <a:t>Webinar - IPReg </a:t>
            </a:r>
            <a:r>
              <a:rPr lang="en-US" sz="4000" b="1" dirty="0"/>
              <a:t>Education Review: Insights from the call for evidence and feedback</a:t>
            </a:r>
            <a:br>
              <a:rPr lang="en-GB" b="1" dirty="0"/>
            </a:br>
            <a:br>
              <a:rPr lang="en-US" sz="3600" b="1" dirty="0"/>
            </a:br>
            <a:r>
              <a:rPr lang="en-US" sz="3200" b="1" dirty="0">
                <a:solidFill>
                  <a:srgbClr val="FFC000"/>
                </a:solidFill>
              </a:rPr>
              <a:t>Katie Flett, IPReg</a:t>
            </a:r>
            <a:br>
              <a:rPr lang="en-US" sz="3200" b="1" dirty="0">
                <a:solidFill>
                  <a:srgbClr val="FFC000"/>
                </a:solidFill>
              </a:rPr>
            </a:br>
            <a:r>
              <a:rPr lang="en-US" sz="3200" b="1" dirty="0">
                <a:solidFill>
                  <a:srgbClr val="FFC000"/>
                </a:solidFill>
              </a:rPr>
              <a:t>Sally Gosling, IPReg</a:t>
            </a:r>
            <a:br>
              <a:rPr lang="en-GB" b="1" dirty="0"/>
            </a:br>
            <a:br>
              <a:rPr lang="en-GB" sz="2000" b="1" dirty="0">
                <a:solidFill>
                  <a:srgbClr val="FFC000"/>
                </a:solidFill>
                <a:latin typeface="+mn-lt"/>
              </a:rPr>
            </a:br>
            <a:br>
              <a:rPr lang="en-GB" sz="2400" b="1" dirty="0">
                <a:solidFill>
                  <a:srgbClr val="FFC000"/>
                </a:solidFill>
              </a:rPr>
            </a:br>
            <a:br>
              <a:rPr lang="en-GB" sz="2400" b="1" dirty="0">
                <a:solidFill>
                  <a:srgbClr val="FFC000"/>
                </a:solidFill>
              </a:rPr>
            </a:br>
            <a:br>
              <a:rPr lang="en-GB" sz="1100" dirty="0">
                <a:solidFill>
                  <a:srgbClr val="FFC000"/>
                </a:solidFill>
              </a:rPr>
            </a:br>
            <a:endParaRPr lang="en-GB" sz="7200" dirty="0">
              <a:solidFill>
                <a:srgbClr val="FFC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212936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828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82857"/>
          </a:solidFill>
          <a:ln w="12700">
            <a:solidFill>
              <a:srgbClr val="182857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1"/>
          <p:cNvSpPr/>
          <p:nvPr/>
        </p:nvSpPr>
        <p:spPr>
          <a:xfrm rot="2100000">
            <a:off x="8321040" y="137160"/>
            <a:ext cx="3657600" cy="3657600"/>
          </a:xfrm>
          <a:prstGeom prst="arc">
            <a:avLst/>
          </a:prstGeom>
          <a:solidFill>
            <a:srgbClr val="274A78">
              <a:alpha val="85000"/>
            </a:srgbClr>
          </a:solidFill>
          <a:ln w="12700">
            <a:solidFill>
              <a:srgbClr val="274A7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 rot="12900000">
            <a:off x="8412480" y="3383280"/>
            <a:ext cx="3474720" cy="3200400"/>
          </a:xfrm>
          <a:prstGeom prst="arc">
            <a:avLst/>
          </a:prstGeom>
          <a:solidFill>
            <a:srgbClr val="6D91A8">
              <a:alpha val="85000"/>
            </a:srgbClr>
          </a:solidFill>
          <a:ln w="12700">
            <a:solidFill>
              <a:srgbClr val="6D91A8">
                <a:alpha val="0"/>
              </a:srgbClr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PReg Education Review logo" descr="image-a278beb3084a080d2a2066e9fd7529d6.png"/>
          <p:cNvPicPr>
            <a:picLocks noChangeAspect="1"/>
          </p:cNvPicPr>
          <p:nvPr/>
        </p:nvPicPr>
        <p:blipFill>
          <a:blip r:embed="rId3">
            <a:duotone>
              <a:srgbClr val="FFFFFF"/>
              <a:srgbClr val="FFFFFF"/>
            </a:duotone>
          </a:blip>
          <a:srcRect l="1675" t="27949" r="1077" b="28905"/>
          <a:stretch>
            <a:fillRect/>
          </a:stretch>
        </p:blipFill>
        <p:spPr>
          <a:xfrm>
            <a:off x="685800" y="438912"/>
            <a:ext cx="1554480" cy="388141"/>
          </a:xfrm>
          <a:prstGeom prst="rect">
            <a:avLst/>
          </a:prstGeom>
        </p:spPr>
      </p:pic>
      <p:sp>
        <p:nvSpPr>
          <p:cNvPr id="6" name="Text 4"/>
          <p:cNvSpPr/>
          <p:nvPr/>
        </p:nvSpPr>
        <p:spPr>
          <a:xfrm>
            <a:off x="713232" y="1874520"/>
            <a:ext cx="7863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5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 Review Call</a:t>
            </a:r>
            <a:endParaRPr lang="en-US" sz="3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35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findings and next steps</a:t>
            </a:r>
            <a:endParaRPr lang="en-US" sz="3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749808" y="3749040"/>
            <a:ext cx="7132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>
                <a:solidFill>
                  <a:srgbClr val="F2DCE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Evidence from the 2026 Call for Evidence and Feedback</a:t>
            </a:r>
            <a:endParaRPr lang="en-US" sz="1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49808" y="58064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>
                <a:solidFill>
                  <a:srgbClr val="E8C8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November </a:t>
            </a:r>
            <a:r>
              <a:rPr lang="en-US" sz="1400" dirty="0">
                <a:solidFill>
                  <a:srgbClr val="E8C8D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28816"/>
            <a:ext cx="411480" cy="17373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66F73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2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10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AGENDA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66928" y="585216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Today’s session</a:t>
            </a:r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685800" y="1325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216152" y="1307592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Profile of Call responses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685800" y="2112264"/>
            <a:ext cx="4983480" cy="1"/>
          </a:xfrm>
          <a:prstGeom prst="line">
            <a:avLst/>
          </a:prstGeom>
          <a:noFill/>
          <a:ln w="10160">
            <a:solidFill>
              <a:srgbClr val="DDD7D3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85800" y="2468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en-US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216152" y="2450592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messages from responses 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85800" y="3255264"/>
            <a:ext cx="4983480" cy="1"/>
          </a:xfrm>
          <a:prstGeom prst="line">
            <a:avLst/>
          </a:prstGeom>
          <a:noFill/>
          <a:ln w="10160">
            <a:solidFill>
              <a:srgbClr val="DDD7D3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85800" y="3611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en-US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216152" y="3593592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Changing practice needs</a:t>
            </a:r>
          </a:p>
        </p:txBody>
      </p:sp>
      <p:sp>
        <p:nvSpPr>
          <p:cNvPr id="12" name="Shape 10"/>
          <p:cNvSpPr/>
          <p:nvPr/>
        </p:nvSpPr>
        <p:spPr>
          <a:xfrm>
            <a:off x="685800" y="4398264"/>
            <a:ext cx="4983480" cy="1"/>
          </a:xfrm>
          <a:prstGeom prst="line">
            <a:avLst/>
          </a:prstGeom>
          <a:noFill/>
          <a:ln w="10160">
            <a:solidFill>
              <a:srgbClr val="DDD7D3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8580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en-US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1216152" y="4736592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 and development cultures and integration of experience, learning and assessment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85800" y="5541264"/>
            <a:ext cx="4983480" cy="1"/>
          </a:xfrm>
          <a:prstGeom prst="line">
            <a:avLst/>
          </a:prstGeom>
          <a:noFill/>
          <a:ln w="10160">
            <a:solidFill>
              <a:srgbClr val="DDD7D3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263640" y="1325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endParaRPr lang="en-US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793992" y="1307592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>
                <a:latin typeface="Arial" panose="020B0604020202020204" pitchFamily="34" charset="0"/>
                <a:cs typeface="Arial" panose="020B0604020202020204" pitchFamily="34" charset="0"/>
              </a:rPr>
              <a:t>Widening entry to the professions</a:t>
            </a:r>
          </a:p>
        </p:txBody>
      </p:sp>
      <p:sp>
        <p:nvSpPr>
          <p:cNvPr id="18" name="Shape 16"/>
          <p:cNvSpPr/>
          <p:nvPr/>
        </p:nvSpPr>
        <p:spPr>
          <a:xfrm>
            <a:off x="6263640" y="2112264"/>
            <a:ext cx="4983480" cy="1"/>
          </a:xfrm>
          <a:prstGeom prst="line">
            <a:avLst/>
          </a:prstGeom>
          <a:noFill/>
          <a:ln w="10160">
            <a:solidFill>
              <a:srgbClr val="DDD7D3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263640" y="2468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endParaRPr lang="en-US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6793992" y="2450592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Trade mark attorney-specific findings </a:t>
            </a:r>
          </a:p>
        </p:txBody>
      </p:sp>
      <p:sp>
        <p:nvSpPr>
          <p:cNvPr id="21" name="Shape 19"/>
          <p:cNvSpPr/>
          <p:nvPr/>
        </p:nvSpPr>
        <p:spPr>
          <a:xfrm>
            <a:off x="6263640" y="3255264"/>
            <a:ext cx="4983480" cy="1"/>
          </a:xfrm>
          <a:prstGeom prst="line">
            <a:avLst/>
          </a:prstGeom>
          <a:noFill/>
          <a:ln w="10160">
            <a:solidFill>
              <a:srgbClr val="DDD7D3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263640" y="3611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  <a:endParaRPr lang="en-US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793992" y="3593592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Next steps in the Review 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6263640" y="4398264"/>
            <a:ext cx="4983480" cy="1"/>
          </a:xfrm>
          <a:prstGeom prst="line">
            <a:avLst/>
          </a:prstGeom>
          <a:noFill/>
          <a:ln w="10160">
            <a:solidFill>
              <a:srgbClr val="DDD7D3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62636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  <a:endParaRPr lang="en-US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6793992" y="4736592"/>
            <a:ext cx="4800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Response to questions raised during the session 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6263640" y="5541264"/>
            <a:ext cx="4983480" cy="1"/>
          </a:xfrm>
          <a:prstGeom prst="line">
            <a:avLst/>
          </a:prstGeom>
          <a:noFill/>
          <a:ln w="10160">
            <a:solidFill>
              <a:srgbClr val="DDD7D3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28816"/>
            <a:ext cx="411480" cy="17373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66F73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3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10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66928" y="585216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About the Call</a:t>
            </a:r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40080" y="1482037"/>
            <a:ext cx="324612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40080" y="1482037"/>
            <a:ext cx="64008" cy="1554480"/>
          </a:xfrm>
          <a:prstGeom prst="rect">
            <a:avLst/>
          </a:prstGeom>
          <a:solidFill>
            <a:srgbClr val="274A78"/>
          </a:solidFill>
          <a:ln w="12700">
            <a:solidFill>
              <a:srgbClr val="274A78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868680" y="1646629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Four priority themes</a:t>
            </a:r>
            <a:endParaRPr lang="en-US" sz="1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868680" y="2076397"/>
            <a:ext cx="28346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Changing practice needs; learning and development cultures; integration of experience, learning and assessment; widening entry.</a:t>
            </a:r>
            <a:endParaRPr lang="en-US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4160520" y="1482037"/>
            <a:ext cx="324612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160520" y="1482037"/>
            <a:ext cx="64008" cy="1554480"/>
          </a:xfrm>
          <a:prstGeom prst="rect">
            <a:avLst/>
          </a:prstGeom>
          <a:solidFill>
            <a:srgbClr val="3C6E8F"/>
          </a:solidFill>
          <a:ln w="12700">
            <a:solidFill>
              <a:srgbClr val="3C6E8F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389120" y="1646629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3C6E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February to April 2026</a:t>
            </a:r>
            <a:endParaRPr lang="en-US" sz="1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4389120" y="2076397"/>
            <a:ext cx="28346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Sought evidence and feedback from across the professions, the wider IP sector, and from consumers.</a:t>
            </a:r>
            <a:endParaRPr lang="en-US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680960" y="1482037"/>
            <a:ext cx="3749040" cy="155448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680960" y="1482037"/>
            <a:ext cx="64008" cy="1554480"/>
          </a:xfrm>
          <a:prstGeom prst="rect">
            <a:avLst/>
          </a:prstGeom>
          <a:solidFill>
            <a:srgbClr val="6D91A8"/>
          </a:solidFill>
          <a:ln w="12700">
            <a:solidFill>
              <a:srgbClr val="6D91A8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909560" y="1646629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6D91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87 responses</a:t>
            </a:r>
            <a:endParaRPr lang="en-US" sz="1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909560" y="2076397"/>
            <a:ext cx="333756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Individuals and organisations responded through the online survey, email and direct engagement.</a:t>
            </a:r>
            <a:endParaRPr lang="en-US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40080" y="3356557"/>
            <a:ext cx="525780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40080" y="3356557"/>
            <a:ext cx="64008" cy="1325880"/>
          </a:xfrm>
          <a:prstGeom prst="rect">
            <a:avLst/>
          </a:prstGeom>
          <a:solidFill>
            <a:srgbClr val="3C6E8F"/>
          </a:solidFill>
          <a:ln w="12700">
            <a:solidFill>
              <a:srgbClr val="3C6E8F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68680" y="3521149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3C6E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approaches </a:t>
            </a:r>
            <a:endParaRPr lang="en-US" sz="1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868680" y="3950917"/>
            <a:ext cx="484632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Topic-based workshops and insight sessions to explore issues in more depth and address gaps in responses. 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172200" y="3356557"/>
            <a:ext cx="5257800" cy="1325880"/>
          </a:xfrm>
          <a:prstGeom prst="roundRect">
            <a:avLst>
              <a:gd name="adj" fmla="val 5517"/>
            </a:avLst>
          </a:prstGeom>
          <a:solidFill>
            <a:srgbClr val="E7ECF3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172200" y="3356557"/>
            <a:ext cx="64008" cy="1325880"/>
          </a:xfrm>
          <a:prstGeom prst="rect">
            <a:avLst/>
          </a:prstGeom>
          <a:solidFill>
            <a:srgbClr val="274A78"/>
          </a:solidFill>
          <a:ln w="12700">
            <a:solidFill>
              <a:srgbClr val="274A78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6400800" y="3521149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Important caveat</a:t>
            </a:r>
            <a:endParaRPr lang="en-US" sz="1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6400800" y="3950917"/>
            <a:ext cx="4846320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We’re using the Call findings inform the Review. They’re not conclusions or proposals, and no decisions have yet been made.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28816"/>
            <a:ext cx="411480" cy="17373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66F73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4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5" name="Shape 9">
            <a:extLst>
              <a:ext uri="{FF2B5EF4-FFF2-40B4-BE49-F238E27FC236}">
                <a16:creationId xmlns:a16="http://schemas.microsoft.com/office/drawing/2014/main" id="{EC0292DD-91C4-6155-D6A5-C4EE731D3026}"/>
              </a:ext>
            </a:extLst>
          </p:cNvPr>
          <p:cNvSpPr/>
          <p:nvPr/>
        </p:nvSpPr>
        <p:spPr>
          <a:xfrm>
            <a:off x="640080" y="5268772"/>
            <a:ext cx="10570464" cy="908249"/>
          </a:xfrm>
          <a:prstGeom prst="rect">
            <a:avLst/>
          </a:prstGeom>
          <a:solidFill>
            <a:srgbClr val="ECE9E5"/>
          </a:solidFill>
          <a:ln w="10160">
            <a:noFill/>
            <a:prstDash val="solid"/>
          </a:ln>
          <a:effectLst/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2"/>
          <p:cNvSpPr/>
          <p:nvPr/>
        </p:nvSpPr>
        <p:spPr>
          <a:xfrm>
            <a:off x="502920" y="310896"/>
            <a:ext cx="80467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10" dirty="0">
                <a:solidFill>
                  <a:srgbClr val="13A8C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RESPONSE PROFILE</a:t>
            </a:r>
            <a:endParaRPr 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502920" y="658368"/>
            <a:ext cx="10515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>
                <a:solidFill>
                  <a:srgbClr val="173B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87 responses informed the analysis</a:t>
            </a:r>
            <a:endParaRPr 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512064" y="1170432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>
                <a:solidFill>
                  <a:srgbClr val="63707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Responses came from individuals, organisations and across the IP sector</a:t>
            </a:r>
            <a:endParaRPr lang="en-US" sz="13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731520" y="1600200"/>
            <a:ext cx="2834640" cy="2834640"/>
          </a:xfrm>
          <a:prstGeom prst="ellipse">
            <a:avLst/>
          </a:prstGeom>
          <a:solidFill>
            <a:srgbClr val="E8F6F9"/>
          </a:solidFill>
          <a:ln w="127000">
            <a:solidFill>
              <a:srgbClr val="13A8C7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1234440" y="2439061"/>
            <a:ext cx="1828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>
                <a:solidFill>
                  <a:srgbClr val="173B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87</a:t>
            </a:r>
            <a:endParaRPr lang="en-US" sz="4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1234440" y="3137185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rgbClr val="13A8C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responses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069080" y="1600200"/>
            <a:ext cx="224028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0160">
            <a:solidFill>
              <a:srgbClr val="D5E0E6"/>
            </a:solidFill>
            <a:prstDash val="solid"/>
          </a:ln>
          <a:effectLst/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069080" y="1600200"/>
            <a:ext cx="54864" cy="1325880"/>
          </a:xfrm>
          <a:prstGeom prst="rect">
            <a:avLst/>
          </a:prstGeom>
          <a:solidFill>
            <a:srgbClr val="13A8C7"/>
          </a:solidFill>
          <a:ln w="12700">
            <a:solidFill>
              <a:srgbClr val="13A8C7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4325112" y="1783080"/>
            <a:ext cx="1755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173B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53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325112" y="2185416"/>
            <a:ext cx="1755648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263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 responses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6537960" y="1600200"/>
            <a:ext cx="224028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0160">
            <a:solidFill>
              <a:srgbClr val="D5E0E6"/>
            </a:solidFill>
            <a:prstDash val="solid"/>
          </a:ln>
          <a:effectLst/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6537960" y="1600200"/>
            <a:ext cx="54864" cy="1325880"/>
          </a:xfrm>
          <a:prstGeom prst="rect">
            <a:avLst/>
          </a:prstGeom>
          <a:solidFill>
            <a:srgbClr val="E9A83A"/>
          </a:solidFill>
          <a:ln w="12700">
            <a:solidFill>
              <a:srgbClr val="E9A83A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6793992" y="1783080"/>
            <a:ext cx="1755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173B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793992" y="2185416"/>
            <a:ext cx="1755648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263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organisational responses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9006840" y="1600200"/>
            <a:ext cx="224028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0160">
            <a:solidFill>
              <a:srgbClr val="D5E0E6"/>
            </a:solidFill>
            <a:prstDash val="solid"/>
          </a:ln>
          <a:effectLst/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9006840" y="1600200"/>
            <a:ext cx="54864" cy="1325880"/>
          </a:xfrm>
          <a:prstGeom prst="rect">
            <a:avLst/>
          </a:prstGeom>
          <a:solidFill>
            <a:srgbClr val="4BA37B"/>
          </a:solidFill>
          <a:ln w="12700">
            <a:solidFill>
              <a:srgbClr val="4BA37B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9262872" y="1783080"/>
            <a:ext cx="1755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173B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9262872" y="2185416"/>
            <a:ext cx="1755648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263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online survey responses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4069080" y="3246120"/>
            <a:ext cx="224028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0160">
            <a:solidFill>
              <a:srgbClr val="D5E0E6"/>
            </a:solidFill>
            <a:prstDash val="solid"/>
          </a:ln>
          <a:effectLst/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4069080" y="3246120"/>
            <a:ext cx="54864" cy="1325880"/>
          </a:xfrm>
          <a:prstGeom prst="rect">
            <a:avLst/>
          </a:prstGeom>
          <a:solidFill>
            <a:srgbClr val="C85B67"/>
          </a:solidFill>
          <a:ln w="12700">
            <a:solidFill>
              <a:srgbClr val="C85B67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4325112" y="3429000"/>
            <a:ext cx="1755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173B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38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4325112" y="3831336"/>
            <a:ext cx="1755648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263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 submissions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537960" y="3246120"/>
            <a:ext cx="224028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0160">
            <a:solidFill>
              <a:srgbClr val="D5E0E6"/>
            </a:solidFill>
            <a:prstDash val="solid"/>
          </a:ln>
          <a:effectLst/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6537960" y="3246120"/>
            <a:ext cx="54864" cy="1325880"/>
          </a:xfrm>
          <a:prstGeom prst="rect">
            <a:avLst/>
          </a:prstGeom>
          <a:solidFill>
            <a:srgbClr val="8467A8"/>
          </a:solidFill>
          <a:ln w="12700">
            <a:solidFill>
              <a:srgbClr val="8467A8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6793992" y="3429000"/>
            <a:ext cx="1755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173B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6793992" y="3831336"/>
            <a:ext cx="1755648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263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verbal response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9006840" y="3246120"/>
            <a:ext cx="2240280" cy="1325880"/>
          </a:xfrm>
          <a:prstGeom prst="roundRect">
            <a:avLst>
              <a:gd name="adj" fmla="val 5517"/>
            </a:avLst>
          </a:prstGeom>
          <a:solidFill>
            <a:srgbClr val="FFFFFF"/>
          </a:solidFill>
          <a:ln w="10160">
            <a:solidFill>
              <a:srgbClr val="D5E0E6"/>
            </a:solidFill>
            <a:prstDash val="solid"/>
          </a:ln>
          <a:effectLst/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9006840" y="3246120"/>
            <a:ext cx="54864" cy="1325880"/>
          </a:xfrm>
          <a:prstGeom prst="rect">
            <a:avLst/>
          </a:prstGeom>
          <a:solidFill>
            <a:srgbClr val="173B57"/>
          </a:solidFill>
          <a:ln w="12700">
            <a:solidFill>
              <a:srgbClr val="173B57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9262872" y="3429000"/>
            <a:ext cx="175564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>
                <a:solidFill>
                  <a:srgbClr val="173B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professions</a:t>
            </a:r>
            <a:endParaRPr 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9262872" y="3831336"/>
            <a:ext cx="1755648" cy="5760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263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plus wider IP and consumer perspectives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722608" y="6528816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6B7882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5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7">
            <a:extLst>
              <a:ext uri="{FF2B5EF4-FFF2-40B4-BE49-F238E27FC236}">
                <a16:creationId xmlns:a16="http://schemas.microsoft.com/office/drawing/2014/main" id="{4410C117-E6F9-8127-2D88-B68575E34D5B}"/>
              </a:ext>
            </a:extLst>
          </p:cNvPr>
          <p:cNvSpPr/>
          <p:nvPr/>
        </p:nvSpPr>
        <p:spPr>
          <a:xfrm>
            <a:off x="1042415" y="5464865"/>
            <a:ext cx="9864123" cy="4848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3D46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Insight sessions strengthened input from trade mark and patent trainees, and secured input from medium-sized firms.</a:t>
            </a:r>
            <a:endParaRPr lang="en-US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hape 10">
            <a:extLst>
              <a:ext uri="{FF2B5EF4-FFF2-40B4-BE49-F238E27FC236}">
                <a16:creationId xmlns:a16="http://schemas.microsoft.com/office/drawing/2014/main" id="{B71F5DFC-8792-BF9D-B439-3C0EE4C0E09C}"/>
              </a:ext>
            </a:extLst>
          </p:cNvPr>
          <p:cNvSpPr/>
          <p:nvPr/>
        </p:nvSpPr>
        <p:spPr>
          <a:xfrm flipV="1">
            <a:off x="640080" y="5245144"/>
            <a:ext cx="10570464" cy="45719"/>
          </a:xfrm>
          <a:prstGeom prst="rect">
            <a:avLst/>
          </a:prstGeom>
          <a:solidFill>
            <a:srgbClr val="AAA59F"/>
          </a:solidFill>
          <a:ln w="12700">
            <a:noFill/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C1D98F-8FEB-83EA-E26D-92A308E83E1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7970" b="6088"/>
          <a:stretch>
            <a:fillRect/>
          </a:stretch>
        </p:blipFill>
        <p:spPr>
          <a:xfrm>
            <a:off x="448235" y="1284135"/>
            <a:ext cx="11295529" cy="5208105"/>
          </a:xfrm>
          <a:prstGeom prst="rect">
            <a:avLst/>
          </a:prstGeom>
        </p:spPr>
      </p:pic>
      <p:sp>
        <p:nvSpPr>
          <p:cNvPr id="5" name="Text 0">
            <a:extLst>
              <a:ext uri="{FF2B5EF4-FFF2-40B4-BE49-F238E27FC236}">
                <a16:creationId xmlns:a16="http://schemas.microsoft.com/office/drawing/2014/main" id="{A032BA18-DC2F-A976-B334-F8EEC0528761}"/>
              </a:ext>
            </a:extLst>
          </p:cNvPr>
          <p:cNvSpPr/>
          <p:nvPr/>
        </p:nvSpPr>
        <p:spPr>
          <a:xfrm>
            <a:off x="566928" y="320040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10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MESSAGES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1">
            <a:extLst>
              <a:ext uri="{FF2B5EF4-FFF2-40B4-BE49-F238E27FC236}">
                <a16:creationId xmlns:a16="http://schemas.microsoft.com/office/drawing/2014/main" id="{69488CA7-EAD0-0A75-0E87-E70F8B3123E3}"/>
              </a:ext>
            </a:extLst>
          </p:cNvPr>
          <p:cNvSpPr/>
          <p:nvPr/>
        </p:nvSpPr>
        <p:spPr>
          <a:xfrm>
            <a:off x="566928" y="585216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messages from Call responses</a:t>
            </a:r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0">
            <a:extLst>
              <a:ext uri="{FF2B5EF4-FFF2-40B4-BE49-F238E27FC236}">
                <a16:creationId xmlns:a16="http://schemas.microsoft.com/office/drawing/2014/main" id="{45A3D1C5-7242-739F-E5BC-8F9486D97FC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1400" y="6528816"/>
            <a:ext cx="411480" cy="17373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66F73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6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887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10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MESSAGES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66928" y="585216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 foundations in a changing context</a:t>
            </a:r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18880" y="1325879"/>
            <a:ext cx="4996120" cy="4489973"/>
          </a:xfrm>
          <a:prstGeom prst="roundRect">
            <a:avLst>
              <a:gd name="adj" fmla="val 2051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58368" y="1325879"/>
            <a:ext cx="63587" cy="4489973"/>
          </a:xfrm>
          <a:prstGeom prst="rect">
            <a:avLst/>
          </a:prstGeom>
          <a:solidFill>
            <a:srgbClr val="182857"/>
          </a:solidFill>
          <a:ln w="12700">
            <a:solidFill>
              <a:srgbClr val="182857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886968" y="1490472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18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remains strong</a:t>
            </a:r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886968" y="1920240"/>
            <a:ext cx="4617720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core capabilities required to </a:t>
            </a:r>
            <a:r>
              <a:rPr lang="en-US" sz="2400" err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practise</a:t>
            </a:r>
            <a:r>
              <a:rPr lang="en-US" sz="24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as an attorney remain largely unchanged.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Existing qualification routes provide strong foundations for each profession.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focus of </a:t>
            </a:r>
            <a:r>
              <a:rPr lang="en-US" sz="2400" err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IPReg’s</a:t>
            </a:r>
            <a:r>
              <a:rPr lang="en-US" sz="24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competence requirements remain fundamentally sound.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492240" y="1325879"/>
            <a:ext cx="4996120" cy="4489973"/>
          </a:xfrm>
          <a:prstGeom prst="roundRect">
            <a:avLst>
              <a:gd name="adj" fmla="val 2051"/>
            </a:avLst>
          </a:prstGeom>
          <a:solidFill>
            <a:srgbClr val="E7ECF3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492240" y="1325879"/>
            <a:ext cx="63587" cy="4489973"/>
          </a:xfrm>
          <a:prstGeom prst="rect">
            <a:avLst/>
          </a:prstGeom>
          <a:solidFill>
            <a:srgbClr val="274A78"/>
          </a:solidFill>
          <a:ln w="12700">
            <a:solidFill>
              <a:srgbClr val="274A78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720840" y="1490472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What’s changing</a:t>
            </a:r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720840" y="1920240"/>
            <a:ext cx="4617720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n-US" sz="24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contexts of practice, including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AI is being used in service delivery.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multi-disciplinary working.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Changing client needs and expectations.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More complex service delivery.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 commercial pressures.</a:t>
            </a: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Increasing pace of change. </a:t>
            </a:r>
          </a:p>
          <a:p>
            <a:pPr marL="0" indent="0">
              <a:buNone/>
            </a:pPr>
            <a:endParaRPr 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5715000" y="3072659"/>
            <a:ext cx="713232" cy="1005840"/>
          </a:xfrm>
          <a:prstGeom prst="chevron">
            <a:avLst/>
          </a:prstGeom>
          <a:solidFill>
            <a:srgbClr val="6D91A8"/>
          </a:solidFill>
          <a:ln w="12700">
            <a:solidFill>
              <a:srgbClr val="6D91A8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594360" y="6199632"/>
            <a:ext cx="10789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>
                <a:solidFill>
                  <a:srgbClr val="6B6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prevailing sense was the need to respond to changing  contexts, rather than wholesale change. 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28816"/>
            <a:ext cx="411480" cy="17373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66F73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7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10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YOU TOLD US ABOUT CHANGING PRACTICE NEEDS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66928" y="585216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Core competence areas required for professional practice</a:t>
            </a:r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79342" y="6185916"/>
            <a:ext cx="11812658" cy="4297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>
                <a:solidFill>
                  <a:srgbClr val="6B6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competence requirements remain fundamentally sound, </a:t>
            </a:r>
          </a:p>
          <a:p>
            <a:pPr marL="0" indent="0" algn="ctr">
              <a:buNone/>
            </a:pPr>
            <a:r>
              <a:rPr lang="en-US" sz="1600" i="1">
                <a:solidFill>
                  <a:srgbClr val="6B6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but it’s increasingly important</a:t>
            </a:r>
            <a:r>
              <a:rPr lang="en-US" sz="16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i="1">
                <a:solidFill>
                  <a:srgbClr val="6B6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be able to apply these in changing, more complex contexts.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28816"/>
            <a:ext cx="411480" cy="17373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66F73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8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A3027D45-1556-E496-40B2-BA13DD54E0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8936" b="10145"/>
          <a:stretch>
            <a:fillRect/>
          </a:stretch>
        </p:blipFill>
        <p:spPr>
          <a:xfrm>
            <a:off x="1686697" y="1187259"/>
            <a:ext cx="9514703" cy="486354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10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YOU TOLD US ABOUT CHANGING PRACTICE NEEDS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66928" y="740255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implications of AI for attorneys’ practice and trainees’ preparation for practice  </a:t>
            </a:r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77240" y="1549840"/>
            <a:ext cx="3200400" cy="3200400"/>
          </a:xfrm>
          <a:prstGeom prst="ellipse">
            <a:avLst/>
          </a:prstGeom>
          <a:solidFill>
            <a:srgbClr val="182857"/>
          </a:solidFill>
          <a:ln w="12700">
            <a:solidFill>
              <a:srgbClr val="182857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1207008" y="2663712"/>
            <a:ext cx="2331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5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 changes the</a:t>
            </a:r>
            <a:endParaRPr lang="en-US" sz="25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sz="25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 of practice</a:t>
            </a:r>
            <a:endParaRPr lang="en-US" sz="2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4389120" y="1576931"/>
            <a:ext cx="324612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389120" y="1576931"/>
            <a:ext cx="64008" cy="1417320"/>
          </a:xfrm>
          <a:prstGeom prst="rect">
            <a:avLst/>
          </a:prstGeom>
          <a:solidFill>
            <a:srgbClr val="3C6E8F"/>
          </a:solidFill>
          <a:ln w="12700">
            <a:solidFill>
              <a:srgbClr val="3C6E8F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4617720" y="1741523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3C6E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Responsibility and accountability </a:t>
            </a:r>
            <a:endParaRPr lang="en-US" sz="1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4617720" y="2171291"/>
            <a:ext cx="28346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Remains with the attorney, underpinned by adherence to safe, ethical practice.</a:t>
            </a:r>
            <a:endParaRPr lang="en-US" sz="14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7955280" y="1576931"/>
            <a:ext cx="324612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955280" y="1576931"/>
            <a:ext cx="64008" cy="1417320"/>
          </a:xfrm>
          <a:prstGeom prst="rect">
            <a:avLst/>
          </a:prstGeom>
          <a:solidFill>
            <a:srgbClr val="274A78"/>
          </a:solidFill>
          <a:ln w="12700">
            <a:solidFill>
              <a:srgbClr val="274A78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8183880" y="1741523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Critical evaluation</a:t>
            </a:r>
            <a:endParaRPr lang="en-US" sz="1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8183880" y="2103559"/>
            <a:ext cx="28346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Attorneys must be able to critique and verify AI-generated/-assisted outputs, underpinned by AI literacy.</a:t>
            </a:r>
            <a:endParaRPr lang="en-US" sz="14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4389120" y="3497171"/>
            <a:ext cx="324612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389120" y="3497171"/>
            <a:ext cx="64008" cy="1417320"/>
          </a:xfrm>
          <a:prstGeom prst="rect">
            <a:avLst/>
          </a:prstGeom>
          <a:solidFill>
            <a:srgbClr val="3C6E8F"/>
          </a:solidFill>
          <a:ln w="12700">
            <a:solidFill>
              <a:srgbClr val="3C6E8F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617720" y="3661763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3C6E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learning</a:t>
            </a:r>
            <a:endParaRPr lang="en-US" sz="1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4617720" y="4091531"/>
            <a:ext cx="28346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Trainees still need to develop a deep understanding to underpin their activity.</a:t>
            </a:r>
            <a:endParaRPr lang="en-US" sz="14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955280" y="3497171"/>
            <a:ext cx="324612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7955280" y="3497171"/>
            <a:ext cx="64008" cy="1417320"/>
          </a:xfrm>
          <a:prstGeom prst="rect">
            <a:avLst/>
          </a:prstGeom>
          <a:solidFill>
            <a:srgbClr val="274A78"/>
          </a:solidFill>
          <a:ln w="12700">
            <a:solidFill>
              <a:srgbClr val="274A78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170164" y="3625187"/>
            <a:ext cx="28803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risks</a:t>
            </a:r>
            <a:endParaRPr lang="en-US" sz="1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170164" y="3940587"/>
            <a:ext cx="2834640" cy="667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Knowledge atrophy; fewer learning opportunities for trainees as service delivery models/workflows change.</a:t>
            </a:r>
            <a:endParaRPr lang="en-US" sz="14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566928" y="6017161"/>
            <a:ext cx="10789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i="1">
                <a:solidFill>
                  <a:srgbClr val="6B6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 was not generally seen as changing the capabilities required for safe and effective practice, but to be increasing the importance of some key capabilities.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28816"/>
            <a:ext cx="411480" cy="17373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66F73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9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E3F563-0AF7-A7B4-35AD-0E2C12C1D417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D24E8B8A-4C02-02F6-60FC-20BC3CC2FC44}"/>
              </a:ext>
            </a:extLst>
          </p:cNvPr>
          <p:cNvSpPr/>
          <p:nvPr/>
        </p:nvSpPr>
        <p:spPr>
          <a:xfrm>
            <a:off x="566928" y="320040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10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YOU TOLD US ABOUT CHANGING PRACTICE NEEDS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D4DDDD5-23B6-E4E8-E280-1D4A17BEAFEA}"/>
              </a:ext>
            </a:extLst>
          </p:cNvPr>
          <p:cNvSpPr/>
          <p:nvPr/>
        </p:nvSpPr>
        <p:spPr>
          <a:xfrm>
            <a:off x="566928" y="768096"/>
            <a:ext cx="11018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must newly-qualified attorneys be able to do on day one to </a:t>
            </a:r>
            <a:r>
              <a:rPr lang="en-US" sz="2600" b="1" err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practise</a:t>
            </a:r>
            <a:r>
              <a:rPr lang="en-US" sz="2600" b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safely and effectively? </a:t>
            </a:r>
            <a:r>
              <a:rPr lang="en-US" sz="2600" b="1" i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Different perspectives shared</a:t>
            </a:r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288A3A42-155C-6464-1087-41DA74B7090B}"/>
              </a:ext>
            </a:extLst>
          </p:cNvPr>
          <p:cNvSpPr/>
          <p:nvPr/>
        </p:nvSpPr>
        <p:spPr>
          <a:xfrm>
            <a:off x="731520" y="1783080"/>
            <a:ext cx="5166360" cy="2852928"/>
          </a:xfrm>
          <a:prstGeom prst="roundRect">
            <a:avLst>
              <a:gd name="adj" fmla="val 2963"/>
            </a:avLst>
          </a:prstGeom>
          <a:solidFill>
            <a:srgbClr val="E7ECF3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EFEC8FAC-36AB-033A-BA69-4CBA95008B8C}"/>
              </a:ext>
            </a:extLst>
          </p:cNvPr>
          <p:cNvSpPr/>
          <p:nvPr/>
        </p:nvSpPr>
        <p:spPr>
          <a:xfrm>
            <a:off x="731520" y="1783080"/>
            <a:ext cx="64008" cy="2852928"/>
          </a:xfrm>
          <a:prstGeom prst="rect">
            <a:avLst/>
          </a:prstGeom>
          <a:solidFill>
            <a:srgbClr val="182857"/>
          </a:solidFill>
          <a:ln w="12700">
            <a:solidFill>
              <a:srgbClr val="182857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5B2E7B8-CA6D-03CA-9959-BAA55964985C}"/>
              </a:ext>
            </a:extLst>
          </p:cNvPr>
          <p:cNvSpPr/>
          <p:nvPr/>
        </p:nvSpPr>
        <p:spPr>
          <a:xfrm>
            <a:off x="960120" y="1947672"/>
            <a:ext cx="47091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18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Broad base of core requirements </a:t>
            </a:r>
            <a:endParaRPr lang="en-US" sz="1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6F9D64DE-CE59-82D6-5925-70FBD4010DB6}"/>
              </a:ext>
            </a:extLst>
          </p:cNvPr>
          <p:cNvSpPr/>
          <p:nvPr/>
        </p:nvSpPr>
        <p:spPr>
          <a:xfrm>
            <a:off x="946404" y="2308860"/>
            <a:ext cx="4709160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 increasing breadth of knowledge, skills and </a:t>
            </a:r>
            <a:r>
              <a:rPr lang="en-US" sz="1800" err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behaviours</a:t>
            </a:r>
            <a:r>
              <a:rPr lang="en-US" sz="18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are required </a:t>
            </a:r>
            <a:r>
              <a:rPr lang="en-US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practice in the context of  </a:t>
            </a:r>
            <a:endParaRPr lang="en-US" sz="1800">
              <a:solidFill>
                <a:srgbClr val="2520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Changing contexts and needs. 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Mobility across sectors and settings.</a:t>
            </a:r>
            <a:endParaRPr lang="en-US">
              <a:solidFill>
                <a:srgbClr val="2520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18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Newly-qualified attorneys can </a:t>
            </a:r>
            <a:r>
              <a:rPr lang="en-US" sz="1800" err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practise</a:t>
            </a:r>
            <a:r>
              <a:rPr lang="en-US" sz="18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independently or without access to supervision.  </a:t>
            </a:r>
            <a:endParaRPr lang="en-US" sz="1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0EFAA1B0-0865-94A1-37E9-ECFF9B8779FD}"/>
              </a:ext>
            </a:extLst>
          </p:cNvPr>
          <p:cNvSpPr/>
          <p:nvPr/>
        </p:nvSpPr>
        <p:spPr>
          <a:xfrm>
            <a:off x="6263640" y="1783080"/>
            <a:ext cx="5166360" cy="2852928"/>
          </a:xfrm>
          <a:prstGeom prst="roundRect">
            <a:avLst>
              <a:gd name="adj" fmla="val 2963"/>
            </a:avLst>
          </a:prstGeom>
          <a:solidFill>
            <a:srgbClr val="E3EDF2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8F48B4E9-6F24-E6DC-79F8-967D392D2CD3}"/>
              </a:ext>
            </a:extLst>
          </p:cNvPr>
          <p:cNvSpPr/>
          <p:nvPr/>
        </p:nvSpPr>
        <p:spPr>
          <a:xfrm>
            <a:off x="6263640" y="1783080"/>
            <a:ext cx="64008" cy="2852928"/>
          </a:xfrm>
          <a:prstGeom prst="rect">
            <a:avLst/>
          </a:prstGeom>
          <a:solidFill>
            <a:srgbClr val="3C6E8F"/>
          </a:solidFill>
          <a:ln w="12700">
            <a:solidFill>
              <a:srgbClr val="3C6E8F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CBD5A323-84C8-81E7-CCF7-14151B326D3B}"/>
              </a:ext>
            </a:extLst>
          </p:cNvPr>
          <p:cNvSpPr/>
          <p:nvPr/>
        </p:nvSpPr>
        <p:spPr>
          <a:xfrm>
            <a:off x="6492240" y="1947672"/>
            <a:ext cx="47091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3C6E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Staged or setting-dependent development</a:t>
            </a:r>
            <a:endParaRPr lang="en-US" sz="1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0F9598C8-E481-4F2A-732A-86C886A72BBB}"/>
              </a:ext>
            </a:extLst>
          </p:cNvPr>
          <p:cNvSpPr/>
          <p:nvPr/>
        </p:nvSpPr>
        <p:spPr>
          <a:xfrm>
            <a:off x="6390661" y="2377440"/>
            <a:ext cx="4709160" cy="1773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competences may safely be developed after registration through a staged approach to professional formation</a:t>
            </a:r>
            <a:r>
              <a:rPr lang="en-US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in the context of</a:t>
            </a:r>
            <a:r>
              <a:rPr lang="en-US" sz="18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Early-career attorneys’ </a:t>
            </a:r>
            <a:r>
              <a:rPr lang="en-US" sz="18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 to ongoing supervision and evolving scope of practice.</a:t>
            </a:r>
          </a:p>
          <a:p>
            <a:pPr marL="285750" indent="-2857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Attorneys’ engagement in career-long professional development.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1800">
              <a:solidFill>
                <a:srgbClr val="25202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6043E3EA-D76B-5818-B0D1-5A2C3E3FADF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1400" y="6528816"/>
            <a:ext cx="411480" cy="17373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66F73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10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13">
            <a:extLst>
              <a:ext uri="{FF2B5EF4-FFF2-40B4-BE49-F238E27FC236}">
                <a16:creationId xmlns:a16="http://schemas.microsoft.com/office/drawing/2014/main" id="{4B226634-9620-1C9F-12D6-C2E635A4E929}"/>
              </a:ext>
            </a:extLst>
          </p:cNvPr>
          <p:cNvSpPr/>
          <p:nvPr/>
        </p:nvSpPr>
        <p:spPr>
          <a:xfrm>
            <a:off x="1057468" y="5499212"/>
            <a:ext cx="9790923" cy="0"/>
          </a:xfrm>
          <a:prstGeom prst="line">
            <a:avLst/>
          </a:prstGeom>
          <a:noFill/>
          <a:ln w="25400">
            <a:solidFill>
              <a:srgbClr val="173B57"/>
            </a:solidFill>
            <a:prstDash val="solid"/>
            <a:headEnd type="none"/>
            <a:tailEnd type="none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hape 14">
            <a:extLst>
              <a:ext uri="{FF2B5EF4-FFF2-40B4-BE49-F238E27FC236}">
                <a16:creationId xmlns:a16="http://schemas.microsoft.com/office/drawing/2014/main" id="{16548F5F-D9FB-60A6-70F0-18DB728975B1}"/>
              </a:ext>
            </a:extLst>
          </p:cNvPr>
          <p:cNvSpPr/>
          <p:nvPr/>
        </p:nvSpPr>
        <p:spPr>
          <a:xfrm>
            <a:off x="724834" y="5237956"/>
            <a:ext cx="502920" cy="502920"/>
          </a:xfrm>
          <a:prstGeom prst="ellipse">
            <a:avLst/>
          </a:prstGeom>
          <a:solidFill>
            <a:srgbClr val="13A8C7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15">
            <a:extLst>
              <a:ext uri="{FF2B5EF4-FFF2-40B4-BE49-F238E27FC236}">
                <a16:creationId xmlns:a16="http://schemas.microsoft.com/office/drawing/2014/main" id="{081DD8EB-D86A-5ECB-C669-FA030D3B23CB}"/>
              </a:ext>
            </a:extLst>
          </p:cNvPr>
          <p:cNvSpPr/>
          <p:nvPr/>
        </p:nvSpPr>
        <p:spPr>
          <a:xfrm>
            <a:off x="163346" y="5909467"/>
            <a:ext cx="1788243" cy="5584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263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Demonstration of threshold competence</a:t>
            </a:r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Shape 16">
            <a:extLst>
              <a:ext uri="{FF2B5EF4-FFF2-40B4-BE49-F238E27FC236}">
                <a16:creationId xmlns:a16="http://schemas.microsoft.com/office/drawing/2014/main" id="{EB0FB47A-9394-41AB-A87D-C0BD2452E674}"/>
              </a:ext>
            </a:extLst>
          </p:cNvPr>
          <p:cNvSpPr/>
          <p:nvPr/>
        </p:nvSpPr>
        <p:spPr>
          <a:xfrm>
            <a:off x="3242855" y="5237956"/>
            <a:ext cx="502920" cy="502920"/>
          </a:xfrm>
          <a:prstGeom prst="ellipse">
            <a:avLst/>
          </a:prstGeom>
          <a:solidFill>
            <a:srgbClr val="E9A83A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17">
            <a:extLst>
              <a:ext uri="{FF2B5EF4-FFF2-40B4-BE49-F238E27FC236}">
                <a16:creationId xmlns:a16="http://schemas.microsoft.com/office/drawing/2014/main" id="{E6C884C1-5B1D-DF65-E130-71F35F6CACC9}"/>
              </a:ext>
            </a:extLst>
          </p:cNvPr>
          <p:cNvSpPr/>
          <p:nvPr/>
        </p:nvSpPr>
        <p:spPr>
          <a:xfrm>
            <a:off x="2470187" y="6028664"/>
            <a:ext cx="204825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263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Ability to make independent decisions, with appropriate support </a:t>
            </a:r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Shape 18">
            <a:extLst>
              <a:ext uri="{FF2B5EF4-FFF2-40B4-BE49-F238E27FC236}">
                <a16:creationId xmlns:a16="http://schemas.microsoft.com/office/drawing/2014/main" id="{788ECDA9-29DD-2C91-8014-D8F315687495}"/>
              </a:ext>
            </a:extLst>
          </p:cNvPr>
          <p:cNvSpPr/>
          <p:nvPr/>
        </p:nvSpPr>
        <p:spPr>
          <a:xfrm>
            <a:off x="5760876" y="5237956"/>
            <a:ext cx="502920" cy="502920"/>
          </a:xfrm>
          <a:prstGeom prst="ellipse">
            <a:avLst/>
          </a:prstGeom>
          <a:solidFill>
            <a:srgbClr val="13A8C7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19">
            <a:extLst>
              <a:ext uri="{FF2B5EF4-FFF2-40B4-BE49-F238E27FC236}">
                <a16:creationId xmlns:a16="http://schemas.microsoft.com/office/drawing/2014/main" id="{B2420BC7-9CB7-A3EE-8028-2CD81FC971BA}"/>
              </a:ext>
            </a:extLst>
          </p:cNvPr>
          <p:cNvSpPr/>
          <p:nvPr/>
        </p:nvSpPr>
        <p:spPr>
          <a:xfrm>
            <a:off x="5291296" y="5824728"/>
            <a:ext cx="1609407" cy="6309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263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Awareness of personal scope of practice</a:t>
            </a:r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hape 20">
            <a:extLst>
              <a:ext uri="{FF2B5EF4-FFF2-40B4-BE49-F238E27FC236}">
                <a16:creationId xmlns:a16="http://schemas.microsoft.com/office/drawing/2014/main" id="{6253602D-EC29-6EE8-555A-8691C36EBC0D}"/>
              </a:ext>
            </a:extLst>
          </p:cNvPr>
          <p:cNvSpPr/>
          <p:nvPr/>
        </p:nvSpPr>
        <p:spPr>
          <a:xfrm>
            <a:off x="8278897" y="5237956"/>
            <a:ext cx="502920" cy="502920"/>
          </a:xfrm>
          <a:prstGeom prst="ellipse">
            <a:avLst/>
          </a:prstGeom>
          <a:solidFill>
            <a:srgbClr val="E9A83A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 21">
            <a:extLst>
              <a:ext uri="{FF2B5EF4-FFF2-40B4-BE49-F238E27FC236}">
                <a16:creationId xmlns:a16="http://schemas.microsoft.com/office/drawing/2014/main" id="{3CEC78AC-1E8D-5B2E-CD3E-731CC6CA45E0}"/>
              </a:ext>
            </a:extLst>
          </p:cNvPr>
          <p:cNvSpPr/>
          <p:nvPr/>
        </p:nvSpPr>
        <p:spPr>
          <a:xfrm>
            <a:off x="7658324" y="5912126"/>
            <a:ext cx="1855487" cy="5531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263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 to appropriate levels of supervision</a:t>
            </a:r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Shape 22">
            <a:extLst>
              <a:ext uri="{FF2B5EF4-FFF2-40B4-BE49-F238E27FC236}">
                <a16:creationId xmlns:a16="http://schemas.microsoft.com/office/drawing/2014/main" id="{098FE33B-C26D-BDC8-AB9E-34E858276D14}"/>
              </a:ext>
            </a:extLst>
          </p:cNvPr>
          <p:cNvSpPr/>
          <p:nvPr/>
        </p:nvSpPr>
        <p:spPr>
          <a:xfrm>
            <a:off x="10796919" y="5237956"/>
            <a:ext cx="502920" cy="502920"/>
          </a:xfrm>
          <a:prstGeom prst="ellipse">
            <a:avLst/>
          </a:prstGeom>
          <a:solidFill>
            <a:srgbClr val="13A8C7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 23">
            <a:extLst>
              <a:ext uri="{FF2B5EF4-FFF2-40B4-BE49-F238E27FC236}">
                <a16:creationId xmlns:a16="http://schemas.microsoft.com/office/drawing/2014/main" id="{EEDAC9F3-E906-D329-348E-9B8EAA4E986E}"/>
              </a:ext>
            </a:extLst>
          </p:cNvPr>
          <p:cNvSpPr/>
          <p:nvPr/>
        </p:nvSpPr>
        <p:spPr>
          <a:xfrm>
            <a:off x="10196836" y="5887462"/>
            <a:ext cx="1703085" cy="6024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00" b="1">
                <a:solidFill>
                  <a:srgbClr val="2634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Engagement in onward development</a:t>
            </a:r>
            <a:endParaRPr lang="en-US" sz="1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 3">
            <a:extLst>
              <a:ext uri="{FF2B5EF4-FFF2-40B4-BE49-F238E27FC236}">
                <a16:creationId xmlns:a16="http://schemas.microsoft.com/office/drawing/2014/main" id="{45E4B72B-C126-4EC0-31BA-D49B9F82769A}"/>
              </a:ext>
            </a:extLst>
          </p:cNvPr>
          <p:cNvSpPr/>
          <p:nvPr/>
        </p:nvSpPr>
        <p:spPr>
          <a:xfrm>
            <a:off x="724834" y="4917916"/>
            <a:ext cx="10698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>
                <a:solidFill>
                  <a:srgbClr val="18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Factors that relate to ‘day-one’ competence:</a:t>
            </a:r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3098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3" name="Shape 10">
            <a:extLst>
              <a:ext uri="{FF2B5EF4-FFF2-40B4-BE49-F238E27FC236}">
                <a16:creationId xmlns:a16="http://schemas.microsoft.com/office/drawing/2014/main" id="{6EC7A74C-08B9-4388-B3C0-4BC3C502C65C}"/>
              </a:ext>
            </a:extLst>
          </p:cNvPr>
          <p:cNvSpPr/>
          <p:nvPr/>
        </p:nvSpPr>
        <p:spPr>
          <a:xfrm>
            <a:off x="685800" y="2123916"/>
            <a:ext cx="2514600" cy="521208"/>
          </a:xfrm>
          <a:prstGeom prst="roundRect">
            <a:avLst>
              <a:gd name="adj" fmla="val 17544"/>
            </a:avLst>
          </a:prstGeom>
          <a:solidFill>
            <a:srgbClr val="182857"/>
          </a:solidFill>
          <a:ln w="12700">
            <a:solidFill>
              <a:srgbClr val="182857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0"/>
          <p:cNvSpPr/>
          <p:nvPr/>
        </p:nvSpPr>
        <p:spPr>
          <a:xfrm>
            <a:off x="566928" y="320040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10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YOU TOLD US ABOUT CHANGING PRACTICE NEEDS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66928" y="585216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Competence update considerations </a:t>
            </a:r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795528" y="2215356"/>
            <a:ext cx="22951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Professional ethics </a:t>
            </a:r>
          </a:p>
        </p:txBody>
      </p:sp>
      <p:sp>
        <p:nvSpPr>
          <p:cNvPr id="6" name="Shape 4"/>
          <p:cNvSpPr/>
          <p:nvPr/>
        </p:nvSpPr>
        <p:spPr>
          <a:xfrm>
            <a:off x="3502152" y="2123916"/>
            <a:ext cx="2514600" cy="521208"/>
          </a:xfrm>
          <a:prstGeom prst="roundRect">
            <a:avLst>
              <a:gd name="adj" fmla="val 17544"/>
            </a:avLst>
          </a:prstGeom>
          <a:solidFill>
            <a:srgbClr val="274A78"/>
          </a:solidFill>
          <a:ln w="12700">
            <a:solidFill>
              <a:srgbClr val="274A78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3611880" y="2215356"/>
            <a:ext cx="22951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Multi-disciplinary working</a:t>
            </a:r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318504" y="2123916"/>
            <a:ext cx="2514600" cy="521208"/>
          </a:xfrm>
          <a:prstGeom prst="roundRect">
            <a:avLst>
              <a:gd name="adj" fmla="val 17544"/>
            </a:avLst>
          </a:prstGeom>
          <a:solidFill>
            <a:srgbClr val="3C6E8F"/>
          </a:solidFill>
          <a:ln w="12700">
            <a:solidFill>
              <a:srgbClr val="3C6E8F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6428232" y="2215356"/>
            <a:ext cx="22951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Critical evaluation of AI outputs/ethical use of AI</a:t>
            </a:r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9134856" y="2123916"/>
            <a:ext cx="2514600" cy="521208"/>
          </a:xfrm>
          <a:prstGeom prst="roundRect">
            <a:avLst>
              <a:gd name="adj" fmla="val 17544"/>
            </a:avLst>
          </a:prstGeom>
          <a:solidFill>
            <a:srgbClr val="6D91A8"/>
          </a:solidFill>
          <a:ln w="12700">
            <a:solidFill>
              <a:srgbClr val="6D91A8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9244584" y="2215356"/>
            <a:ext cx="22951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 awareness</a:t>
            </a:r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85800" y="3084036"/>
            <a:ext cx="2514600" cy="521208"/>
          </a:xfrm>
          <a:prstGeom prst="roundRect">
            <a:avLst>
              <a:gd name="adj" fmla="val 17544"/>
            </a:avLst>
          </a:prstGeom>
          <a:solidFill>
            <a:srgbClr val="182857"/>
          </a:solidFill>
          <a:ln w="12700">
            <a:solidFill>
              <a:srgbClr val="182857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95528" y="3175476"/>
            <a:ext cx="22951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Consumer focus</a:t>
            </a:r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12"/>
          <p:cNvSpPr/>
          <p:nvPr/>
        </p:nvSpPr>
        <p:spPr>
          <a:xfrm>
            <a:off x="3502152" y="3084036"/>
            <a:ext cx="2514600" cy="521208"/>
          </a:xfrm>
          <a:prstGeom prst="roundRect">
            <a:avLst>
              <a:gd name="adj" fmla="val 17544"/>
            </a:avLst>
          </a:prstGeom>
          <a:solidFill>
            <a:srgbClr val="274A78"/>
          </a:solidFill>
          <a:ln w="12700">
            <a:solidFill>
              <a:srgbClr val="274A78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3611880" y="3175476"/>
            <a:ext cx="22951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protection and cyber-security</a:t>
            </a:r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318504" y="3084036"/>
            <a:ext cx="2514600" cy="521208"/>
          </a:xfrm>
          <a:prstGeom prst="roundRect">
            <a:avLst>
              <a:gd name="adj" fmla="val 17544"/>
            </a:avLst>
          </a:prstGeom>
          <a:solidFill>
            <a:srgbClr val="3C6E8F"/>
          </a:solidFill>
          <a:ln w="12700">
            <a:solidFill>
              <a:srgbClr val="3C6E8F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6428232" y="3175476"/>
            <a:ext cx="22951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Sanctions</a:t>
            </a:r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9134856" y="3084036"/>
            <a:ext cx="2514600" cy="521208"/>
          </a:xfrm>
          <a:prstGeom prst="roundRect">
            <a:avLst>
              <a:gd name="adj" fmla="val 17544"/>
            </a:avLst>
          </a:prstGeom>
          <a:solidFill>
            <a:srgbClr val="6D91A8"/>
          </a:solidFill>
          <a:ln w="12700">
            <a:solidFill>
              <a:srgbClr val="6D91A8"/>
            </a:solidFill>
            <a:prstDash val="solid"/>
          </a:ln>
          <a:effectLst>
            <a:outerShdw blurRad="12700" dist="6350" dir="27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9244584" y="3175476"/>
            <a:ext cx="22951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Anti-money laundering</a:t>
            </a:r>
            <a:endParaRPr lang="en-US" sz="13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85800" y="4398825"/>
            <a:ext cx="10963655" cy="1873959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15240">
            <a:solidFill>
              <a:srgbClr val="DDD7D3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1019332" y="4737153"/>
            <a:ext cx="10328222" cy="1214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viewed as areas in which to strengthen core requirements to meet changing needs; not to replace existing competence requirements.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28816"/>
            <a:ext cx="411480" cy="17373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66F73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11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Inclusive sectors settings and specialities speech bubble">
            <a:extLst>
              <a:ext uri="{FF2B5EF4-FFF2-40B4-BE49-F238E27FC236}">
                <a16:creationId xmlns:a16="http://schemas.microsoft.com/office/drawing/2014/main" id="{EAD2D369-597F-4EF8-A7F9-4BCDCB8D88E2}"/>
              </a:ext>
            </a:extLst>
          </p:cNvPr>
          <p:cNvSpPr/>
          <p:nvPr/>
        </p:nvSpPr>
        <p:spPr>
          <a:xfrm>
            <a:off x="6884323" y="905951"/>
            <a:ext cx="4983480" cy="713232"/>
          </a:xfrm>
          <a:prstGeom prst="wedgeRoundRectCallout">
            <a:avLst>
              <a:gd name="adj1" fmla="val -35000"/>
              <a:gd name="adj2" fmla="val 70000"/>
              <a:gd name="adj3" fmla="val 16667"/>
            </a:avLst>
          </a:prstGeom>
          <a:solidFill>
            <a:srgbClr val="E7EDF3"/>
          </a:solidFill>
          <a:ln w="12700">
            <a:solidFill>
              <a:srgbClr val="274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64008" rIns="146304" bIns="64008" rtlCol="0" anchor="ctr"/>
          <a:lstStyle/>
          <a:p>
            <a:pPr algn="ctr"/>
            <a:r>
              <a:rPr lang="en-GB" i="1">
                <a:solidFill>
                  <a:srgbClr val="274A78"/>
                </a:solidFill>
                <a:latin typeface="Arial"/>
              </a:rPr>
              <a:t>With a focus on being </a:t>
            </a:r>
            <a:r>
              <a:rPr i="1">
                <a:solidFill>
                  <a:srgbClr val="274A78"/>
                </a:solidFill>
                <a:latin typeface="Arial"/>
              </a:rPr>
              <a:t>inclusive</a:t>
            </a:r>
            <a:r>
              <a:rPr lang="en-GB" i="1">
                <a:solidFill>
                  <a:srgbClr val="274A78"/>
                </a:solidFill>
                <a:latin typeface="Arial"/>
              </a:rPr>
              <a:t>, flexible and non-prescriptive</a:t>
            </a:r>
            <a:r>
              <a:rPr i="1">
                <a:solidFill>
                  <a:srgbClr val="274A78"/>
                </a:solidFill>
                <a:latin typeface="Arial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9EF11-D857-8164-D5C0-512AF5005F64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0D0DB631-F9B3-B810-FD68-CE1BBCFE49D9}"/>
              </a:ext>
            </a:extLst>
          </p:cNvPr>
          <p:cNvSpPr/>
          <p:nvPr/>
        </p:nvSpPr>
        <p:spPr>
          <a:xfrm>
            <a:off x="566928" y="274320"/>
            <a:ext cx="9052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kern="0" spc="110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 AND DEVELOPMENT CULTURES AND THE INTEGRATION OF EXPERIENCE, LEARNING AND ASSESSMENT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D049395-19C7-5A5A-1C65-179C02905788}"/>
              </a:ext>
            </a:extLst>
          </p:cNvPr>
          <p:cNvSpPr/>
          <p:nvPr/>
        </p:nvSpPr>
        <p:spPr>
          <a:xfrm>
            <a:off x="566928" y="578459"/>
            <a:ext cx="10972800" cy="506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Elements contributing to professional learning and development</a:t>
            </a:r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lide Number Placeholder 0">
            <a:extLst>
              <a:ext uri="{FF2B5EF4-FFF2-40B4-BE49-F238E27FC236}">
                <a16:creationId xmlns:a16="http://schemas.microsoft.com/office/drawing/2014/main" id="{34657FC9-2CFF-46C8-133C-F54191670F64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154996" y="6528816"/>
            <a:ext cx="411480" cy="17373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66F73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12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14">
            <a:extLst>
              <a:ext uri="{FF2B5EF4-FFF2-40B4-BE49-F238E27FC236}">
                <a16:creationId xmlns:a16="http://schemas.microsoft.com/office/drawing/2014/main" id="{D6C9BB32-982B-F496-7E03-78257B3E5670}"/>
              </a:ext>
            </a:extLst>
          </p:cNvPr>
          <p:cNvSpPr/>
          <p:nvPr/>
        </p:nvSpPr>
        <p:spPr>
          <a:xfrm>
            <a:off x="337256" y="1390818"/>
            <a:ext cx="2352923" cy="2356899"/>
          </a:xfrm>
          <a:prstGeom prst="roundRect">
            <a:avLst>
              <a:gd name="adj" fmla="val 4571"/>
            </a:avLst>
          </a:prstGeom>
          <a:solidFill>
            <a:srgbClr val="E3EDF2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15">
            <a:extLst>
              <a:ext uri="{FF2B5EF4-FFF2-40B4-BE49-F238E27FC236}">
                <a16:creationId xmlns:a16="http://schemas.microsoft.com/office/drawing/2014/main" id="{5A65DEFD-CA64-628D-5C6A-E9401AF81E96}"/>
              </a:ext>
            </a:extLst>
          </p:cNvPr>
          <p:cNvSpPr/>
          <p:nvPr/>
        </p:nvSpPr>
        <p:spPr>
          <a:xfrm>
            <a:off x="337256" y="1390818"/>
            <a:ext cx="45719" cy="2356899"/>
          </a:xfrm>
          <a:prstGeom prst="rect">
            <a:avLst/>
          </a:prstGeom>
          <a:solidFill>
            <a:srgbClr val="3C6E8F"/>
          </a:solidFill>
          <a:ln w="12700">
            <a:solidFill>
              <a:srgbClr val="3C6E8F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16">
            <a:extLst>
              <a:ext uri="{FF2B5EF4-FFF2-40B4-BE49-F238E27FC236}">
                <a16:creationId xmlns:a16="http://schemas.microsoft.com/office/drawing/2014/main" id="{72A6C9B6-B07E-874F-7BB6-B7665711E072}"/>
              </a:ext>
            </a:extLst>
          </p:cNvPr>
          <p:cNvSpPr/>
          <p:nvPr/>
        </p:nvSpPr>
        <p:spPr>
          <a:xfrm>
            <a:off x="486344" y="1568818"/>
            <a:ext cx="2094360" cy="438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3C6E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Required flexibility</a:t>
            </a:r>
            <a:endParaRPr lang="en-US" sz="1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7">
            <a:extLst>
              <a:ext uri="{FF2B5EF4-FFF2-40B4-BE49-F238E27FC236}">
                <a16:creationId xmlns:a16="http://schemas.microsoft.com/office/drawing/2014/main" id="{0DF150C2-F860-7AA6-A480-65F2582AFD4C}"/>
              </a:ext>
            </a:extLst>
          </p:cNvPr>
          <p:cNvSpPr/>
          <p:nvPr/>
        </p:nvSpPr>
        <p:spPr>
          <a:xfrm>
            <a:off x="486344" y="1936407"/>
            <a:ext cx="2068504" cy="13922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reflect and meet the needs of different settings, sectors and specialties, and of different employers and consumer.</a:t>
            </a:r>
            <a:endParaRPr lang="en-US" sz="1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8">
            <a:extLst>
              <a:ext uri="{FF2B5EF4-FFF2-40B4-BE49-F238E27FC236}">
                <a16:creationId xmlns:a16="http://schemas.microsoft.com/office/drawing/2014/main" id="{17EFCB01-0F28-61B1-A795-2C4EAF76100B}"/>
              </a:ext>
            </a:extLst>
          </p:cNvPr>
          <p:cNvSpPr/>
          <p:nvPr/>
        </p:nvSpPr>
        <p:spPr>
          <a:xfrm>
            <a:off x="337256" y="4002156"/>
            <a:ext cx="2352923" cy="2356899"/>
          </a:xfrm>
          <a:prstGeom prst="roundRect">
            <a:avLst>
              <a:gd name="adj" fmla="val 4571"/>
            </a:avLst>
          </a:prstGeom>
          <a:solidFill>
            <a:srgbClr val="E7ECF3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9">
            <a:extLst>
              <a:ext uri="{FF2B5EF4-FFF2-40B4-BE49-F238E27FC236}">
                <a16:creationId xmlns:a16="http://schemas.microsoft.com/office/drawing/2014/main" id="{DDC975FF-CF92-84DC-F7FA-A41BAFA3B353}"/>
              </a:ext>
            </a:extLst>
          </p:cNvPr>
          <p:cNvSpPr/>
          <p:nvPr/>
        </p:nvSpPr>
        <p:spPr>
          <a:xfrm>
            <a:off x="337256" y="4002156"/>
            <a:ext cx="45719" cy="2356899"/>
          </a:xfrm>
          <a:prstGeom prst="rect">
            <a:avLst/>
          </a:prstGeom>
          <a:solidFill>
            <a:srgbClr val="274A78"/>
          </a:solidFill>
          <a:ln w="12700">
            <a:solidFill>
              <a:srgbClr val="274A78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20">
            <a:extLst>
              <a:ext uri="{FF2B5EF4-FFF2-40B4-BE49-F238E27FC236}">
                <a16:creationId xmlns:a16="http://schemas.microsoft.com/office/drawing/2014/main" id="{0BEAC792-9573-9C95-6B06-3B55E9CC9D16}"/>
              </a:ext>
            </a:extLst>
          </p:cNvPr>
          <p:cNvSpPr/>
          <p:nvPr/>
        </p:nvSpPr>
        <p:spPr>
          <a:xfrm>
            <a:off x="406831" y="4180155"/>
            <a:ext cx="2352923" cy="438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7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Unwarranted variation</a:t>
            </a:r>
            <a:endParaRPr lang="en-US" sz="1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21">
            <a:extLst>
              <a:ext uri="{FF2B5EF4-FFF2-40B4-BE49-F238E27FC236}">
                <a16:creationId xmlns:a16="http://schemas.microsoft.com/office/drawing/2014/main" id="{D9EC407E-C2BB-3F53-BB52-519A3E12EF75}"/>
              </a:ext>
            </a:extLst>
          </p:cNvPr>
          <p:cNvSpPr/>
          <p:nvPr/>
        </p:nvSpPr>
        <p:spPr>
          <a:xfrm>
            <a:off x="479465" y="4564712"/>
            <a:ext cx="2068504" cy="13922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Differences in access to learning opportunities and support, potentially impacting on learning outcomes.</a:t>
            </a:r>
            <a:endParaRPr lang="en-US" sz="1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81AB59FB-F249-5139-8438-7B5734F99D0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229" t="17528" r="9545" b="9333"/>
          <a:stretch>
            <a:fillRect/>
          </a:stretch>
        </p:blipFill>
        <p:spPr>
          <a:xfrm>
            <a:off x="3101010" y="1390818"/>
            <a:ext cx="8855768" cy="5015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7644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10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 AND DEVELOPMENT CULTURES AND THE INTEGRATION OF EXPERIENCE, LEARNING AND ASSESSMENT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66928" y="585216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Strengthened integration and workplace learning cultures</a:t>
            </a:r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713232" y="1371600"/>
            <a:ext cx="245364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713232" y="1371600"/>
            <a:ext cx="64008" cy="960120"/>
          </a:xfrm>
          <a:prstGeom prst="rect">
            <a:avLst/>
          </a:prstGeom>
          <a:solidFill>
            <a:srgbClr val="182857"/>
          </a:solidFill>
          <a:ln w="12700">
            <a:solidFill>
              <a:srgbClr val="182857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941832" y="1536192"/>
            <a:ext cx="21762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18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en-US" sz="12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941832" y="1787652"/>
            <a:ext cx="213055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Clearer core requirements   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3529584" y="1371600"/>
            <a:ext cx="2542032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3529584" y="1371600"/>
            <a:ext cx="64008" cy="960120"/>
          </a:xfrm>
          <a:prstGeom prst="rect">
            <a:avLst/>
          </a:prstGeom>
          <a:solidFill>
            <a:srgbClr val="274A78"/>
          </a:solidFill>
          <a:ln w="12700">
            <a:solidFill>
              <a:srgbClr val="274A78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758184" y="1536192"/>
            <a:ext cx="21762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en-US" sz="12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758184" y="1828800"/>
            <a:ext cx="213055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>
                <a:latin typeface="Arial" panose="020B0604020202020204" pitchFamily="34" charset="0"/>
                <a:cs typeface="Arial" panose="020B0604020202020204" pitchFamily="34" charset="0"/>
              </a:rPr>
              <a:t>Use of individual training plans and logs</a:t>
            </a:r>
          </a:p>
        </p:txBody>
      </p:sp>
      <p:sp>
        <p:nvSpPr>
          <p:cNvPr id="12" name="Shape 10"/>
          <p:cNvSpPr/>
          <p:nvPr/>
        </p:nvSpPr>
        <p:spPr>
          <a:xfrm>
            <a:off x="6345936" y="1371600"/>
            <a:ext cx="2542032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345936" y="1371600"/>
            <a:ext cx="64008" cy="960120"/>
          </a:xfrm>
          <a:prstGeom prst="rect">
            <a:avLst/>
          </a:prstGeom>
          <a:solidFill>
            <a:srgbClr val="3C6E8F"/>
          </a:solidFill>
          <a:ln w="12700">
            <a:solidFill>
              <a:srgbClr val="3C6E8F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574536" y="1536192"/>
            <a:ext cx="21762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3C6E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en-US" sz="12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551676" y="1856232"/>
            <a:ext cx="213055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Structured supervision 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9194292" y="1371600"/>
            <a:ext cx="2784348" cy="1014984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9162288" y="1371599"/>
            <a:ext cx="64008" cy="987553"/>
          </a:xfrm>
          <a:prstGeom prst="rect">
            <a:avLst/>
          </a:prstGeom>
          <a:solidFill>
            <a:srgbClr val="6D91A8"/>
          </a:solidFill>
          <a:ln w="12700">
            <a:solidFill>
              <a:srgbClr val="6D91A8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9390888" y="1536192"/>
            <a:ext cx="21762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6D91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en-US" sz="12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9348216" y="1847088"/>
            <a:ext cx="213055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1653271" y="2670048"/>
            <a:ext cx="2542032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1653271" y="2670048"/>
            <a:ext cx="64008" cy="960120"/>
          </a:xfrm>
          <a:prstGeom prst="rect">
            <a:avLst/>
          </a:prstGeom>
          <a:solidFill>
            <a:srgbClr val="182857"/>
          </a:solidFill>
          <a:ln w="12700">
            <a:solidFill>
              <a:srgbClr val="182857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1881871" y="2834640"/>
            <a:ext cx="21762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18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endParaRPr lang="en-US" sz="12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1881871" y="3076956"/>
            <a:ext cx="213055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 to mentoring support  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4469623" y="2670048"/>
            <a:ext cx="2542032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4469623" y="2670048"/>
            <a:ext cx="64008" cy="960120"/>
          </a:xfrm>
          <a:prstGeom prst="rect">
            <a:avLst/>
          </a:prstGeom>
          <a:solidFill>
            <a:srgbClr val="274A78"/>
          </a:solidFill>
          <a:ln w="12700">
            <a:solidFill>
              <a:srgbClr val="274A78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4698223" y="2834640"/>
            <a:ext cx="21762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endParaRPr lang="en-US" sz="12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4698223" y="3044952"/>
            <a:ext cx="213055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Foundational, authentic learning opportunities  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26"/>
          <p:cNvSpPr/>
          <p:nvPr/>
        </p:nvSpPr>
        <p:spPr>
          <a:xfrm>
            <a:off x="7285975" y="2670048"/>
            <a:ext cx="2542032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7285975" y="2670048"/>
            <a:ext cx="64008" cy="960120"/>
          </a:xfrm>
          <a:prstGeom prst="rect">
            <a:avLst/>
          </a:prstGeom>
          <a:solidFill>
            <a:srgbClr val="3C6E8F"/>
          </a:solidFill>
          <a:ln w="12700">
            <a:solidFill>
              <a:srgbClr val="3C6E8F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7514575" y="2834640"/>
            <a:ext cx="217627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>
                <a:solidFill>
                  <a:srgbClr val="3C6E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  <a:endParaRPr lang="en-US" sz="12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7491715" y="3104388"/>
            <a:ext cx="2130552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 for breadth and depth of learning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1115568" y="4160520"/>
            <a:ext cx="987552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9050">
            <a:solidFill>
              <a:srgbClr val="182857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1508760" y="4443984"/>
            <a:ext cx="91440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>
                <a:solidFill>
                  <a:srgbClr val="18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Supportive learning cultures that provide effective support for trainees’ professional formation and competence acquisition</a:t>
            </a:r>
            <a:endParaRPr lang="en-US" sz="1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28816"/>
            <a:ext cx="411480" cy="17373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66F73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13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21">
            <a:extLst>
              <a:ext uri="{FF2B5EF4-FFF2-40B4-BE49-F238E27FC236}">
                <a16:creationId xmlns:a16="http://schemas.microsoft.com/office/drawing/2014/main" id="{94C54B3B-0D39-49BC-13EB-102DF4282F22}"/>
              </a:ext>
            </a:extLst>
          </p:cNvPr>
          <p:cNvSpPr/>
          <p:nvPr/>
        </p:nvSpPr>
        <p:spPr>
          <a:xfrm>
            <a:off x="9358884" y="1787652"/>
            <a:ext cx="2619756" cy="5989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Stronger connections between all learning and assessment</a:t>
            </a:r>
            <a:endParaRPr lang="en-US" sz="14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hape 26">
            <a:extLst>
              <a:ext uri="{FF2B5EF4-FFF2-40B4-BE49-F238E27FC236}">
                <a16:creationId xmlns:a16="http://schemas.microsoft.com/office/drawing/2014/main" id="{E80AEA66-04C3-1FAC-6B5A-8FE15673BDDE}"/>
              </a:ext>
            </a:extLst>
          </p:cNvPr>
          <p:cNvSpPr/>
          <p:nvPr/>
        </p:nvSpPr>
        <p:spPr>
          <a:xfrm>
            <a:off x="1115568" y="5322569"/>
            <a:ext cx="9875520" cy="771905"/>
          </a:xfrm>
          <a:prstGeom prst="roundRect">
            <a:avLst>
              <a:gd name="adj" fmla="val 7692"/>
            </a:avLst>
          </a:prstGeom>
          <a:solidFill>
            <a:srgbClr val="6D91A8"/>
          </a:solidFill>
          <a:ln w="12700">
            <a:solidFill>
              <a:srgbClr val="6D91A8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27">
            <a:extLst>
              <a:ext uri="{FF2B5EF4-FFF2-40B4-BE49-F238E27FC236}">
                <a16:creationId xmlns:a16="http://schemas.microsoft.com/office/drawing/2014/main" id="{1538AEEF-AC6B-0266-3FAC-5E0464B3D7D2}"/>
              </a:ext>
            </a:extLst>
          </p:cNvPr>
          <p:cNvSpPr/>
          <p:nvPr/>
        </p:nvSpPr>
        <p:spPr>
          <a:xfrm>
            <a:off x="1446581" y="5532881"/>
            <a:ext cx="9217152" cy="3166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Proportionality caveat: avoid undue burden on any one party; build on existing foundations</a:t>
            </a:r>
            <a:r>
              <a:rPr lang="en-US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6" name="Assessment approaches continuous connection"/>
          <p:cNvSpPr/>
          <p:nvPr/>
        </p:nvSpPr>
        <p:spPr>
          <a:xfrm>
            <a:off x="2350008" y="1783080"/>
            <a:ext cx="7498079" cy="4160520"/>
          </a:xfrm>
          <a:prstGeom prst="ellipse">
            <a:avLst/>
          </a:prstGeom>
          <a:noFill/>
          <a:ln w="27940">
            <a:solidFill>
              <a:srgbClr val="AEBAC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 0"/>
          <p:cNvSpPr/>
          <p:nvPr/>
        </p:nvSpPr>
        <p:spPr>
          <a:xfrm>
            <a:off x="566928" y="320040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10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LEARNING AND DEVELOPMENT CULTURES AND THE INTEGRATION OF EXPERIENCE, LEARNING AND ASSESSMENT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66928" y="799880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 must remain rigorous and reflect contemporary practice needs </a:t>
            </a:r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471416" y="1261872"/>
            <a:ext cx="3246120" cy="1463040"/>
          </a:xfrm>
          <a:prstGeom prst="rect">
            <a:avLst/>
          </a:prstGeom>
          <a:solidFill>
            <a:srgbClr val="F7F5F2"/>
          </a:solidFill>
          <a:ln w="12700">
            <a:noFill/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4681728" y="1481328"/>
            <a:ext cx="28254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18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Maintain rigour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4681728" y="1984248"/>
            <a:ext cx="282549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consistent priority</a:t>
            </a:r>
            <a:endParaRPr lang="en-US" sz="14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8220456" y="2926080"/>
            <a:ext cx="3246120" cy="1463040"/>
          </a:xfrm>
          <a:prstGeom prst="rect">
            <a:avLst/>
          </a:prstGeom>
          <a:solidFill>
            <a:srgbClr val="F7F5F2"/>
          </a:solidFill>
          <a:ln w="12700">
            <a:noFill/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8430768" y="3099816"/>
            <a:ext cx="2825496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 contemporary competence requirements in authentic ways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430768" y="3931920"/>
            <a:ext cx="2825496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Some questioned examinations alone</a:t>
            </a:r>
            <a:endParaRPr lang="en-US" sz="14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611112" y="4892040"/>
            <a:ext cx="3246120" cy="1463040"/>
          </a:xfrm>
          <a:prstGeom prst="rect">
            <a:avLst/>
          </a:prstGeom>
          <a:solidFill>
            <a:srgbClr val="F7F5F2"/>
          </a:solidFill>
          <a:ln w="12700">
            <a:noFill/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6821424" y="5111496"/>
            <a:ext cx="28254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3C6E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Explore alternatives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6821424" y="5614416"/>
            <a:ext cx="282549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Interest in holistic and workplace-based approaches</a:t>
            </a:r>
            <a:endParaRPr lang="en-US" sz="14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331720" y="4892040"/>
            <a:ext cx="3246120" cy="1463040"/>
          </a:xfrm>
          <a:prstGeom prst="rect">
            <a:avLst/>
          </a:prstGeom>
          <a:solidFill>
            <a:srgbClr val="F7F5F2"/>
          </a:solidFill>
          <a:ln w="12700">
            <a:noFill/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2542032" y="5111496"/>
            <a:ext cx="28254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6D91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Apply safeguards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2542032" y="5614416"/>
            <a:ext cx="282549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Fair, proportionate and robust</a:t>
            </a:r>
            <a:endParaRPr lang="en-US" sz="14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713232" y="2926080"/>
            <a:ext cx="3246120" cy="1463040"/>
          </a:xfrm>
          <a:prstGeom prst="rect">
            <a:avLst/>
          </a:prstGeom>
          <a:solidFill>
            <a:srgbClr val="F7F5F2"/>
          </a:solidFill>
          <a:ln w="12700">
            <a:noFill/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923544" y="3145536"/>
            <a:ext cx="282549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>
                <a:solidFill>
                  <a:srgbClr val="495C8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single model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923544" y="3648456"/>
            <a:ext cx="2825496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evidence did not establish one preferred future approach</a:t>
            </a:r>
            <a:endParaRPr lang="en-US" sz="14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28816"/>
            <a:ext cx="411480" cy="17373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66F73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14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Balanced assessment shared centre"/>
          <p:cNvSpPr/>
          <p:nvPr/>
        </p:nvSpPr>
        <p:spPr>
          <a:xfrm>
            <a:off x="5065776" y="2788920"/>
            <a:ext cx="2057400" cy="2057400"/>
          </a:xfrm>
          <a:prstGeom prst="ellipse">
            <a:avLst/>
          </a:prstGeom>
          <a:solidFill>
            <a:srgbClr val="18285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64592" tIns="164592" rIns="164592" bIns="164592"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Balanced assessment centre label"/>
          <p:cNvSpPr txBox="1"/>
          <p:nvPr/>
        </p:nvSpPr>
        <p:spPr>
          <a:xfrm>
            <a:off x="5111496" y="3246560"/>
            <a:ext cx="1965960" cy="1169551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sz="18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Balanced
assessment</a:t>
            </a:r>
          </a:p>
          <a:p>
            <a:pPr algn="ctr">
              <a:spcBef>
                <a:spcPts val="900"/>
              </a:spcBef>
            </a:pPr>
            <a:r>
              <a:rPr lang="en-US" sz="12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Approaches working
together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C4C55-1520-9758-09C6-A6E8C24604E9}"/>
            </a:ext>
          </a:extLst>
        </p:cNvPr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4" name="Text 2">
            <a:extLst>
              <a:ext uri="{FF2B5EF4-FFF2-40B4-BE49-F238E27FC236}">
                <a16:creationId xmlns:a16="http://schemas.microsoft.com/office/drawing/2014/main" id="{33EDDD8E-0B6F-556E-0274-B10E9C2CAC50}"/>
              </a:ext>
            </a:extLst>
          </p:cNvPr>
          <p:cNvSpPr/>
          <p:nvPr/>
        </p:nvSpPr>
        <p:spPr>
          <a:xfrm>
            <a:off x="566928" y="320040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10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YOU TOLD US ABOUT WIDENING ENTRY TO THE PROFESSIONS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2BFA439-41D1-6576-4A77-D821C0DA3BD0}"/>
              </a:ext>
            </a:extLst>
          </p:cNvPr>
          <p:cNvSpPr/>
          <p:nvPr/>
        </p:nvSpPr>
        <p:spPr>
          <a:xfrm>
            <a:off x="566928" y="585216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Widen access while maintaining standards</a:t>
            </a:r>
            <a:endParaRPr lang="en-US" sz="2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330DE47-A56A-C4E6-2E35-6B2A8C703B34}"/>
              </a:ext>
            </a:extLst>
          </p:cNvPr>
          <p:cNvSpPr/>
          <p:nvPr/>
        </p:nvSpPr>
        <p:spPr>
          <a:xfrm>
            <a:off x="566928" y="1170432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emphasis was on removing unnecessary barriers, not lowering competence requirements</a:t>
            </a:r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4772DD65-5777-0C4C-76CC-7B2CE874C2D8}"/>
              </a:ext>
            </a:extLst>
          </p:cNvPr>
          <p:cNvSpPr/>
          <p:nvPr/>
        </p:nvSpPr>
        <p:spPr>
          <a:xfrm>
            <a:off x="658368" y="1783080"/>
            <a:ext cx="2487168" cy="137160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A66D764A-9B02-B175-CD54-74A30C93F0F2}"/>
              </a:ext>
            </a:extLst>
          </p:cNvPr>
          <p:cNvSpPr/>
          <p:nvPr/>
        </p:nvSpPr>
        <p:spPr>
          <a:xfrm>
            <a:off x="658368" y="1783080"/>
            <a:ext cx="64008" cy="1371600"/>
          </a:xfrm>
          <a:prstGeom prst="rect">
            <a:avLst/>
          </a:prstGeom>
          <a:solidFill>
            <a:srgbClr val="182857"/>
          </a:solidFill>
          <a:ln w="12700">
            <a:noFill/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FF2FA8AC-E625-DF4F-1146-5C473D538430}"/>
              </a:ext>
            </a:extLst>
          </p:cNvPr>
          <p:cNvSpPr/>
          <p:nvPr/>
        </p:nvSpPr>
        <p:spPr>
          <a:xfrm>
            <a:off x="868680" y="1965960"/>
            <a:ext cx="20939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8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Awareness</a:t>
            </a:r>
            <a:endParaRPr 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48BA9FA6-B644-DE8E-1635-18AD4AC40C6F}"/>
              </a:ext>
            </a:extLst>
          </p:cNvPr>
          <p:cNvSpPr/>
          <p:nvPr/>
        </p:nvSpPr>
        <p:spPr>
          <a:xfrm>
            <a:off x="868680" y="2423160"/>
            <a:ext cx="20939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visibility of the professions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5EA0779D-879E-B1FF-1DA9-16F19BF84CE7}"/>
              </a:ext>
            </a:extLst>
          </p:cNvPr>
          <p:cNvSpPr/>
          <p:nvPr/>
        </p:nvSpPr>
        <p:spPr>
          <a:xfrm>
            <a:off x="3470148" y="1783080"/>
            <a:ext cx="2487168" cy="137160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65A80F94-D505-58D6-1E0D-1FF39F708D6B}"/>
              </a:ext>
            </a:extLst>
          </p:cNvPr>
          <p:cNvSpPr/>
          <p:nvPr/>
        </p:nvSpPr>
        <p:spPr>
          <a:xfrm>
            <a:off x="3470148" y="1783080"/>
            <a:ext cx="64008" cy="1371600"/>
          </a:xfrm>
          <a:prstGeom prst="rect">
            <a:avLst/>
          </a:prstGeom>
          <a:solidFill>
            <a:srgbClr val="274A78"/>
          </a:solidFill>
          <a:ln w="12700">
            <a:noFill/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699531B2-7D31-8594-9C3E-BBA9323B30F9}"/>
              </a:ext>
            </a:extLst>
          </p:cNvPr>
          <p:cNvSpPr/>
          <p:nvPr/>
        </p:nvSpPr>
        <p:spPr>
          <a:xfrm>
            <a:off x="3680460" y="1965960"/>
            <a:ext cx="20939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</a:t>
            </a:r>
            <a:endParaRPr 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02EBEAD6-4EDE-A0EB-0156-EF667B8FC04A}"/>
              </a:ext>
            </a:extLst>
          </p:cNvPr>
          <p:cNvSpPr/>
          <p:nvPr/>
        </p:nvSpPr>
        <p:spPr>
          <a:xfrm>
            <a:off x="3680460" y="2423160"/>
            <a:ext cx="20939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Fees and financial pressure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A4B73CD2-621C-563C-22A5-3A4F4977E0C6}"/>
              </a:ext>
            </a:extLst>
          </p:cNvPr>
          <p:cNvSpPr/>
          <p:nvPr/>
        </p:nvSpPr>
        <p:spPr>
          <a:xfrm>
            <a:off x="6281928" y="1783080"/>
            <a:ext cx="2487168" cy="137160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256C54A7-61E8-13A3-562C-E433991B94A8}"/>
              </a:ext>
            </a:extLst>
          </p:cNvPr>
          <p:cNvSpPr/>
          <p:nvPr/>
        </p:nvSpPr>
        <p:spPr>
          <a:xfrm>
            <a:off x="6281928" y="1783080"/>
            <a:ext cx="64008" cy="1371600"/>
          </a:xfrm>
          <a:prstGeom prst="rect">
            <a:avLst/>
          </a:prstGeom>
          <a:solidFill>
            <a:srgbClr val="3C6E8F"/>
          </a:solidFill>
          <a:ln w="12700">
            <a:noFill/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36F1E43F-63FF-CC65-67BA-F1E4AD81DBCE}"/>
              </a:ext>
            </a:extLst>
          </p:cNvPr>
          <p:cNvSpPr/>
          <p:nvPr/>
        </p:nvSpPr>
        <p:spPr>
          <a:xfrm>
            <a:off x="6492240" y="1965960"/>
            <a:ext cx="20939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3C6E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Circumstances</a:t>
            </a:r>
            <a:endParaRPr 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F804998E-1DC4-600C-250A-0AA998A1A710}"/>
              </a:ext>
            </a:extLst>
          </p:cNvPr>
          <p:cNvSpPr/>
          <p:nvPr/>
        </p:nvSpPr>
        <p:spPr>
          <a:xfrm>
            <a:off x="6492240" y="2423160"/>
            <a:ext cx="20939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Caring responsibilities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74A347F7-1A5A-18AB-139F-F217D5B23881}"/>
              </a:ext>
            </a:extLst>
          </p:cNvPr>
          <p:cNvSpPr/>
          <p:nvPr/>
        </p:nvSpPr>
        <p:spPr>
          <a:xfrm>
            <a:off x="9093708" y="1783080"/>
            <a:ext cx="2487168" cy="137160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6C86FB33-5252-2A42-35C1-ECCADA70C94A}"/>
              </a:ext>
            </a:extLst>
          </p:cNvPr>
          <p:cNvSpPr/>
          <p:nvPr/>
        </p:nvSpPr>
        <p:spPr>
          <a:xfrm>
            <a:off x="9093708" y="1783080"/>
            <a:ext cx="64008" cy="1371600"/>
          </a:xfrm>
          <a:prstGeom prst="rect">
            <a:avLst/>
          </a:prstGeom>
          <a:solidFill>
            <a:srgbClr val="6D91A8"/>
          </a:solidFill>
          <a:ln w="12700">
            <a:noFill/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8C8B5B22-ADB4-9192-D2B7-94EC3FF9A553}"/>
              </a:ext>
            </a:extLst>
          </p:cNvPr>
          <p:cNvSpPr/>
          <p:nvPr/>
        </p:nvSpPr>
        <p:spPr>
          <a:xfrm>
            <a:off x="9304020" y="1965960"/>
            <a:ext cx="20939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6D91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Accessibility</a:t>
            </a:r>
            <a:endParaRPr 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AC72A76F-E670-58B1-7AB7-A380D622B221}"/>
              </a:ext>
            </a:extLst>
          </p:cNvPr>
          <p:cNvSpPr/>
          <p:nvPr/>
        </p:nvSpPr>
        <p:spPr>
          <a:xfrm>
            <a:off x="9304020" y="2423160"/>
            <a:ext cx="20939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Disability and neurodivergence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D9785A92-F64E-CB4E-66CA-E0A994A10A24}"/>
              </a:ext>
            </a:extLst>
          </p:cNvPr>
          <p:cNvSpPr/>
          <p:nvPr/>
        </p:nvSpPr>
        <p:spPr>
          <a:xfrm>
            <a:off x="658368" y="3429000"/>
            <a:ext cx="2487168" cy="137160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D2478388-E2C9-FF1A-77D9-B8C75B95187B}"/>
              </a:ext>
            </a:extLst>
          </p:cNvPr>
          <p:cNvSpPr/>
          <p:nvPr/>
        </p:nvSpPr>
        <p:spPr>
          <a:xfrm>
            <a:off x="658368" y="3429000"/>
            <a:ext cx="64008" cy="1371600"/>
          </a:xfrm>
          <a:prstGeom prst="rect">
            <a:avLst/>
          </a:prstGeom>
          <a:solidFill>
            <a:srgbClr val="182857"/>
          </a:solidFill>
          <a:ln w="12700">
            <a:noFill/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CEF1CC7D-E1F5-F130-7BD2-7D9A8C0828CB}"/>
              </a:ext>
            </a:extLst>
          </p:cNvPr>
          <p:cNvSpPr/>
          <p:nvPr/>
        </p:nvSpPr>
        <p:spPr>
          <a:xfrm>
            <a:off x="868680" y="3611880"/>
            <a:ext cx="20939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18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Geography</a:t>
            </a:r>
            <a:endParaRPr 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86CA3BF2-0E5E-D05A-0341-85217BC10642}"/>
              </a:ext>
            </a:extLst>
          </p:cNvPr>
          <p:cNvSpPr/>
          <p:nvPr/>
        </p:nvSpPr>
        <p:spPr>
          <a:xfrm>
            <a:off x="868680" y="4069080"/>
            <a:ext cx="20939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Location and travel constraints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25">
            <a:extLst>
              <a:ext uri="{FF2B5EF4-FFF2-40B4-BE49-F238E27FC236}">
                <a16:creationId xmlns:a16="http://schemas.microsoft.com/office/drawing/2014/main" id="{F516A00B-F894-E13B-7CED-1BEA6EC17FB4}"/>
              </a:ext>
            </a:extLst>
          </p:cNvPr>
          <p:cNvSpPr/>
          <p:nvPr/>
        </p:nvSpPr>
        <p:spPr>
          <a:xfrm>
            <a:off x="3470148" y="3429000"/>
            <a:ext cx="2487168" cy="137160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9C5ED8E0-E179-5F06-999E-227B1AFEE48A}"/>
              </a:ext>
            </a:extLst>
          </p:cNvPr>
          <p:cNvSpPr/>
          <p:nvPr/>
        </p:nvSpPr>
        <p:spPr>
          <a:xfrm>
            <a:off x="3470148" y="3429000"/>
            <a:ext cx="64008" cy="1371600"/>
          </a:xfrm>
          <a:prstGeom prst="rect">
            <a:avLst/>
          </a:prstGeom>
          <a:solidFill>
            <a:srgbClr val="274A78"/>
          </a:solidFill>
          <a:ln w="12700">
            <a:noFill/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1CF6A093-AC4C-A7CA-968A-826D1139C279}"/>
              </a:ext>
            </a:extLst>
          </p:cNvPr>
          <p:cNvSpPr/>
          <p:nvPr/>
        </p:nvSpPr>
        <p:spPr>
          <a:xfrm>
            <a:off x="3680460" y="3611880"/>
            <a:ext cx="20939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Culture</a:t>
            </a:r>
            <a:endParaRPr 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9009D1DF-330C-7B63-F239-E01C3CC6DC92}"/>
              </a:ext>
            </a:extLst>
          </p:cNvPr>
          <p:cNvSpPr/>
          <p:nvPr/>
        </p:nvSpPr>
        <p:spPr>
          <a:xfrm>
            <a:off x="3680460" y="4069080"/>
            <a:ext cx="20939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Belonging and workplace practices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29">
            <a:extLst>
              <a:ext uri="{FF2B5EF4-FFF2-40B4-BE49-F238E27FC236}">
                <a16:creationId xmlns:a16="http://schemas.microsoft.com/office/drawing/2014/main" id="{CB8E4B3B-5074-BFD2-2532-F7F92745DC7A}"/>
              </a:ext>
            </a:extLst>
          </p:cNvPr>
          <p:cNvSpPr/>
          <p:nvPr/>
        </p:nvSpPr>
        <p:spPr>
          <a:xfrm>
            <a:off x="6281928" y="3429000"/>
            <a:ext cx="2487168" cy="137160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30">
            <a:extLst>
              <a:ext uri="{FF2B5EF4-FFF2-40B4-BE49-F238E27FC236}">
                <a16:creationId xmlns:a16="http://schemas.microsoft.com/office/drawing/2014/main" id="{3C0E41A8-3A60-5919-F33E-4D273485CEB4}"/>
              </a:ext>
            </a:extLst>
          </p:cNvPr>
          <p:cNvSpPr/>
          <p:nvPr/>
        </p:nvSpPr>
        <p:spPr>
          <a:xfrm>
            <a:off x="6281928" y="3429000"/>
            <a:ext cx="64008" cy="1371600"/>
          </a:xfrm>
          <a:prstGeom prst="rect">
            <a:avLst/>
          </a:prstGeom>
          <a:solidFill>
            <a:srgbClr val="3C6E8F"/>
          </a:solidFill>
          <a:ln w="12700">
            <a:noFill/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F9E55395-A11E-D5E6-0834-5CB3DC5580DF}"/>
              </a:ext>
            </a:extLst>
          </p:cNvPr>
          <p:cNvSpPr/>
          <p:nvPr/>
        </p:nvSpPr>
        <p:spPr>
          <a:xfrm>
            <a:off x="6492240" y="3611880"/>
            <a:ext cx="20939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3C6E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Flexibility</a:t>
            </a:r>
            <a:endParaRPr 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72385BA2-B823-5EA2-0463-C7BD057C36DC}"/>
              </a:ext>
            </a:extLst>
          </p:cNvPr>
          <p:cNvSpPr/>
          <p:nvPr/>
        </p:nvSpPr>
        <p:spPr>
          <a:xfrm>
            <a:off x="6492240" y="4069080"/>
            <a:ext cx="20939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Training and assessment formats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Shape 33">
            <a:extLst>
              <a:ext uri="{FF2B5EF4-FFF2-40B4-BE49-F238E27FC236}">
                <a16:creationId xmlns:a16="http://schemas.microsoft.com/office/drawing/2014/main" id="{AC641D95-58C7-292E-5CE3-2FBD260A7F2E}"/>
              </a:ext>
            </a:extLst>
          </p:cNvPr>
          <p:cNvSpPr/>
          <p:nvPr/>
        </p:nvSpPr>
        <p:spPr>
          <a:xfrm>
            <a:off x="9093708" y="3429000"/>
            <a:ext cx="2487168" cy="137160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34">
            <a:extLst>
              <a:ext uri="{FF2B5EF4-FFF2-40B4-BE49-F238E27FC236}">
                <a16:creationId xmlns:a16="http://schemas.microsoft.com/office/drawing/2014/main" id="{33523D6C-B64B-ACF9-C3FE-F588AC4B7D5F}"/>
              </a:ext>
            </a:extLst>
          </p:cNvPr>
          <p:cNvSpPr/>
          <p:nvPr/>
        </p:nvSpPr>
        <p:spPr>
          <a:xfrm>
            <a:off x="9093708" y="3429000"/>
            <a:ext cx="64008" cy="1371600"/>
          </a:xfrm>
          <a:prstGeom prst="rect">
            <a:avLst/>
          </a:prstGeom>
          <a:solidFill>
            <a:srgbClr val="6D91A8"/>
          </a:solidFill>
          <a:ln w="12700">
            <a:noFill/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35">
            <a:extLst>
              <a:ext uri="{FF2B5EF4-FFF2-40B4-BE49-F238E27FC236}">
                <a16:creationId xmlns:a16="http://schemas.microsoft.com/office/drawing/2014/main" id="{F42117C4-462F-03BF-2928-DDAA7F7E8A66}"/>
              </a:ext>
            </a:extLst>
          </p:cNvPr>
          <p:cNvSpPr/>
          <p:nvPr/>
        </p:nvSpPr>
        <p:spPr>
          <a:xfrm>
            <a:off x="9304020" y="3611880"/>
            <a:ext cx="20939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>
                <a:solidFill>
                  <a:srgbClr val="6D91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Recruitment</a:t>
            </a:r>
            <a:endParaRPr 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Text 36">
            <a:extLst>
              <a:ext uri="{FF2B5EF4-FFF2-40B4-BE49-F238E27FC236}">
                <a16:creationId xmlns:a16="http://schemas.microsoft.com/office/drawing/2014/main" id="{48AEE589-C9CE-9876-2C6C-C12E3954FDA3}"/>
              </a:ext>
            </a:extLst>
          </p:cNvPr>
          <p:cNvSpPr/>
          <p:nvPr/>
        </p:nvSpPr>
        <p:spPr>
          <a:xfrm>
            <a:off x="9304020" y="4069080"/>
            <a:ext cx="209397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Traditional routes and perceptions of fit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Shape 37">
            <a:extLst>
              <a:ext uri="{FF2B5EF4-FFF2-40B4-BE49-F238E27FC236}">
                <a16:creationId xmlns:a16="http://schemas.microsoft.com/office/drawing/2014/main" id="{165032AF-F1C9-D5C6-D8C0-7BDB91D03EA8}"/>
              </a:ext>
            </a:extLst>
          </p:cNvPr>
          <p:cNvSpPr/>
          <p:nvPr/>
        </p:nvSpPr>
        <p:spPr>
          <a:xfrm>
            <a:off x="1143000" y="5285232"/>
            <a:ext cx="9875520" cy="886968"/>
          </a:xfrm>
          <a:prstGeom prst="roundRect">
            <a:avLst>
              <a:gd name="adj" fmla="val 9091"/>
            </a:avLst>
          </a:prstGeom>
          <a:solidFill>
            <a:srgbClr val="E8EDF3"/>
          </a:solidFill>
          <a:ln w="12700">
            <a:noFill/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38">
            <a:extLst>
              <a:ext uri="{FF2B5EF4-FFF2-40B4-BE49-F238E27FC236}">
                <a16:creationId xmlns:a16="http://schemas.microsoft.com/office/drawing/2014/main" id="{3F105DB1-6C6F-74B0-4915-8170F8553B2E}"/>
              </a:ext>
            </a:extLst>
          </p:cNvPr>
          <p:cNvSpPr/>
          <p:nvPr/>
        </p:nvSpPr>
        <p:spPr>
          <a:xfrm>
            <a:off x="1508760" y="5477256"/>
            <a:ext cx="9144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700" b="1">
                <a:solidFill>
                  <a:srgbClr val="18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“Widening access” and “maintaining standards” generally seen as compatible</a:t>
            </a:r>
            <a:endParaRPr lang="en-US" sz="1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lide Number Placeholder 0">
            <a:extLst>
              <a:ext uri="{FF2B5EF4-FFF2-40B4-BE49-F238E27FC236}">
                <a16:creationId xmlns:a16="http://schemas.microsoft.com/office/drawing/2014/main" id="{88C22664-C2B1-7E58-3A0E-6C47CD427FFA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201400" y="6528816"/>
            <a:ext cx="411480" cy="17373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00">
                <a:solidFill>
                  <a:srgbClr val="6B7882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15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287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10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WE HEARD ABOUT THE TRADE MARK ATTORNEY PROFESSION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66928" y="585216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Trade mark attorney-specific messages</a:t>
            </a:r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58368" y="1539240"/>
            <a:ext cx="525780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58368" y="1539240"/>
            <a:ext cx="64008" cy="1691640"/>
          </a:xfrm>
          <a:prstGeom prst="rect">
            <a:avLst/>
          </a:prstGeom>
          <a:solidFill>
            <a:srgbClr val="182857"/>
          </a:solidFill>
          <a:ln w="12700">
            <a:solidFill>
              <a:srgbClr val="182857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886968" y="1703832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18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Existing foundations</a:t>
            </a:r>
            <a:endParaRPr lang="en-US" sz="1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886968" y="2133600"/>
            <a:ext cx="484632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2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Broad support for the current competence framework.</a:t>
            </a:r>
            <a:endParaRPr lang="en-US" sz="152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281928" y="1539240"/>
            <a:ext cx="525780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6281928" y="1539240"/>
            <a:ext cx="64008" cy="1691640"/>
          </a:xfrm>
          <a:prstGeom prst="rect">
            <a:avLst/>
          </a:prstGeom>
          <a:solidFill>
            <a:srgbClr val="274A78"/>
          </a:solidFill>
          <a:ln w="12700">
            <a:solidFill>
              <a:srgbClr val="274A78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510528" y="1703832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Changing practice</a:t>
            </a:r>
            <a:endParaRPr lang="en-US" sz="1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510528" y="2133600"/>
            <a:ext cx="484632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2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 and multidisciplinary practice; online brand protection; enforcement; clearance and risk assessment; related fields.</a:t>
            </a:r>
            <a:endParaRPr lang="en-US" sz="152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658368" y="3642360"/>
            <a:ext cx="525780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658368" y="3642360"/>
            <a:ext cx="64008" cy="1691640"/>
          </a:xfrm>
          <a:prstGeom prst="rect">
            <a:avLst/>
          </a:prstGeom>
          <a:solidFill>
            <a:srgbClr val="3C6E8F"/>
          </a:solidFill>
          <a:ln w="12700">
            <a:solidFill>
              <a:srgbClr val="3C6E8F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886968" y="3806952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3C6E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Client and commercial context</a:t>
            </a:r>
            <a:endParaRPr lang="en-US" sz="1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886968" y="4236720"/>
            <a:ext cx="484632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2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Tailored advice; commercial objectives; strategic rather than purely technical advice.</a:t>
            </a:r>
            <a:endParaRPr lang="en-US" sz="152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6281928" y="3642360"/>
            <a:ext cx="5257800" cy="169164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DD7D3"/>
            </a:solidFill>
            <a:prstDash val="solid"/>
          </a:ln>
          <a:effectLst>
            <a:outerShdw blurRad="1524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6281928" y="3642360"/>
            <a:ext cx="64008" cy="1691640"/>
          </a:xfrm>
          <a:prstGeom prst="rect">
            <a:avLst/>
          </a:prstGeom>
          <a:solidFill>
            <a:srgbClr val="6D91A8"/>
          </a:solidFill>
          <a:ln w="12700">
            <a:solidFill>
              <a:srgbClr val="6D91A8"/>
            </a:solidFill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510528" y="3806952"/>
            <a:ext cx="4892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>
                <a:solidFill>
                  <a:srgbClr val="6D91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Qualification route</a:t>
            </a:r>
            <a:endParaRPr lang="en-US" sz="17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6510528" y="4236720"/>
            <a:ext cx="4846320" cy="9418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2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preference to retain the university-based route.</a:t>
            </a:r>
            <a:endParaRPr lang="en-US" sz="152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28816"/>
            <a:ext cx="411480" cy="173736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66F73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16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50" b="1" kern="0" spc="120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THREE CONNECTED REGULATORY LEVERS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566928" y="585216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 b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intended Review outputs</a:t>
            </a:r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658368" y="1857899"/>
            <a:ext cx="3383280" cy="3200400"/>
          </a:xfrm>
          <a:prstGeom prst="roundRect">
            <a:avLst>
              <a:gd name="adj" fmla="val 2462"/>
            </a:avLst>
          </a:prstGeom>
          <a:solidFill>
            <a:srgbClr val="FFFFFF"/>
          </a:solidFill>
          <a:ln w="7620">
            <a:solidFill>
              <a:srgbClr val="D8D4D0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/>
          <p:cNvSpPr/>
          <p:nvPr/>
        </p:nvSpPr>
        <p:spPr>
          <a:xfrm>
            <a:off x="658368" y="1857899"/>
            <a:ext cx="64008" cy="3200400"/>
          </a:xfrm>
          <a:prstGeom prst="rect">
            <a:avLst/>
          </a:prstGeom>
          <a:solidFill>
            <a:srgbClr val="182857"/>
          </a:solidFill>
          <a:ln w="25400">
            <a:noFill/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886968" y="2104787"/>
            <a:ext cx="29077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18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886968" y="2699147"/>
            <a:ext cx="29077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18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Updated competence frameworks</a:t>
            </a:r>
            <a:endParaRPr lang="en-US" sz="1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886968" y="3787283"/>
            <a:ext cx="29077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50" b="1">
                <a:solidFill>
                  <a:srgbClr val="18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must individuals know and be able to do?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407407" y="1857899"/>
            <a:ext cx="3383280" cy="3200400"/>
          </a:xfrm>
          <a:prstGeom prst="roundRect">
            <a:avLst>
              <a:gd name="adj" fmla="val 2462"/>
            </a:avLst>
          </a:prstGeom>
          <a:solidFill>
            <a:srgbClr val="FFFFFF"/>
          </a:solidFill>
          <a:ln w="7620">
            <a:solidFill>
              <a:srgbClr val="D8D4D0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407407" y="1857899"/>
            <a:ext cx="64008" cy="3200400"/>
          </a:xfrm>
          <a:prstGeom prst="rect">
            <a:avLst/>
          </a:prstGeom>
          <a:solidFill>
            <a:srgbClr val="274A78"/>
          </a:solidFill>
          <a:ln w="25400">
            <a:noFill/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636007" y="2104787"/>
            <a:ext cx="29077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636007" y="2699147"/>
            <a:ext cx="29077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Updated accreditation standards</a:t>
            </a:r>
            <a:endParaRPr lang="en-US" sz="1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636007" y="3787283"/>
            <a:ext cx="29077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5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must providers demonstrate?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8156448" y="1857899"/>
            <a:ext cx="3383280" cy="3200400"/>
          </a:xfrm>
          <a:prstGeom prst="roundRect">
            <a:avLst>
              <a:gd name="adj" fmla="val 2462"/>
            </a:avLst>
          </a:prstGeom>
          <a:solidFill>
            <a:srgbClr val="FFFFFF"/>
          </a:solidFill>
          <a:ln w="7620">
            <a:solidFill>
              <a:srgbClr val="D8D4D0"/>
            </a:solidFill>
            <a:prstDash val="solid"/>
          </a:ln>
          <a:effectLst>
            <a:outerShdw blurRad="12700" dist="5080" dir="2700000" algn="bl" rotWithShape="0">
              <a:srgbClr val="000000">
                <a:alpha val="10000"/>
              </a:srgbClr>
            </a:outerShdw>
          </a:effectLst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8156448" y="1857899"/>
            <a:ext cx="64008" cy="3200400"/>
          </a:xfrm>
          <a:prstGeom prst="rect">
            <a:avLst/>
          </a:prstGeom>
          <a:solidFill>
            <a:srgbClr val="3C6E8F"/>
          </a:solidFill>
          <a:ln w="25400">
            <a:noFill/>
            <a:prstDash val="solid"/>
          </a:ln>
        </p:spPr>
        <p:txBody>
          <a:bodyPr/>
          <a:lstStyle/>
          <a:p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385048" y="2104787"/>
            <a:ext cx="290779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>
                <a:solidFill>
                  <a:srgbClr val="3C6E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en-US" sz="1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385048" y="2699147"/>
            <a:ext cx="29077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>
                <a:solidFill>
                  <a:srgbClr val="3C6E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Updated QAE method</a:t>
            </a:r>
            <a:endParaRPr lang="en-US" sz="1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385048" y="3787283"/>
            <a:ext cx="2907792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50" b="1">
                <a:solidFill>
                  <a:srgbClr val="3C6E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will IPReg gain assurance?</a:t>
            </a:r>
            <a:endParaRPr 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1188720" y="5442347"/>
            <a:ext cx="9784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5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requirements → application → assurance</a:t>
            </a:r>
            <a:endParaRPr lang="en-US" sz="9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28816"/>
            <a:ext cx="411480" cy="17373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800">
                <a:solidFill>
                  <a:srgbClr val="63707A"/>
                </a:solidFill>
              </a:defRPr>
            </a:lvl1pPr>
          </a:lstStyle>
          <a:p>
            <a:pPr algn="l">
              <a:defRPr/>
            </a:pPr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17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3">
            <a:extLst>
              <a:ext uri="{FF2B5EF4-FFF2-40B4-BE49-F238E27FC236}">
                <a16:creationId xmlns:a16="http://schemas.microsoft.com/office/drawing/2014/main" id="{5D88A2F7-1B3E-9B18-345E-A8CDBD65A664}"/>
              </a:ext>
            </a:extLst>
          </p:cNvPr>
          <p:cNvSpPr/>
          <p:nvPr/>
        </p:nvSpPr>
        <p:spPr>
          <a:xfrm>
            <a:off x="594360" y="6199632"/>
            <a:ext cx="10789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>
                <a:solidFill>
                  <a:srgbClr val="6B6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are the resources we will consult on in early 2027.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Inclusive sectors settings and specialities speech bubble"/>
          <p:cNvSpPr/>
          <p:nvPr/>
        </p:nvSpPr>
        <p:spPr>
          <a:xfrm>
            <a:off x="6787341" y="760620"/>
            <a:ext cx="4983480" cy="713232"/>
          </a:xfrm>
          <a:prstGeom prst="wedgeRoundRectCallout">
            <a:avLst>
              <a:gd name="adj1" fmla="val -35000"/>
              <a:gd name="adj2" fmla="val 70000"/>
              <a:gd name="adj3" fmla="val 16667"/>
            </a:avLst>
          </a:prstGeom>
          <a:solidFill>
            <a:srgbClr val="E7EDF3"/>
          </a:solidFill>
          <a:ln w="12700">
            <a:solidFill>
              <a:srgbClr val="274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6304" tIns="64008" rIns="146304" bIns="64008" rtlCol="0" anchor="ctr"/>
          <a:lstStyle/>
          <a:p>
            <a:pPr algn="ctr"/>
            <a:r>
              <a:rPr lang="en-GB" sz="1550">
                <a:solidFill>
                  <a:srgbClr val="274A78"/>
                </a:solidFill>
                <a:latin typeface="Arial"/>
              </a:rPr>
              <a:t>With a focus on being </a:t>
            </a:r>
            <a:r>
              <a:rPr sz="1550">
                <a:solidFill>
                  <a:srgbClr val="274A78"/>
                </a:solidFill>
                <a:latin typeface="Arial"/>
              </a:rPr>
              <a:t>inclusive</a:t>
            </a:r>
            <a:r>
              <a:rPr lang="en-GB" sz="1550">
                <a:solidFill>
                  <a:srgbClr val="274A78"/>
                </a:solidFill>
                <a:latin typeface="Arial"/>
              </a:rPr>
              <a:t>, flexible and non-prescriptive</a:t>
            </a:r>
            <a:r>
              <a:rPr sz="1550">
                <a:solidFill>
                  <a:srgbClr val="274A78"/>
                </a:solidFill>
                <a:latin typeface="Arial"/>
              </a:rPr>
              <a:t>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FA649D4-4CF7-0B27-4550-11B4BFB01D6D}"/>
              </a:ext>
            </a:extLst>
          </p:cNvPr>
          <p:cNvSpPr/>
          <p:nvPr/>
        </p:nvSpPr>
        <p:spPr>
          <a:xfrm>
            <a:off x="566928" y="1704114"/>
            <a:ext cx="11045952" cy="3628505"/>
          </a:xfrm>
          <a:prstGeom prst="rect">
            <a:avLst/>
          </a:prstGeom>
          <a:noFill/>
          <a:ln w="38100">
            <a:solidFill>
              <a:srgbClr val="274A7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88014B-ECDB-F725-B4CF-33BD9BEE8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imeline step 9"/>
          <p:cNvSpPr/>
          <p:nvPr/>
        </p:nvSpPr>
        <p:spPr>
          <a:xfrm>
            <a:off x="9564624" y="1344168"/>
            <a:ext cx="2157984" cy="188366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BCC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Timeline step 8"/>
          <p:cNvSpPr/>
          <p:nvPr/>
        </p:nvSpPr>
        <p:spPr>
          <a:xfrm>
            <a:off x="8426194" y="3913632"/>
            <a:ext cx="2157984" cy="15727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BCC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5" name="Timeline step 7"/>
          <p:cNvSpPr/>
          <p:nvPr/>
        </p:nvSpPr>
        <p:spPr>
          <a:xfrm>
            <a:off x="7287768" y="1344168"/>
            <a:ext cx="2157984" cy="188366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BCC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" name="Timeline step 6"/>
          <p:cNvSpPr/>
          <p:nvPr/>
        </p:nvSpPr>
        <p:spPr>
          <a:xfrm>
            <a:off x="6149340" y="3913632"/>
            <a:ext cx="2157984" cy="15727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76200">
            <a:solidFill>
              <a:srgbClr val="BCC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" name="Timeline step 5"/>
          <p:cNvSpPr/>
          <p:nvPr/>
        </p:nvSpPr>
        <p:spPr>
          <a:xfrm>
            <a:off x="5010912" y="1344168"/>
            <a:ext cx="2157984" cy="1883664"/>
          </a:xfrm>
          <a:prstGeom prst="roundRect">
            <a:avLst>
              <a:gd name="adj" fmla="val 6000"/>
            </a:avLst>
          </a:prstGeom>
          <a:solidFill>
            <a:srgbClr val="E8EDF3"/>
          </a:solidFill>
          <a:ln w="25400">
            <a:solidFill>
              <a:srgbClr val="274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imeline step 4"/>
          <p:cNvSpPr/>
          <p:nvPr/>
        </p:nvSpPr>
        <p:spPr>
          <a:xfrm>
            <a:off x="3872484" y="3913632"/>
            <a:ext cx="2157984" cy="15727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BCC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Timeline step 3"/>
          <p:cNvSpPr/>
          <p:nvPr/>
        </p:nvSpPr>
        <p:spPr>
          <a:xfrm>
            <a:off x="2734056" y="1344168"/>
            <a:ext cx="2157984" cy="188366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BCC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Timeline step 2"/>
          <p:cNvSpPr/>
          <p:nvPr/>
        </p:nvSpPr>
        <p:spPr>
          <a:xfrm>
            <a:off x="1595626" y="3913632"/>
            <a:ext cx="2157984" cy="1572768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BCC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Timeline step 1"/>
          <p:cNvSpPr/>
          <p:nvPr/>
        </p:nvSpPr>
        <p:spPr>
          <a:xfrm>
            <a:off x="457199" y="1344168"/>
            <a:ext cx="2157984" cy="1883664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BCC8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CE5BFBD2-7E37-52D1-842A-D396AF7F1898}"/>
              </a:ext>
            </a:extLst>
          </p:cNvPr>
          <p:cNvSpPr/>
          <p:nvPr/>
        </p:nvSpPr>
        <p:spPr>
          <a:xfrm>
            <a:off x="9619488" y="1481328"/>
            <a:ext cx="2048256" cy="502920"/>
          </a:xfrm>
          <a:prstGeom prst="roundRect">
            <a:avLst/>
          </a:prstGeom>
          <a:noFill/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b="1">
                <a:solidFill>
                  <a:srgbClr val="3C6E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From May 2028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C6F3416-EBD7-803E-7A33-933EFFC9E6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585216"/>
            <a:ext cx="10332720" cy="502920"/>
          </a:xfrm>
          <a:noFill/>
          <a:ln>
            <a:noFill/>
          </a:ln>
        </p:spPr>
        <p:txBody>
          <a:bodyPr wrap="square" lIns="0" tIns="0" rIns="0" bIns="0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600" b="1" err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IPReg</a:t>
            </a:r>
            <a:r>
              <a:rPr lang="en-GB" sz="2600" b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Education Review roadmap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F3990925-5FDF-456F-A694-93F8C225E2F0}"/>
              </a:ext>
            </a:extLst>
          </p:cNvPr>
          <p:cNvSpPr/>
          <p:nvPr/>
        </p:nvSpPr>
        <p:spPr>
          <a:xfrm>
            <a:off x="1650491" y="4816562"/>
            <a:ext cx="2048256" cy="660693"/>
          </a:xfrm>
          <a:prstGeom prst="roundRect">
            <a:avLst/>
          </a:prstGeom>
          <a:noFill/>
          <a:ln w="38100">
            <a:noFill/>
            <a:prstDash val="sysDot"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b="0" dirty="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 Review ‘soft launch’ 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9BD8EE1-7840-A1B3-5C3B-E3C5F919FAB4}"/>
              </a:ext>
            </a:extLst>
          </p:cNvPr>
          <p:cNvSpPr/>
          <p:nvPr/>
        </p:nvSpPr>
        <p:spPr>
          <a:xfrm>
            <a:off x="3927348" y="4816562"/>
            <a:ext cx="2048256" cy="660693"/>
          </a:xfrm>
          <a:prstGeom prst="roundRect">
            <a:avLst/>
          </a:prstGeom>
          <a:noFill/>
          <a:ln w="38100">
            <a:noFill/>
            <a:prstDash val="sysDot"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b="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Call for Evidence and Feedback 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8C379A09-CBF3-3C84-869F-622C9A414E8F}"/>
              </a:ext>
            </a:extLst>
          </p:cNvPr>
          <p:cNvSpPr/>
          <p:nvPr/>
        </p:nvSpPr>
        <p:spPr>
          <a:xfrm>
            <a:off x="5065776" y="2286000"/>
            <a:ext cx="2048256" cy="896112"/>
          </a:xfrm>
          <a:prstGeom prst="roundRect">
            <a:avLst/>
          </a:prstGeom>
          <a:noFill/>
          <a:ln w="38100">
            <a:noFill/>
            <a:prstDash val="sysDot"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b="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 of response to Call and drafting of outline proposals 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9E33DDF3-619C-74DA-4B16-DC740FDF5FA4}"/>
              </a:ext>
            </a:extLst>
          </p:cNvPr>
          <p:cNvSpPr/>
          <p:nvPr/>
        </p:nvSpPr>
        <p:spPr>
          <a:xfrm>
            <a:off x="6204204" y="4816562"/>
            <a:ext cx="2048256" cy="660693"/>
          </a:xfrm>
          <a:prstGeom prst="roundRect">
            <a:avLst/>
          </a:prstGeom>
          <a:noFill/>
          <a:ln w="38100">
            <a:noFill/>
            <a:prstDash val="sysDot"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b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Public consultation on draft proposals 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2FC7E4A-9217-E2E9-4F3B-C7D8660E3CCD}"/>
              </a:ext>
            </a:extLst>
          </p:cNvPr>
          <p:cNvSpPr/>
          <p:nvPr/>
        </p:nvSpPr>
        <p:spPr>
          <a:xfrm>
            <a:off x="7342632" y="2286000"/>
            <a:ext cx="2048256" cy="896112"/>
          </a:xfrm>
          <a:prstGeom prst="roundRect">
            <a:avLst/>
          </a:prstGeom>
          <a:noFill/>
          <a:ln w="38100">
            <a:noFill/>
            <a:prstDash val="sysDot"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b="0" dirty="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Finalisation of Review outputs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25EDCE6-A1EA-377F-BD91-299B1A70C0DD}"/>
              </a:ext>
            </a:extLst>
          </p:cNvPr>
          <p:cNvSpPr/>
          <p:nvPr/>
        </p:nvSpPr>
        <p:spPr>
          <a:xfrm>
            <a:off x="8481059" y="4719742"/>
            <a:ext cx="2048256" cy="757513"/>
          </a:xfrm>
          <a:prstGeom prst="roundRect">
            <a:avLst/>
          </a:prstGeom>
          <a:noFill/>
          <a:ln w="38100">
            <a:noFill/>
            <a:prstDash val="sysDot"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Transition, e</a:t>
            </a:r>
            <a:r>
              <a:rPr lang="en-GB" sz="1600" b="0" dirty="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arly implementation and evaluation 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3D7B1FD-347C-319F-EA36-BAF9392541B9}"/>
              </a:ext>
            </a:extLst>
          </p:cNvPr>
          <p:cNvSpPr/>
          <p:nvPr/>
        </p:nvSpPr>
        <p:spPr>
          <a:xfrm>
            <a:off x="512063" y="2286000"/>
            <a:ext cx="2048256" cy="896112"/>
          </a:xfrm>
          <a:prstGeom prst="roundRect">
            <a:avLst/>
          </a:prstGeom>
          <a:noFill/>
          <a:ln w="38100">
            <a:noFill/>
            <a:prstDash val="sysDot"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b="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Initial scoping of review </a:t>
            </a: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16A99175-956F-CBE7-2E21-D22D521644AC}"/>
              </a:ext>
            </a:extLst>
          </p:cNvPr>
          <p:cNvSpPr/>
          <p:nvPr/>
        </p:nvSpPr>
        <p:spPr>
          <a:xfrm>
            <a:off x="2788920" y="2286000"/>
            <a:ext cx="2048256" cy="896112"/>
          </a:xfrm>
          <a:prstGeom prst="roundRect">
            <a:avLst/>
          </a:prstGeom>
          <a:noFill/>
          <a:ln w="38100">
            <a:noFill/>
            <a:prstDash val="sysDot"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b="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Formation of Expert Advisory Group and Reference Group </a:t>
            </a:r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CC541301-26A8-0716-2E84-447CFA3911CC}"/>
              </a:ext>
            </a:extLst>
          </p:cNvPr>
          <p:cNvSpPr/>
          <p:nvPr/>
        </p:nvSpPr>
        <p:spPr>
          <a:xfrm>
            <a:off x="9619488" y="2286000"/>
            <a:ext cx="2048256" cy="89611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600" b="0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Full implementation and ongoing evaluation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765DBE5-863F-F69C-CF30-B76218A886B8}"/>
              </a:ext>
            </a:extLst>
          </p:cNvPr>
          <p:cNvSpPr/>
          <p:nvPr/>
        </p:nvSpPr>
        <p:spPr>
          <a:xfrm>
            <a:off x="658368" y="6199632"/>
            <a:ext cx="7406640" cy="228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050" b="0" dirty="0">
                <a:solidFill>
                  <a:srgbClr val="6B646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note these are indicative timeframes and subject to change</a:t>
            </a:r>
          </a:p>
        </p:txBody>
      </p:sp>
      <p:sp>
        <p:nvSpPr>
          <p:cNvPr id="109" name="Participation callout for public consultation"/>
          <p:cNvSpPr/>
          <p:nvPr/>
        </p:nvSpPr>
        <p:spPr>
          <a:xfrm>
            <a:off x="6204204" y="5678424"/>
            <a:ext cx="2048256" cy="438912"/>
          </a:xfrm>
          <a:prstGeom prst="wedgeRoundRectCallout">
            <a:avLst>
              <a:gd name="adj1" fmla="val 0"/>
              <a:gd name="adj2" fmla="val -94000"/>
              <a:gd name="adj3" fmla="val 9000"/>
            </a:avLst>
          </a:prstGeom>
          <a:solidFill>
            <a:srgbClr val="274A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7EE55C03-7DAB-8244-110A-E1D09EDEA3DB}"/>
              </a:ext>
            </a:extLst>
          </p:cNvPr>
          <p:cNvSpPr/>
          <p:nvPr/>
        </p:nvSpPr>
        <p:spPr>
          <a:xfrm>
            <a:off x="6204204" y="5719572"/>
            <a:ext cx="2048256" cy="356616"/>
          </a:xfrm>
          <a:prstGeom prst="roundRect">
            <a:avLst/>
          </a:prstGeom>
          <a:noFill/>
          <a:ln w="38100">
            <a:noFill/>
            <a:prstDash val="sysDot"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13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Share your views
Have your say!</a:t>
            </a:r>
          </a:p>
        </p:txBody>
      </p:sp>
      <p:sp>
        <p:nvSpPr>
          <p:cNvPr id="60" name="Rectangle: Rounded Corners 12">
            <a:extLst>
              <a:ext uri="{FF2B5EF4-FFF2-40B4-BE49-F238E27FC236}">
                <a16:creationId xmlns:a16="http://schemas.microsoft.com/office/drawing/2014/main" id="{5D955008-6CEA-F679-4972-D0A99EDDF20B}"/>
              </a:ext>
            </a:extLst>
          </p:cNvPr>
          <p:cNvSpPr/>
          <p:nvPr/>
        </p:nvSpPr>
        <p:spPr>
          <a:xfrm>
            <a:off x="512063" y="1481328"/>
            <a:ext cx="2048256" cy="502920"/>
          </a:xfrm>
          <a:prstGeom prst="roundRect">
            <a:avLst/>
          </a:prstGeom>
          <a:noFill/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b="1">
                <a:solidFill>
                  <a:srgbClr val="18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 2024</a:t>
            </a:r>
          </a:p>
        </p:txBody>
      </p:sp>
      <p:sp>
        <p:nvSpPr>
          <p:cNvPr id="61" name="TextBox 8">
            <a:extLst>
              <a:ext uri="{FF2B5EF4-FFF2-40B4-BE49-F238E27FC236}">
                <a16:creationId xmlns:a16="http://schemas.microsoft.com/office/drawing/2014/main" id="{FE0979CF-8E95-23F5-BC6E-9F950351749F}"/>
              </a:ext>
            </a:extLst>
          </p:cNvPr>
          <p:cNvSpPr txBox="1"/>
          <p:nvPr/>
        </p:nvSpPr>
        <p:spPr>
          <a:xfrm>
            <a:off x="1650491" y="4041648"/>
            <a:ext cx="2048256" cy="3007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b="1">
                <a:solidFill>
                  <a:srgbClr val="18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April 2025</a:t>
            </a:r>
          </a:p>
        </p:txBody>
      </p:sp>
      <p:sp>
        <p:nvSpPr>
          <p:cNvPr id="62" name="Rectangle: Rounded Corners 28">
            <a:extLst>
              <a:ext uri="{FF2B5EF4-FFF2-40B4-BE49-F238E27FC236}">
                <a16:creationId xmlns:a16="http://schemas.microsoft.com/office/drawing/2014/main" id="{3113A6DA-64C8-8D1A-BF7C-67ECF067FE11}"/>
              </a:ext>
            </a:extLst>
          </p:cNvPr>
          <p:cNvSpPr/>
          <p:nvPr/>
        </p:nvSpPr>
        <p:spPr>
          <a:xfrm>
            <a:off x="2788920" y="1481328"/>
            <a:ext cx="2048256" cy="502920"/>
          </a:xfrm>
          <a:prstGeom prst="roundRect">
            <a:avLst/>
          </a:prstGeom>
          <a:noFill/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b="1">
                <a:solidFill>
                  <a:srgbClr val="18285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 2025</a:t>
            </a:r>
          </a:p>
        </p:txBody>
      </p:sp>
      <p:sp>
        <p:nvSpPr>
          <p:cNvPr id="63" name="Rectangle: Rounded Corners 14">
            <a:extLst>
              <a:ext uri="{FF2B5EF4-FFF2-40B4-BE49-F238E27FC236}">
                <a16:creationId xmlns:a16="http://schemas.microsoft.com/office/drawing/2014/main" id="{74FEEAB7-0B5F-7984-9F2A-65CC70F15711}"/>
              </a:ext>
            </a:extLst>
          </p:cNvPr>
          <p:cNvSpPr/>
          <p:nvPr/>
        </p:nvSpPr>
        <p:spPr>
          <a:xfrm>
            <a:off x="3927348" y="4041648"/>
            <a:ext cx="2048256" cy="502920"/>
          </a:xfrm>
          <a:prstGeom prst="roundRect">
            <a:avLst/>
          </a:prstGeom>
          <a:noFill/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Feb 2026 – </a:t>
            </a:r>
            <a:br>
              <a:rPr lang="en-GB" sz="20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 2026</a:t>
            </a:r>
          </a:p>
        </p:txBody>
      </p:sp>
      <p:sp>
        <p:nvSpPr>
          <p:cNvPr id="64" name="Rectangle: Rounded Corners 19">
            <a:extLst>
              <a:ext uri="{FF2B5EF4-FFF2-40B4-BE49-F238E27FC236}">
                <a16:creationId xmlns:a16="http://schemas.microsoft.com/office/drawing/2014/main" id="{57B0E4EE-B51C-BBCB-0DB5-C46B2BFD5464}"/>
              </a:ext>
            </a:extLst>
          </p:cNvPr>
          <p:cNvSpPr/>
          <p:nvPr/>
        </p:nvSpPr>
        <p:spPr>
          <a:xfrm>
            <a:off x="5065776" y="1481328"/>
            <a:ext cx="2048256" cy="502920"/>
          </a:xfrm>
          <a:prstGeom prst="roundRect">
            <a:avLst/>
          </a:prstGeom>
          <a:noFill/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2026 – </a:t>
            </a:r>
            <a:br>
              <a:rPr lang="en-GB" sz="20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Dec 2026</a:t>
            </a:r>
          </a:p>
        </p:txBody>
      </p:sp>
      <p:sp>
        <p:nvSpPr>
          <p:cNvPr id="65" name="Rectangle: Rounded Corners 21">
            <a:extLst>
              <a:ext uri="{FF2B5EF4-FFF2-40B4-BE49-F238E27FC236}">
                <a16:creationId xmlns:a16="http://schemas.microsoft.com/office/drawing/2014/main" id="{F3CB82EE-13A7-8DB1-5D90-5F1AC98B7831}"/>
              </a:ext>
            </a:extLst>
          </p:cNvPr>
          <p:cNvSpPr/>
          <p:nvPr/>
        </p:nvSpPr>
        <p:spPr>
          <a:xfrm>
            <a:off x="6204204" y="4041648"/>
            <a:ext cx="2048256" cy="502920"/>
          </a:xfrm>
          <a:prstGeom prst="roundRect">
            <a:avLst/>
          </a:prstGeom>
          <a:noFill/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 2027 – </a:t>
            </a:r>
            <a:br>
              <a:rPr lang="en-GB" sz="20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 2027</a:t>
            </a:r>
          </a:p>
        </p:txBody>
      </p:sp>
      <p:sp>
        <p:nvSpPr>
          <p:cNvPr id="66" name="Rectangle: Rounded Corners 2">
            <a:extLst>
              <a:ext uri="{FF2B5EF4-FFF2-40B4-BE49-F238E27FC236}">
                <a16:creationId xmlns:a16="http://schemas.microsoft.com/office/drawing/2014/main" id="{605EE8A9-31DB-06E6-3DDE-0B3516F464F2}"/>
              </a:ext>
            </a:extLst>
          </p:cNvPr>
          <p:cNvSpPr/>
          <p:nvPr/>
        </p:nvSpPr>
        <p:spPr>
          <a:xfrm>
            <a:off x="7331874" y="1481327"/>
            <a:ext cx="2048256" cy="685801"/>
          </a:xfrm>
          <a:prstGeom prst="roundRect">
            <a:avLst/>
          </a:prstGeom>
          <a:noFill/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b="1" dirty="0">
                <a:solidFill>
                  <a:srgbClr val="3C6E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 2027 – </a:t>
            </a:r>
            <a:br>
              <a:rPr lang="en-GB" sz="2000" b="1" dirty="0">
                <a:solidFill>
                  <a:srgbClr val="3C6E8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 dirty="0">
                <a:solidFill>
                  <a:srgbClr val="3C6E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 2027</a:t>
            </a:r>
          </a:p>
        </p:txBody>
      </p:sp>
      <p:sp>
        <p:nvSpPr>
          <p:cNvPr id="67" name="Rectangle: Rounded Corners 5">
            <a:extLst>
              <a:ext uri="{FF2B5EF4-FFF2-40B4-BE49-F238E27FC236}">
                <a16:creationId xmlns:a16="http://schemas.microsoft.com/office/drawing/2014/main" id="{013F21AE-1767-4909-B48C-C8869CA9F997}"/>
              </a:ext>
            </a:extLst>
          </p:cNvPr>
          <p:cNvSpPr/>
          <p:nvPr/>
        </p:nvSpPr>
        <p:spPr>
          <a:xfrm>
            <a:off x="8481059" y="4041648"/>
            <a:ext cx="2048256" cy="502920"/>
          </a:xfrm>
          <a:prstGeom prst="roundRect">
            <a:avLst/>
          </a:prstGeom>
          <a:noFill/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/>
          <a:lstStyle/>
          <a:p>
            <a:pPr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2000" b="1" dirty="0">
                <a:solidFill>
                  <a:srgbClr val="3C6E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 2027 – </a:t>
            </a:r>
            <a:br>
              <a:rPr lang="en-GB" sz="2000" b="1" dirty="0">
                <a:solidFill>
                  <a:srgbClr val="3C6E8F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2000" b="1" dirty="0">
                <a:solidFill>
                  <a:srgbClr val="3C6E8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Apr 2028</a:t>
            </a:r>
          </a:p>
        </p:txBody>
      </p:sp>
      <p:sp>
        <p:nvSpPr>
          <p:cNvPr id="68" name="Text 0"/>
          <p:cNvSpPr/>
          <p:nvPr/>
        </p:nvSpPr>
        <p:spPr>
          <a:xfrm>
            <a:off x="566928" y="320040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10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MESSAGES AND NEXT STEPS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28816"/>
            <a:ext cx="411480" cy="17373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66F73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18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9" name="Connector 78"/>
          <p:cNvCxnSpPr/>
          <p:nvPr/>
        </p:nvCxnSpPr>
        <p:spPr>
          <a:xfrm>
            <a:off x="749808" y="3584448"/>
            <a:ext cx="10680192" cy="0"/>
          </a:xfrm>
          <a:prstGeom prst="line">
            <a:avLst/>
          </a:prstGeom>
          <a:ln w="38100">
            <a:solidFill>
              <a:srgbClr val="AEBAC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0" name="Connector 79"/>
          <p:cNvCxnSpPr/>
          <p:nvPr/>
        </p:nvCxnSpPr>
        <p:spPr>
          <a:xfrm>
            <a:off x="1536192" y="3227832"/>
            <a:ext cx="0" cy="356616"/>
          </a:xfrm>
          <a:prstGeom prst="line">
            <a:avLst/>
          </a:prstGeom>
          <a:ln w="16510">
            <a:solidFill>
              <a:srgbClr val="1828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Oval 80"/>
          <p:cNvSpPr/>
          <p:nvPr/>
        </p:nvSpPr>
        <p:spPr>
          <a:xfrm>
            <a:off x="1453895" y="3502152"/>
            <a:ext cx="164592" cy="164592"/>
          </a:xfrm>
          <a:prstGeom prst="ellipse">
            <a:avLst/>
          </a:prstGeom>
          <a:solidFill>
            <a:srgbClr val="182857"/>
          </a:solidFill>
          <a:ln w="12700">
            <a:solidFill>
              <a:srgbClr val="F7F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2" name="Connector 81"/>
          <p:cNvCxnSpPr/>
          <p:nvPr/>
        </p:nvCxnSpPr>
        <p:spPr>
          <a:xfrm>
            <a:off x="2674620" y="3584448"/>
            <a:ext cx="0" cy="329184"/>
          </a:xfrm>
          <a:prstGeom prst="line">
            <a:avLst/>
          </a:prstGeom>
          <a:ln w="16510">
            <a:solidFill>
              <a:srgbClr val="1828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Oval 82"/>
          <p:cNvSpPr/>
          <p:nvPr/>
        </p:nvSpPr>
        <p:spPr>
          <a:xfrm>
            <a:off x="2592324" y="3502152"/>
            <a:ext cx="164592" cy="164592"/>
          </a:xfrm>
          <a:prstGeom prst="ellipse">
            <a:avLst/>
          </a:prstGeom>
          <a:solidFill>
            <a:srgbClr val="182857"/>
          </a:solidFill>
          <a:ln w="12700">
            <a:solidFill>
              <a:srgbClr val="F7F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4" name="Connector 83"/>
          <p:cNvCxnSpPr/>
          <p:nvPr/>
        </p:nvCxnSpPr>
        <p:spPr>
          <a:xfrm>
            <a:off x="3813048" y="3227832"/>
            <a:ext cx="0" cy="356616"/>
          </a:xfrm>
          <a:prstGeom prst="line">
            <a:avLst/>
          </a:prstGeom>
          <a:ln w="16510">
            <a:solidFill>
              <a:srgbClr val="18285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Oval 84"/>
          <p:cNvSpPr/>
          <p:nvPr/>
        </p:nvSpPr>
        <p:spPr>
          <a:xfrm>
            <a:off x="3730752" y="3502152"/>
            <a:ext cx="164592" cy="164592"/>
          </a:xfrm>
          <a:prstGeom prst="ellipse">
            <a:avLst/>
          </a:prstGeom>
          <a:solidFill>
            <a:srgbClr val="182857"/>
          </a:solidFill>
          <a:ln w="12700">
            <a:solidFill>
              <a:srgbClr val="F7F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6" name="Connector 85"/>
          <p:cNvCxnSpPr/>
          <p:nvPr/>
        </p:nvCxnSpPr>
        <p:spPr>
          <a:xfrm>
            <a:off x="4951476" y="3584448"/>
            <a:ext cx="0" cy="329184"/>
          </a:xfrm>
          <a:prstGeom prst="line">
            <a:avLst/>
          </a:prstGeom>
          <a:ln w="16510">
            <a:solidFill>
              <a:srgbClr val="274A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7" name="Oval 86"/>
          <p:cNvSpPr/>
          <p:nvPr/>
        </p:nvSpPr>
        <p:spPr>
          <a:xfrm>
            <a:off x="4869180" y="3502152"/>
            <a:ext cx="164592" cy="164592"/>
          </a:xfrm>
          <a:prstGeom prst="ellipse">
            <a:avLst/>
          </a:prstGeom>
          <a:solidFill>
            <a:srgbClr val="274A78"/>
          </a:solidFill>
          <a:ln w="12700">
            <a:solidFill>
              <a:srgbClr val="F7F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88" name="Connector 87"/>
          <p:cNvCxnSpPr/>
          <p:nvPr/>
        </p:nvCxnSpPr>
        <p:spPr>
          <a:xfrm>
            <a:off x="6089904" y="3227832"/>
            <a:ext cx="0" cy="356616"/>
          </a:xfrm>
          <a:prstGeom prst="line">
            <a:avLst/>
          </a:prstGeom>
          <a:ln w="29209">
            <a:solidFill>
              <a:srgbClr val="274A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Oval 88"/>
          <p:cNvSpPr/>
          <p:nvPr/>
        </p:nvSpPr>
        <p:spPr>
          <a:xfrm>
            <a:off x="5971032" y="3465576"/>
            <a:ext cx="237744" cy="237744"/>
          </a:xfrm>
          <a:prstGeom prst="ellipse">
            <a:avLst/>
          </a:prstGeom>
          <a:solidFill>
            <a:srgbClr val="274A78"/>
          </a:solidFill>
          <a:ln w="12700">
            <a:solidFill>
              <a:srgbClr val="F7F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0" name="Connector 89"/>
          <p:cNvCxnSpPr/>
          <p:nvPr/>
        </p:nvCxnSpPr>
        <p:spPr>
          <a:xfrm>
            <a:off x="7228332" y="3584448"/>
            <a:ext cx="0" cy="329184"/>
          </a:xfrm>
          <a:prstGeom prst="line">
            <a:avLst/>
          </a:prstGeom>
          <a:ln w="16510">
            <a:solidFill>
              <a:srgbClr val="274A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Oval 90"/>
          <p:cNvSpPr/>
          <p:nvPr/>
        </p:nvSpPr>
        <p:spPr>
          <a:xfrm>
            <a:off x="7146036" y="3502152"/>
            <a:ext cx="164592" cy="164592"/>
          </a:xfrm>
          <a:prstGeom prst="ellipse">
            <a:avLst/>
          </a:prstGeom>
          <a:solidFill>
            <a:srgbClr val="274A78"/>
          </a:solidFill>
          <a:ln w="12700">
            <a:solidFill>
              <a:srgbClr val="F7F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2" name="Connector 91"/>
          <p:cNvCxnSpPr/>
          <p:nvPr/>
        </p:nvCxnSpPr>
        <p:spPr>
          <a:xfrm>
            <a:off x="8366760" y="3227832"/>
            <a:ext cx="0" cy="356616"/>
          </a:xfrm>
          <a:prstGeom prst="line">
            <a:avLst/>
          </a:prstGeom>
          <a:ln w="16510">
            <a:solidFill>
              <a:srgbClr val="3C6E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3" name="Oval 92"/>
          <p:cNvSpPr/>
          <p:nvPr/>
        </p:nvSpPr>
        <p:spPr>
          <a:xfrm>
            <a:off x="8284464" y="3502152"/>
            <a:ext cx="164592" cy="164592"/>
          </a:xfrm>
          <a:prstGeom prst="ellipse">
            <a:avLst/>
          </a:prstGeom>
          <a:solidFill>
            <a:srgbClr val="3C6E8F"/>
          </a:solidFill>
          <a:ln w="12700">
            <a:solidFill>
              <a:srgbClr val="F7F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4" name="Connector 93"/>
          <p:cNvCxnSpPr/>
          <p:nvPr/>
        </p:nvCxnSpPr>
        <p:spPr>
          <a:xfrm>
            <a:off x="9505188" y="3584448"/>
            <a:ext cx="0" cy="329184"/>
          </a:xfrm>
          <a:prstGeom prst="line">
            <a:avLst/>
          </a:prstGeom>
          <a:ln w="16510">
            <a:solidFill>
              <a:srgbClr val="3C6E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5" name="Oval 94"/>
          <p:cNvSpPr/>
          <p:nvPr/>
        </p:nvSpPr>
        <p:spPr>
          <a:xfrm>
            <a:off x="9422892" y="3502152"/>
            <a:ext cx="164592" cy="164592"/>
          </a:xfrm>
          <a:prstGeom prst="ellipse">
            <a:avLst/>
          </a:prstGeom>
          <a:solidFill>
            <a:srgbClr val="3C6E8F"/>
          </a:solidFill>
          <a:ln w="12700">
            <a:solidFill>
              <a:srgbClr val="F7F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6" name="Connector 95"/>
          <p:cNvCxnSpPr/>
          <p:nvPr/>
        </p:nvCxnSpPr>
        <p:spPr>
          <a:xfrm>
            <a:off x="10643616" y="3227832"/>
            <a:ext cx="0" cy="356616"/>
          </a:xfrm>
          <a:prstGeom prst="line">
            <a:avLst/>
          </a:prstGeom>
          <a:ln w="16510">
            <a:solidFill>
              <a:srgbClr val="3C6E8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Oval 96"/>
          <p:cNvSpPr/>
          <p:nvPr/>
        </p:nvSpPr>
        <p:spPr>
          <a:xfrm>
            <a:off x="10561320" y="3502152"/>
            <a:ext cx="164592" cy="164592"/>
          </a:xfrm>
          <a:prstGeom prst="ellipse">
            <a:avLst/>
          </a:prstGeom>
          <a:solidFill>
            <a:srgbClr val="3C6E8F"/>
          </a:solidFill>
          <a:ln w="12700">
            <a:solidFill>
              <a:srgbClr val="F7F5F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Current stage - We are here"/>
          <p:cNvSpPr/>
          <p:nvPr/>
        </p:nvSpPr>
        <p:spPr>
          <a:xfrm>
            <a:off x="5404104" y="1133856"/>
            <a:ext cx="1371600" cy="265176"/>
          </a:xfrm>
          <a:prstGeom prst="roundRect">
            <a:avLst>
              <a:gd name="adj" fmla="val 12000"/>
            </a:avLst>
          </a:prstGeom>
          <a:solidFill>
            <a:srgbClr val="274A7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/>
          <a:lstStyle/>
          <a:p>
            <a:pPr algn="ctr"/>
            <a:r>
              <a:rPr lang="en-GB" sz="10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ARE HERE</a:t>
            </a:r>
          </a:p>
        </p:txBody>
      </p:sp>
    </p:spTree>
    <p:extLst>
      <p:ext uri="{BB962C8B-B14F-4D97-AF65-F5344CB8AC3E}">
        <p14:creationId xmlns:p14="http://schemas.microsoft.com/office/powerpoint/2010/main" val="38829177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6AC847CF-5F52-6E28-2CB8-BDB85B002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6928" y="585216"/>
            <a:ext cx="10332720" cy="502920"/>
          </a:xfrm>
        </p:spPr>
        <p:txBody>
          <a:bodyPr wrap="square" lIns="0" tIns="0" rIns="0" bIns="0" anchor="t">
            <a:normAutofit/>
          </a:bodyPr>
          <a:lstStyle/>
          <a:p>
            <a:pPr algn="l"/>
            <a:r>
              <a:rPr lang="en-US" sz="2600" b="1">
                <a:solidFill>
                  <a:srgbClr val="25202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we are using Call responses</a:t>
            </a: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40D27E4-D284-83AA-95E1-7015FEE471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8926609"/>
              </p:ext>
            </p:extLst>
          </p:nvPr>
        </p:nvGraphicFramePr>
        <p:xfrm>
          <a:off x="279614" y="2102161"/>
          <a:ext cx="11632771" cy="4973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0CC65FD8-6E9C-59F2-938D-5903911BB7B7}"/>
              </a:ext>
            </a:extLst>
          </p:cNvPr>
          <p:cNvGrpSpPr/>
          <p:nvPr/>
        </p:nvGrpSpPr>
        <p:grpSpPr>
          <a:xfrm rot="10800000">
            <a:off x="5331424" y="1678374"/>
            <a:ext cx="1816366" cy="1060583"/>
            <a:chOff x="4344323" y="1850898"/>
            <a:chExt cx="1301407" cy="1687629"/>
          </a:xfrm>
        </p:grpSpPr>
        <p:sp>
          <p:nvSpPr>
            <p:cNvPr id="7" name="Call-out: Up Arrow 6">
              <a:extLst>
                <a:ext uri="{FF2B5EF4-FFF2-40B4-BE49-F238E27FC236}">
                  <a16:creationId xmlns:a16="http://schemas.microsoft.com/office/drawing/2014/main" id="{CFD4C263-DE22-9130-92E5-1AD94BB83E9E}"/>
                </a:ext>
              </a:extLst>
            </p:cNvPr>
            <p:cNvSpPr/>
            <p:nvPr/>
          </p:nvSpPr>
          <p:spPr>
            <a:xfrm>
              <a:off x="4344323" y="1850898"/>
              <a:ext cx="1301407" cy="1608965"/>
            </a:xfrm>
            <a:prstGeom prst="upArrowCallout">
              <a:avLst>
                <a:gd name="adj1" fmla="val 50000"/>
                <a:gd name="adj2" fmla="val 20000"/>
                <a:gd name="adj3" fmla="val 20000"/>
                <a:gd name="adj4" fmla="val 100000"/>
              </a:avLst>
            </a:prstGeom>
            <a:solidFill>
              <a:srgbClr val="E8EDF3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Call-out: Up Arrow 4">
              <a:extLst>
                <a:ext uri="{FF2B5EF4-FFF2-40B4-BE49-F238E27FC236}">
                  <a16:creationId xmlns:a16="http://schemas.microsoft.com/office/drawing/2014/main" id="{013C3E0F-122F-1784-210E-83796892395F}"/>
                </a:ext>
              </a:extLst>
            </p:cNvPr>
            <p:cNvSpPr txBox="1"/>
            <p:nvPr/>
          </p:nvSpPr>
          <p:spPr>
            <a:xfrm rot="10800000">
              <a:off x="4344323" y="2189844"/>
              <a:ext cx="1301407" cy="134868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2656" tIns="165100" rIns="102656" bIns="165100" numCol="1" spcCol="1270" anchor="t" anchorCtr="0">
              <a:noAutofit/>
            </a:bodyPr>
            <a:lstStyle/>
            <a:p>
              <a:pPr marL="0" lvl="0" indent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>
                  <a:solidFill>
                    <a:srgbClr val="274A7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Independent equality impact assessments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5E7A2B6-09A6-84A0-C5D0-C0D683039846}"/>
              </a:ext>
            </a:extLst>
          </p:cNvPr>
          <p:cNvGrpSpPr/>
          <p:nvPr/>
        </p:nvGrpSpPr>
        <p:grpSpPr>
          <a:xfrm rot="10800000">
            <a:off x="7666307" y="1643217"/>
            <a:ext cx="2142194" cy="1095740"/>
            <a:chOff x="4110871" y="1850898"/>
            <a:chExt cx="1534859" cy="1743572"/>
          </a:xfrm>
        </p:grpSpPr>
        <p:sp>
          <p:nvSpPr>
            <p:cNvPr id="10" name="Call-out: Up Arrow 9">
              <a:extLst>
                <a:ext uri="{FF2B5EF4-FFF2-40B4-BE49-F238E27FC236}">
                  <a16:creationId xmlns:a16="http://schemas.microsoft.com/office/drawing/2014/main" id="{94CE706F-B589-1CD3-B1BA-9586180D9F4A}"/>
                </a:ext>
              </a:extLst>
            </p:cNvPr>
            <p:cNvSpPr/>
            <p:nvPr/>
          </p:nvSpPr>
          <p:spPr>
            <a:xfrm>
              <a:off x="4344323" y="1850898"/>
              <a:ext cx="1301407" cy="1608965"/>
            </a:xfrm>
            <a:prstGeom prst="upArrowCallout">
              <a:avLst>
                <a:gd name="adj1" fmla="val 50000"/>
                <a:gd name="adj2" fmla="val 20000"/>
                <a:gd name="adj3" fmla="val 20000"/>
                <a:gd name="adj4" fmla="val 100000"/>
              </a:avLst>
            </a:prstGeom>
            <a:solidFill>
              <a:srgbClr val="E8EDF3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en-GB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Call-out: Up Arrow 4">
              <a:extLst>
                <a:ext uri="{FF2B5EF4-FFF2-40B4-BE49-F238E27FC236}">
                  <a16:creationId xmlns:a16="http://schemas.microsoft.com/office/drawing/2014/main" id="{33F5947D-7941-5F08-EE39-97A4D07A0437}"/>
                </a:ext>
              </a:extLst>
            </p:cNvPr>
            <p:cNvSpPr txBox="1"/>
            <p:nvPr/>
          </p:nvSpPr>
          <p:spPr>
            <a:xfrm rot="10800000">
              <a:off x="4110871" y="2245787"/>
              <a:ext cx="1534859" cy="134868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2656" tIns="165100" rIns="102656" bIns="165100" numCol="1" spcCol="1270" anchor="t" anchorCtr="0">
              <a:noAutofit/>
            </a:bodyPr>
            <a:lstStyle/>
            <a:p>
              <a:pPr marL="0" lvl="0" indent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>
                  <a:solidFill>
                    <a:srgbClr val="274A7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Seek LSB approval </a:t>
              </a:r>
            </a:p>
            <a:p>
              <a:pPr marL="0" lvl="0" indent="0" algn="l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kern="1200">
                  <a:solidFill>
                    <a:srgbClr val="274A7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for proposals </a:t>
              </a:r>
            </a:p>
          </p:txBody>
        </p:sp>
      </p:grp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BC82B1F-DCC6-E425-6830-470D896E0568}"/>
              </a:ext>
            </a:extLst>
          </p:cNvPr>
          <p:cNvCxnSpPr>
            <a:cxnSpLocks/>
          </p:cNvCxnSpPr>
          <p:nvPr/>
        </p:nvCxnSpPr>
        <p:spPr>
          <a:xfrm flipV="1">
            <a:off x="4601890" y="2738956"/>
            <a:ext cx="0" cy="769341"/>
          </a:xfrm>
          <a:prstGeom prst="line">
            <a:avLst/>
          </a:prstGeom>
          <a:ln w="19050">
            <a:solidFill>
              <a:srgbClr val="6D91A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EF20318-DC79-44A5-5936-672FF536052A}"/>
              </a:ext>
            </a:extLst>
          </p:cNvPr>
          <p:cNvCxnSpPr>
            <a:cxnSpLocks/>
          </p:cNvCxnSpPr>
          <p:nvPr/>
        </p:nvCxnSpPr>
        <p:spPr>
          <a:xfrm flipV="1">
            <a:off x="10378243" y="2738957"/>
            <a:ext cx="0" cy="769341"/>
          </a:xfrm>
          <a:prstGeom prst="line">
            <a:avLst/>
          </a:prstGeom>
          <a:ln w="19050">
            <a:solidFill>
              <a:srgbClr val="6D91A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50C2C4BD-6447-EB35-8CF7-A4AC815C2693}"/>
              </a:ext>
            </a:extLst>
          </p:cNvPr>
          <p:cNvCxnSpPr>
            <a:cxnSpLocks/>
          </p:cNvCxnSpPr>
          <p:nvPr/>
        </p:nvCxnSpPr>
        <p:spPr>
          <a:xfrm>
            <a:off x="4691575" y="2760251"/>
            <a:ext cx="5686668" cy="0"/>
          </a:xfrm>
          <a:prstGeom prst="line">
            <a:avLst/>
          </a:prstGeom>
          <a:ln w="19050">
            <a:solidFill>
              <a:srgbClr val="6D91A8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8" name="Text 0"/>
          <p:cNvSpPr/>
          <p:nvPr/>
        </p:nvSpPr>
        <p:spPr>
          <a:xfrm>
            <a:off x="566928" y="320040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10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MESSAGES AND NEXT STEPS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01400" y="6528816"/>
            <a:ext cx="411480" cy="173736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900">
                <a:solidFill>
                  <a:srgbClr val="766F73"/>
                </a:solidFill>
              </a:defRPr>
            </a:lvl1pPr>
          </a:lstStyle>
          <a:p>
            <a:pPr algn="r"/>
            <a:fld id="{F7021451-1387-4CA6-816F-3879F97B5CBC}" type="slidenum">
              <a:rPr lang="en-US" b="0">
                <a:latin typeface="Arial" panose="020B0604020202020204" pitchFamily="34" charset="0"/>
                <a:cs typeface="Arial" panose="020B0604020202020204" pitchFamily="34" charset="0"/>
              </a:rPr>
              <a:t>19</a:t>
            </a:fld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9" name="Current stage label"/>
          <p:cNvSpPr txBox="1"/>
          <p:nvPr/>
        </p:nvSpPr>
        <p:spPr>
          <a:xfrm>
            <a:off x="3063240" y="2748328"/>
            <a:ext cx="1572768" cy="20005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GB" sz="1300" b="1">
                <a:solidFill>
                  <a:srgbClr val="274A7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ARE HERE</a:t>
            </a:r>
          </a:p>
        </p:txBody>
      </p:sp>
      <p:cxnSp>
        <p:nvCxnSpPr>
          <p:cNvPr id="200" name="Current stage pointer"/>
          <p:cNvCxnSpPr/>
          <p:nvPr/>
        </p:nvCxnSpPr>
        <p:spPr>
          <a:xfrm>
            <a:off x="3849624" y="3044952"/>
            <a:ext cx="0" cy="192024"/>
          </a:xfrm>
          <a:prstGeom prst="line">
            <a:avLst/>
          </a:prstGeom>
          <a:ln w="19050">
            <a:solidFill>
              <a:srgbClr val="274A7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71262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2" name="Text 0"/>
          <p:cNvSpPr/>
          <p:nvPr/>
        </p:nvSpPr>
        <p:spPr>
          <a:xfrm>
            <a:off x="566928" y="320040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>
                <a:solidFill>
                  <a:srgbClr val="000000"/>
                </a:solidFill>
              </a:defRPr>
            </a:pPr>
            <a:r>
              <a:rPr lang="en-US" sz="1050" b="1" kern="0" spc="11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STAY IN TOUCH</a:t>
            </a:r>
            <a:endParaRPr lang="en-US" sz="10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731520" y="804672"/>
            <a:ext cx="10332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  <a:defRPr>
                <a:solidFill>
                  <a:srgbClr val="000000"/>
                </a:solidFill>
              </a:defRPr>
            </a:pPr>
            <a:r>
              <a:rPr lang="en-US" sz="26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to contact us</a:t>
            </a:r>
            <a:endParaRPr lang="en-US" sz="2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731520" y="1490472"/>
            <a:ext cx="10698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  <a:defRPr>
                <a:solidFill>
                  <a:srgbClr val="000000"/>
                </a:solidFill>
              </a:defRPr>
            </a:pPr>
            <a:r>
              <a:rPr lang="en-US" sz="19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IPReg Education Review team</a:t>
            </a:r>
            <a:endParaRPr lang="en-US" sz="142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5"/>
          <p:cNvSpPr/>
          <p:nvPr/>
        </p:nvSpPr>
        <p:spPr>
          <a:xfrm>
            <a:off x="731520" y="1993392"/>
            <a:ext cx="106984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  <a:defRPr>
                <a:solidFill>
                  <a:srgbClr val="000000"/>
                </a:solidFill>
              </a:defRPr>
            </a:pPr>
            <a:r>
              <a:rPr lang="en-US" sz="3200" b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edreview@ipreg.org.uk</a:t>
            </a:r>
            <a:endParaRPr lang="en-US" sz="142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5"/>
          <p:cNvSpPr/>
          <p:nvPr/>
        </p:nvSpPr>
        <p:spPr>
          <a:xfrm>
            <a:off x="731520" y="2761488"/>
            <a:ext cx="10652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defRPr>
                <a:solidFill>
                  <a:srgbClr val="000000"/>
                </a:solidFill>
              </a:defRPr>
            </a:pPr>
            <a:r>
              <a:rPr lang="en-US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Questions about the Review or interested in joining the Reference Group? Email us.</a:t>
            </a:r>
            <a:br>
              <a:rPr lang="en-US" b="0">
                <a:solidFill>
                  <a:srgbClr val="182857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express interest in the Reference Group, please use the email subject “Education Review Reference Group”.</a:t>
            </a:r>
            <a:endParaRPr lang="en-US" i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5"/>
          <p:cNvSpPr/>
          <p:nvPr/>
        </p:nvSpPr>
        <p:spPr>
          <a:xfrm>
            <a:off x="731520" y="3931920"/>
            <a:ext cx="55778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  <a:defRPr sz="1900">
                <a:solidFill>
                  <a:srgbClr val="000000"/>
                </a:solidFill>
              </a:defRPr>
            </a:pPr>
            <a:r>
              <a:rPr lang="en-US" sz="1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See our website:</a:t>
            </a:r>
          </a:p>
          <a:p>
            <a:pPr marL="0" indent="0">
              <a:buNone/>
              <a:defRPr sz="1900">
                <a:solidFill>
                  <a:srgbClr val="000000"/>
                </a:solidFill>
              </a:defRPr>
            </a:pPr>
            <a:r>
              <a:rPr lang="en-US" sz="1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Call findings report </a:t>
            </a:r>
            <a:endParaRPr lang="en-US" sz="1900">
              <a:solidFill>
                <a:srgbClr val="274A7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 sz="1900">
                <a:solidFill>
                  <a:srgbClr val="000000"/>
                </a:solidFill>
              </a:defRPr>
            </a:pPr>
            <a:r>
              <a:rPr lang="en-US" sz="1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FAQs on the Review</a:t>
            </a:r>
            <a:endParaRPr lang="en-US" sz="142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5"/>
          <p:cNvSpPr/>
          <p:nvPr/>
        </p:nvSpPr>
        <p:spPr>
          <a:xfrm>
            <a:off x="6766560" y="3931920"/>
            <a:ext cx="466344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buClr>
                <a:schemeClr val="bg2"/>
              </a:buClr>
              <a:buSzPct val="75000"/>
              <a:defRPr sz="1900">
                <a:solidFill>
                  <a:srgbClr val="000000"/>
                </a:solidFill>
              </a:defRPr>
            </a:pPr>
            <a:r>
              <a:rPr lang="en-US" sz="1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Sign up to receive our </a:t>
            </a:r>
            <a:r>
              <a:rPr lang="en-US" sz="1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Review newsletter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5"/>
          <p:cNvSpPr/>
          <p:nvPr/>
        </p:nvSpPr>
        <p:spPr>
          <a:xfrm>
            <a:off x="1120140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  <a:defRPr>
                <a:solidFill>
                  <a:srgbClr val="000000"/>
                </a:solidFill>
              </a:defRPr>
            </a:pPr>
            <a:r>
              <a:rPr lang="en-US" sz="800" b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22</a:t>
            </a:r>
            <a:endParaRPr lang="en-US" sz="142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LinkedIn heading"/>
          <p:cNvSpPr/>
          <p:nvPr/>
        </p:nvSpPr>
        <p:spPr>
          <a:xfrm>
            <a:off x="731520" y="5166360"/>
            <a:ext cx="106527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buClr>
                <a:schemeClr val="bg2"/>
              </a:buClr>
              <a:buSzPct val="75000"/>
              <a:defRPr sz="1900">
                <a:solidFill>
                  <a:srgbClr val="000000"/>
                </a:solidFill>
              </a:defRPr>
            </a:pPr>
            <a:r>
              <a:rPr lang="en-US" sz="1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Follow us on </a:t>
            </a:r>
            <a:r>
              <a:rPr lang="en-US" sz="19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LinkedIn</a:t>
            </a:r>
            <a:endParaRPr lang="en-US" sz="1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  <a:defRPr sz="1900">
                <a:solidFill>
                  <a:srgbClr val="000000"/>
                </a:solidFill>
              </a:defRPr>
            </a:pPr>
            <a:endParaRPr lang="en-US" sz="142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dk1" folHlink="dk1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828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" cy="1"/>
          <a:chOff x="0" y="0"/>
          <a:chExt cx="1" cy="1"/>
        </a:xfrm>
      </p:grpSpPr>
      <p:sp>
        <p:nvSpPr>
          <p:cNvPr id="3" name="Text 1"/>
          <p:cNvSpPr/>
          <p:nvPr/>
        </p:nvSpPr>
        <p:spPr>
          <a:xfrm>
            <a:off x="731520" y="68580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Closing messages</a:t>
            </a:r>
            <a:endParaRPr lang="en-US" sz="30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0">
            <a:extLst>
              <a:ext uri="{FF2B5EF4-FFF2-40B4-BE49-F238E27FC236}">
                <a16:creationId xmlns:a16="http://schemas.microsoft.com/office/drawing/2014/main" id="{5DFCDA52-82D3-C1A6-CAEF-62DB0506B039}"/>
              </a:ext>
            </a:extLst>
          </p:cNvPr>
          <p:cNvSpPr/>
          <p:nvPr/>
        </p:nvSpPr>
        <p:spPr>
          <a:xfrm>
            <a:off x="719328" y="472440"/>
            <a:ext cx="89611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kern="0" spc="11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MESSAGES AND NEXT STEPS</a:t>
            </a:r>
            <a:endParaRPr lang="en-US" sz="105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7" name="IPReg Education Review logo" descr="image-a278beb3084a080d2a2066e9fd7529d6.png"/>
          <p:cNvPicPr>
            <a:picLocks noChangeAspect="1"/>
          </p:cNvPicPr>
          <p:nvPr/>
        </p:nvPicPr>
        <p:blipFill>
          <a:blip r:embed="rId3">
            <a:duotone>
              <a:srgbClr val="FFFFFF"/>
              <a:srgbClr val="FFFFFF"/>
            </a:duotone>
          </a:blip>
          <a:srcRect l="1675" t="27949" r="1077" b="28905"/>
          <a:stretch>
            <a:fillRect/>
          </a:stretch>
        </p:blipFill>
        <p:spPr>
          <a:xfrm>
            <a:off x="10058400" y="283464"/>
            <a:ext cx="1554480" cy="388141"/>
          </a:xfrm>
          <a:prstGeom prst="rect">
            <a:avLst/>
          </a:prstGeom>
        </p:spPr>
      </p:pic>
      <p:sp>
        <p:nvSpPr>
          <p:cNvPr id="58" name="Text 3"/>
          <p:cNvSpPr/>
          <p:nvPr/>
        </p:nvSpPr>
        <p:spPr>
          <a:xfrm>
            <a:off x="719328" y="1246632"/>
            <a:ext cx="10607040" cy="500176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Building on strong foundations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Updating requirements for changing practice, including AI, while building on existing good practice.</a:t>
            </a:r>
          </a:p>
          <a:p>
            <a:pPr lvl="1"/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Strengthening learning and support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Valuing workplace learning and exploring proportionate ways to </a:t>
            </a:r>
            <a:r>
              <a:rPr lang="en-US" sz="1600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recognise</a:t>
            </a:r>
            <a:r>
              <a:rPr 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it within qualification routes.</a:t>
            </a:r>
          </a:p>
          <a:p>
            <a:pPr lvl="1"/>
            <a:r>
              <a:rPr 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Widening access while maintaining standards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Removing unnecessary barriers to entry and to progression. </a:t>
            </a:r>
          </a:p>
          <a:p>
            <a:pPr lvl="1"/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Ensuring proportionality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Any proposed reforms need to be justified, purposeful and realistic. </a:t>
            </a:r>
          </a:p>
          <a:p>
            <a:pPr lvl="1"/>
            <a:endParaRPr lang="en-US" sz="16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the Call findings to develop proposals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Consulting on proposals and draft outputs early in 2027. IPReg has not yet made decisions on future changes.</a:t>
            </a:r>
            <a:endParaRPr lang="en-US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Text 3"/>
          <p:cNvSpPr/>
          <p:nvPr/>
        </p:nvSpPr>
        <p:spPr>
          <a:xfrm>
            <a:off x="11201400" y="6510528"/>
            <a:ext cx="41148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b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</a:t>
            </a:r>
            <a:endParaRPr lang="en-US" sz="19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CITMA">
      <a:dk1>
        <a:srgbClr val="00205C"/>
      </a:dk1>
      <a:lt1>
        <a:srgbClr val="F8F8F8"/>
      </a:lt1>
      <a:dk2>
        <a:srgbClr val="000000"/>
      </a:dk2>
      <a:lt2>
        <a:srgbClr val="A7A9AC"/>
      </a:lt2>
      <a:accent1>
        <a:srgbClr val="00205C"/>
      </a:accent1>
      <a:accent2>
        <a:srgbClr val="E1D100"/>
      </a:accent2>
      <a:accent3>
        <a:srgbClr val="E1D100"/>
      </a:accent3>
      <a:accent4>
        <a:srgbClr val="00205C"/>
      </a:accent4>
      <a:accent5>
        <a:srgbClr val="00205C"/>
      </a:accent5>
      <a:accent6>
        <a:srgbClr val="A7A9AC"/>
      </a:accent6>
      <a:hlink>
        <a:srgbClr val="E18041"/>
      </a:hlink>
      <a:folHlink>
        <a:srgbClr val="00205C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F789266B1464D438804AD0ACE4CCC37" ma:contentTypeVersion="18" ma:contentTypeDescription="Create a new document." ma:contentTypeScope="" ma:versionID="0c9a17cab27c84819a8318125f8b8325">
  <xsd:schema xmlns:xsd="http://www.w3.org/2001/XMLSchema" xmlns:xs="http://www.w3.org/2001/XMLSchema" xmlns:p="http://schemas.microsoft.com/office/2006/metadata/properties" xmlns:ns2="32f0f1be-ae16-4d86-8416-a318c4f65747" xmlns:ns3="54551d89-4e81-4910-be9c-b455f91a6c39" targetNamespace="http://schemas.microsoft.com/office/2006/metadata/properties" ma:root="true" ma:fieldsID="46a9c4531bd80fe77c7c818e281abfc8" ns2:_="" ns3:_="">
    <xsd:import namespace="32f0f1be-ae16-4d86-8416-a318c4f65747"/>
    <xsd:import namespace="54551d89-4e81-4910-be9c-b455f91a6c3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f0f1be-ae16-4d86-8416-a318c4f6574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673dcd0-66f7-4544-8522-9d79e45c7f4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551d89-4e81-4910-be9c-b455f91a6c39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bd9da67-d42c-4da3-a12c-c2db0bf6967d}" ma:internalName="TaxCatchAll" ma:showField="CatchAllData" ma:web="54551d89-4e81-4910-be9c-b455f91a6c3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2f0f1be-ae16-4d86-8416-a318c4f65747">
      <Terms xmlns="http://schemas.microsoft.com/office/infopath/2007/PartnerControls"/>
    </lcf76f155ced4ddcb4097134ff3c332f>
    <TaxCatchAll xmlns="54551d89-4e81-4910-be9c-b455f91a6c39" xsi:nil="true"/>
  </documentManagement>
</p:properties>
</file>

<file path=customXml/itemProps1.xml><?xml version="1.0" encoding="utf-8"?>
<ds:datastoreItem xmlns:ds="http://schemas.openxmlformats.org/officeDocument/2006/customXml" ds:itemID="{AB250D1C-0DF9-45BC-9C41-A78E1E037AD2}">
  <ds:schemaRefs>
    <ds:schemaRef ds:uri="32f0f1be-ae16-4d86-8416-a318c4f65747"/>
    <ds:schemaRef ds:uri="54551d89-4e81-4910-be9c-b455f91a6c3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FB5F496E-C6AB-4E49-BFBF-0D3E4661153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6C5C25F-07FC-4FBA-B64F-F4172C2093F2}">
  <ds:schemaRefs>
    <ds:schemaRef ds:uri="http://www.w3.org/XML/1998/namespace"/>
    <ds:schemaRef ds:uri="http://purl.org/dc/terms/"/>
    <ds:schemaRef ds:uri="32f0f1be-ae16-4d86-8416-a318c4f65747"/>
    <ds:schemaRef ds:uri="http://purl.org/dc/elements/1.1/"/>
    <ds:schemaRef ds:uri="http://schemas.microsoft.com/office/2006/documentManagement/types"/>
    <ds:schemaRef ds:uri="http://schemas.microsoft.com/office/2006/metadata/properties"/>
    <ds:schemaRef ds:uri="54551d89-4e81-4910-be9c-b455f91a6c39"/>
    <ds:schemaRef ds:uri="http://purl.org/dc/dcmitype/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1637</Words>
  <Application>Microsoft Office PowerPoint</Application>
  <PresentationFormat>Widescreen</PresentationFormat>
  <Paragraphs>306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</vt:lpstr>
      <vt:lpstr>Arial</vt:lpstr>
      <vt:lpstr>Calibri</vt:lpstr>
      <vt:lpstr>Office Theme</vt:lpstr>
      <vt:lpstr>1_Office Theme</vt:lpstr>
      <vt:lpstr>CITMA Webinar - IPReg Education Review: Insights from the call for evidence and feedback  Katie Flett, IPReg Sally Gosling, IPReg 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IPReg Education Review roadmap</vt:lpstr>
      <vt:lpstr>How we are using Call responses</vt:lpstr>
      <vt:lpstr>PowerPoint Presentation</vt:lpstr>
      <vt:lpstr>PowerPoint Presentation</vt:lpstr>
    </vt:vector>
  </TitlesOfParts>
  <Company>IPReg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Education Review Call findings and next steps</dc:subject>
  <dc:creator>Katie Flett</dc:creator>
  <cp:lastModifiedBy>Gus Bicknell</cp:lastModifiedBy>
  <cp:revision>2</cp:revision>
  <cp:lastPrinted>2026-10-12T13:22:24Z</cp:lastPrinted>
  <dcterms:created xsi:type="dcterms:W3CDTF">2026-10-05T12:24:07Z</dcterms:created>
  <dcterms:modified xsi:type="dcterms:W3CDTF">2026-11-03T12:14:04Z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0x0101004F789266B1464D438804AD0ACE4CCC37</vt:lpwstr>
  </property>
  <property fmtid="{D5CDD505-2E9C-101B-9397-08002B2CF9AE}" pid="3" name="Order">
    <vt:r8>127400</vt:r8>
  </property>
  <property fmtid="{D5CDD505-2E9C-101B-9397-08002B2CF9AE}" pid="4" name="_ExtendedDescription">
    <vt:lpwstr/>
  </property>
  <property fmtid="{D5CDD505-2E9C-101B-9397-08002B2CF9AE}" pid="5" name="_activity">
    <vt:lpwstr>{"FileActivityType":"9","FileActivityTimeStamp":"2026-10-05T12:24:08.280Z","FileActivityUsersOnPage":[{"DisplayName":"Katie Flett","Id":"katie.flett@ipreg.org.uk"}],"FileActivityNavigationId":null}</vt:lpwstr>
  </property>
  <property fmtid="{D5CDD505-2E9C-101B-9397-08002B2CF9AE}" pid="6" name="TriggerFlowInfo">
    <vt:lpwstr/>
  </property>
  <property fmtid="{D5CDD505-2E9C-101B-9397-08002B2CF9AE}" pid="7" name="ComplianceAssetId">
    <vt:lpwstr/>
  </property>
  <property fmtid="{D5CDD505-2E9C-101B-9397-08002B2CF9AE}" pid="8" name="MediaServiceImageTags">
    <vt:lpwstr/>
  </property>
</Properties>
</file>