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 id="2147483684" r:id="rId5"/>
  </p:sldMasterIdLst>
  <p:notesMasterIdLst>
    <p:notesMasterId r:id="rId16"/>
  </p:notesMasterIdLst>
  <p:sldIdLst>
    <p:sldId id="291" r:id="rId6"/>
    <p:sldId id="257" r:id="rId7"/>
    <p:sldId id="378" r:id="rId8"/>
    <p:sldId id="337" r:id="rId9"/>
    <p:sldId id="398" r:id="rId10"/>
    <p:sldId id="400" r:id="rId11"/>
    <p:sldId id="275" r:id="rId12"/>
    <p:sldId id="401" r:id="rId13"/>
    <p:sldId id="258" r:id="rId14"/>
    <p:sldId id="301"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Lato" panose="020F0502020204030203" pitchFamily="34" charset="0"/>
      <p:regular r:id="rId23"/>
      <p:bold r:id="rId24"/>
      <p:italic r:id="rId25"/>
      <p:boldItalic r:id="rId26"/>
    </p:embeddedFont>
    <p:embeddedFont>
      <p:font typeface="Lato Bold" panose="020F0502020204030203" pitchFamily="34" charset="0"/>
      <p:bold r:id="rId27"/>
    </p:embeddedFont>
    <p:embeddedFont>
      <p:font typeface="Lato Medium" panose="020F0502020204030203" pitchFamily="34" charset="0"/>
      <p:regular r:id="rId28"/>
      <p: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AB30"/>
    <a:srgbClr val="2D97C1"/>
    <a:srgbClr val="134356"/>
    <a:srgbClr val="12686C"/>
    <a:srgbClr val="105972"/>
    <a:srgbClr val="70AED2"/>
    <a:srgbClr val="FFFFFF"/>
    <a:srgbClr val="D2D2D4"/>
    <a:srgbClr val="E9E9EA"/>
    <a:srgbClr val="289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354832-B62B-E38E-A8BF-DD36ED8E3769}" v="177" dt="2018-09-07T15:35:20.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89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47C16-2354-4457-A755-82A64ED43F4F}" type="datetimeFigureOut">
              <a:rPr lang="en-GB" smtClean="0"/>
              <a:t>11/06/2020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A4847-1467-4897-BD53-E6448AD59C8F}" type="slidenum">
              <a:rPr lang="en-GB" smtClean="0"/>
              <a:t>‹#›</a:t>
            </a:fld>
            <a:endParaRPr lang="en-GB"/>
          </a:p>
        </p:txBody>
      </p:sp>
    </p:spTree>
    <p:extLst>
      <p:ext uri="{BB962C8B-B14F-4D97-AF65-F5344CB8AC3E}">
        <p14:creationId xmlns:p14="http://schemas.microsoft.com/office/powerpoint/2010/main" val="1715806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Title slide</a:t>
            </a:r>
          </a:p>
        </p:txBody>
      </p:sp>
      <p:sp>
        <p:nvSpPr>
          <p:cNvPr id="4" name="Slide Number Placeholder 3"/>
          <p:cNvSpPr>
            <a:spLocks noGrp="1"/>
          </p:cNvSpPr>
          <p:nvPr>
            <p:ph type="sldNum" sz="quarter" idx="10"/>
          </p:nvPr>
        </p:nvSpPr>
        <p:spPr/>
        <p:txBody>
          <a:bodyPr/>
          <a:lstStyle/>
          <a:p>
            <a:fld id="{807A4847-1467-4897-BD53-E6448AD59C8F}" type="slidenum">
              <a:rPr lang="en-GB" smtClean="0"/>
              <a:t>1</a:t>
            </a:fld>
            <a:endParaRPr lang="en-GB"/>
          </a:p>
        </p:txBody>
      </p:sp>
    </p:spTree>
    <p:extLst>
      <p:ext uri="{BB962C8B-B14F-4D97-AF65-F5344CB8AC3E}">
        <p14:creationId xmlns:p14="http://schemas.microsoft.com/office/powerpoint/2010/main" val="428980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90B043-F411-4B43-8A9A-A84F03D24F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711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latin typeface="Lato" panose="020F0502020204030203" pitchFamily="34" charset="0"/>
                <a:ea typeface="Lato" panose="020F0502020204030203" pitchFamily="34" charset="0"/>
                <a:cs typeface="Lato" panose="020F0502020204030203" pitchFamily="34" charset="0"/>
              </a:rPr>
              <a:t>MHFA came</a:t>
            </a:r>
            <a:r>
              <a:rPr lang="en-GB" sz="1200" baseline="0">
                <a:latin typeface="Lato" panose="020F0502020204030203" pitchFamily="34" charset="0"/>
                <a:ea typeface="Lato" panose="020F0502020204030203" pitchFamily="34" charset="0"/>
                <a:cs typeface="Lato" panose="020F0502020204030203" pitchFamily="34" charset="0"/>
              </a:rPr>
              <a:t> to England in 2007 </a:t>
            </a:r>
            <a:r>
              <a:rPr lang="en-GB" sz="1200">
                <a:latin typeface="Lato" panose="020F0502020204030203" pitchFamily="34" charset="0"/>
                <a:ea typeface="Lato" panose="020F0502020204030203" pitchFamily="34" charset="0"/>
                <a:cs typeface="Lato" panose="020F0502020204030203" pitchFamily="34" charset="0"/>
              </a:rPr>
              <a:t>and launched under the Department of Health: National Institute of Mental Health in England (NIMHE) as part of a national approach to improving public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latin typeface="Lato" panose="020F0502020204030203" pitchFamily="34" charset="0"/>
                <a:ea typeface="Lato" panose="020F0502020204030203" pitchFamily="34" charset="0"/>
                <a:cs typeface="Lato" panose="020F0502020204030203" pitchFamily="34" charset="0"/>
              </a:rPr>
              <a:t>In 2009 we became a community interest company which allows us to be fully self-funded.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latin typeface="Lato" panose="020F0502020204030203" pitchFamily="34" charset="0"/>
                <a:ea typeface="Lato" panose="020F0502020204030203" pitchFamily="34" charset="0"/>
                <a:cs typeface="Lato" panose="020F0502020204030203" pitchFamily="34" charset="0"/>
              </a:rPr>
              <a:t>We have since expanded our product range to offer tailored courses for supporting young people, students in higher education, people with learning disabilities, and the Armed Forces community, as well as the general adult population.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latin typeface="Lato" panose="020F0502020204030203" pitchFamily="34" charset="0"/>
                <a:ea typeface="Lato" panose="020F0502020204030203" pitchFamily="34" charset="0"/>
                <a:cs typeface="Lato" panose="020F0502020204030203" pitchFamily="34" charset="0"/>
              </a:rPr>
              <a:t>Now in 2017 MHFA</a:t>
            </a:r>
            <a:r>
              <a:rPr lang="en-GB" sz="1200" baseline="0">
                <a:latin typeface="Lato" panose="020F0502020204030203" pitchFamily="34" charset="0"/>
                <a:ea typeface="Lato" panose="020F0502020204030203" pitchFamily="34" charset="0"/>
                <a:cs typeface="Lato" panose="020F0502020204030203" pitchFamily="34" charset="0"/>
              </a:rPr>
              <a:t> programmes are licenced in 24 countries, with over 2 million people trained worldwide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a:latin typeface="Lato" panose="020F0502020204030203" pitchFamily="34" charset="0"/>
                <a:ea typeface="Lato" panose="020F0502020204030203" pitchFamily="34" charset="0"/>
                <a:cs typeface="Lato" panose="020F0502020204030203" pitchFamily="34" charset="0"/>
              </a:rPr>
              <a:t>Here in England we currently have 1,300 independent MHFA instructors, who have delivered MHFA courses to over 218,000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a:latin typeface="Lato" panose="020F0502020204030203" pitchFamily="34" charset="0"/>
                <a:ea typeface="Lato" panose="020F0502020204030203" pitchFamily="34" charset="0"/>
                <a:cs typeface="Lato" panose="020F0502020204030203" pitchFamily="34" charset="0"/>
              </a:rPr>
              <a:t>Our mission is to train one in ten of the population in England, because we all have mental health.</a:t>
            </a:r>
            <a:endParaRPr lang="en-GB" sz="1200">
              <a:latin typeface="Lato" panose="020F0502020204030203" pitchFamily="34" charset="0"/>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latin typeface="Lato" panose="020F0502020204030203" pitchFamily="34" charset="0"/>
              <a:ea typeface="Lato" panose="020F0502020204030203" pitchFamily="34" charset="0"/>
              <a:cs typeface="Lato" panose="020F0502020204030203" pitchFamily="34" charset="0"/>
            </a:endParaRPr>
          </a:p>
          <a:p>
            <a:endParaRPr lang="en-GB"/>
          </a:p>
        </p:txBody>
      </p:sp>
      <p:sp>
        <p:nvSpPr>
          <p:cNvPr id="4" name="Slide Number Placeholder 3"/>
          <p:cNvSpPr>
            <a:spLocks noGrp="1"/>
          </p:cNvSpPr>
          <p:nvPr>
            <p:ph type="sldNum" sz="quarter" idx="10"/>
          </p:nvPr>
        </p:nvSpPr>
        <p:spPr/>
        <p:txBody>
          <a:bodyPr/>
          <a:lstStyle/>
          <a:p>
            <a:fld id="{807A4847-1467-4897-BD53-E6448AD59C8F}" type="slidenum">
              <a:rPr lang="en-GB" smtClean="0"/>
              <a:t>3</a:t>
            </a:fld>
            <a:endParaRPr lang="en-GB"/>
          </a:p>
        </p:txBody>
      </p:sp>
    </p:spTree>
    <p:extLst>
      <p:ext uri="{BB962C8B-B14F-4D97-AF65-F5344CB8AC3E}">
        <p14:creationId xmlns:p14="http://schemas.microsoft.com/office/powerpoint/2010/main" val="1691119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7A4847-1467-4897-BD53-E6448AD59C8F}" type="slidenum">
              <a:rPr lang="en-GB" smtClean="0"/>
              <a:t>4</a:t>
            </a:fld>
            <a:endParaRPr lang="en-GB"/>
          </a:p>
        </p:txBody>
      </p:sp>
    </p:spTree>
    <p:extLst>
      <p:ext uri="{BB962C8B-B14F-4D97-AF65-F5344CB8AC3E}">
        <p14:creationId xmlns:p14="http://schemas.microsoft.com/office/powerpoint/2010/main" val="254551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GB" sz="1200">
                <a:latin typeface="Lato" panose="020F0502020204030203" pitchFamily="34" charset="0"/>
                <a:ea typeface="Lato" panose="020F0502020204030203" pitchFamily="34" charset="0"/>
                <a:cs typeface="Lato" panose="020F0502020204030203" pitchFamily="34" charset="0"/>
              </a:rPr>
              <a:t>Educating people about mental health helps to:</a:t>
            </a:r>
          </a:p>
          <a:p>
            <a:pPr>
              <a:buFont typeface="Lato" panose="020F0502020204030203" pitchFamily="34" charset="0"/>
              <a:buChar char="-"/>
            </a:pPr>
            <a:r>
              <a:rPr lang="en-GB" sz="1200">
                <a:latin typeface="Lato" panose="020F0502020204030203" pitchFamily="34" charset="0"/>
                <a:ea typeface="Lato" panose="020F0502020204030203" pitchFamily="34" charset="0"/>
                <a:cs typeface="Lato" panose="020F0502020204030203" pitchFamily="34" charset="0"/>
              </a:rPr>
              <a:t>Open up conversations, breaking the stigma around an issue that affects one in four people</a:t>
            </a:r>
          </a:p>
          <a:p>
            <a:pPr>
              <a:buFont typeface="Lato" panose="020F0502020204030203" pitchFamily="34" charset="0"/>
              <a:buChar char="-"/>
            </a:pPr>
            <a:r>
              <a:rPr lang="en-GB" sz="1200">
                <a:latin typeface="Lato" panose="020F0502020204030203" pitchFamily="34" charset="0"/>
                <a:ea typeface="Lato" panose="020F0502020204030203" pitchFamily="34" charset="0"/>
                <a:cs typeface="Lato" panose="020F0502020204030203" pitchFamily="34" charset="0"/>
              </a:rPr>
              <a:t>Promote mental health resilience by giving people the tools to keep themselves and their colleagues healthy</a:t>
            </a:r>
          </a:p>
          <a:p>
            <a:pPr>
              <a:buFont typeface="Lato" panose="020F0502020204030203" pitchFamily="34" charset="0"/>
              <a:buChar char="-"/>
            </a:pPr>
            <a:r>
              <a:rPr lang="en-GB" sz="1200">
                <a:latin typeface="Lato" panose="020F0502020204030203" pitchFamily="34" charset="0"/>
                <a:ea typeface="Lato" panose="020F0502020204030203" pitchFamily="34" charset="0"/>
                <a:cs typeface="Lato" panose="020F0502020204030203" pitchFamily="34" charset="0"/>
              </a:rPr>
              <a:t>Encourage people to access support when needed for a faster recovery. Being able to recognise the signs of mental ill health is the first step to seeking appropriate help</a:t>
            </a:r>
          </a:p>
          <a:p>
            <a:pPr>
              <a:buFont typeface="Lato" panose="020F0502020204030203" pitchFamily="34" charset="0"/>
              <a:buChar char="-"/>
            </a:pPr>
            <a:r>
              <a:rPr lang="en-GB" sz="1200">
                <a:latin typeface="Lato" panose="020F0502020204030203" pitchFamily="34" charset="0"/>
                <a:ea typeface="Lato" panose="020F0502020204030203" pitchFamily="34" charset="0"/>
                <a:cs typeface="Lato" panose="020F0502020204030203" pitchFamily="34" charset="0"/>
              </a:rPr>
              <a:t>Empower people with a long term mental health issue or disability to thrive in work</a:t>
            </a:r>
          </a:p>
          <a:p>
            <a:pPr>
              <a:buFont typeface="Lato" panose="020F0502020204030203" pitchFamily="34" charset="0"/>
              <a:buChar char="-"/>
            </a:pPr>
            <a:r>
              <a:rPr lang="en-GB" sz="1200">
                <a:latin typeface="Lato" panose="020F0502020204030203" pitchFamily="34" charset="0"/>
                <a:ea typeface="Lato" panose="020F0502020204030203" pitchFamily="34" charset="0"/>
                <a:cs typeface="Lato" panose="020F0502020204030203" pitchFamily="34" charset="0"/>
              </a:rPr>
              <a:t>Stop preventable health issues arising by building a supportive culture</a:t>
            </a:r>
          </a:p>
          <a:p>
            <a:pPr>
              <a:buFont typeface="Lato" panose="020F0502020204030203" pitchFamily="34" charset="0"/>
              <a:buChar char="-"/>
            </a:pPr>
            <a:r>
              <a:rPr lang="en-GB" sz="1200">
                <a:latin typeface="Lato" panose="020F0502020204030203" pitchFamily="34" charset="0"/>
                <a:ea typeface="Lato" panose="020F0502020204030203" pitchFamily="34" charset="0"/>
                <a:cs typeface="Lato" panose="020F0502020204030203" pitchFamily="34" charset="0"/>
              </a:rPr>
              <a:t>Embed positive, long term cultural change across your organisation through robust policy</a:t>
            </a:r>
            <a:endParaRPr lang="en-GB"/>
          </a:p>
        </p:txBody>
      </p:sp>
      <p:sp>
        <p:nvSpPr>
          <p:cNvPr id="4" name="Slide Number Placeholder 3"/>
          <p:cNvSpPr>
            <a:spLocks noGrp="1"/>
          </p:cNvSpPr>
          <p:nvPr>
            <p:ph type="sldNum" sz="quarter" idx="10"/>
          </p:nvPr>
        </p:nvSpPr>
        <p:spPr/>
        <p:txBody>
          <a:bodyPr/>
          <a:lstStyle/>
          <a:p>
            <a:fld id="{807A4847-1467-4897-BD53-E6448AD59C8F}" type="slidenum">
              <a:rPr lang="en-GB" smtClean="0"/>
              <a:t>5</a:t>
            </a:fld>
            <a:endParaRPr lang="en-GB"/>
          </a:p>
        </p:txBody>
      </p:sp>
    </p:spTree>
    <p:extLst>
      <p:ext uri="{BB962C8B-B14F-4D97-AF65-F5344CB8AC3E}">
        <p14:creationId xmlns:p14="http://schemas.microsoft.com/office/powerpoint/2010/main" val="4111311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GB" sz="1200">
                <a:latin typeface="Lato" panose="020F0502020204030203" pitchFamily="34" charset="0"/>
                <a:ea typeface="Lato" panose="020F0502020204030203" pitchFamily="34" charset="0"/>
                <a:cs typeface="Lato" panose="020F0502020204030203" pitchFamily="34" charset="0"/>
              </a:rPr>
              <a:t>Educating people about mental health helps to:</a:t>
            </a:r>
          </a:p>
          <a:p>
            <a:pPr>
              <a:buFont typeface="Lato" panose="020F0502020204030203" pitchFamily="34" charset="0"/>
              <a:buChar char="-"/>
            </a:pPr>
            <a:r>
              <a:rPr lang="en-GB" sz="1200">
                <a:latin typeface="Lato" panose="020F0502020204030203" pitchFamily="34" charset="0"/>
                <a:ea typeface="Lato" panose="020F0502020204030203" pitchFamily="34" charset="0"/>
                <a:cs typeface="Lato" panose="020F0502020204030203" pitchFamily="34" charset="0"/>
              </a:rPr>
              <a:t>Open up conversations, breaking the stigma around an issue that affects one in four people</a:t>
            </a:r>
          </a:p>
          <a:p>
            <a:pPr>
              <a:buFont typeface="Lato" panose="020F0502020204030203" pitchFamily="34" charset="0"/>
              <a:buChar char="-"/>
            </a:pPr>
            <a:r>
              <a:rPr lang="en-GB" sz="1200">
                <a:latin typeface="Lato" panose="020F0502020204030203" pitchFamily="34" charset="0"/>
                <a:ea typeface="Lato" panose="020F0502020204030203" pitchFamily="34" charset="0"/>
                <a:cs typeface="Lato" panose="020F0502020204030203" pitchFamily="34" charset="0"/>
              </a:rPr>
              <a:t>Promote mental health resilience by giving people the tools to keep themselves and their colleagues healthy</a:t>
            </a:r>
          </a:p>
          <a:p>
            <a:pPr>
              <a:buFont typeface="Lato" panose="020F0502020204030203" pitchFamily="34" charset="0"/>
              <a:buChar char="-"/>
            </a:pPr>
            <a:r>
              <a:rPr lang="en-GB" sz="1200">
                <a:latin typeface="Lato" panose="020F0502020204030203" pitchFamily="34" charset="0"/>
                <a:ea typeface="Lato" panose="020F0502020204030203" pitchFamily="34" charset="0"/>
                <a:cs typeface="Lato" panose="020F0502020204030203" pitchFamily="34" charset="0"/>
              </a:rPr>
              <a:t>Encourage people to access support when needed for a faster recovery. Being able to recognise the signs of mental ill health is the first step to seeking appropriate help</a:t>
            </a:r>
          </a:p>
          <a:p>
            <a:pPr>
              <a:buFont typeface="Lato" panose="020F0502020204030203" pitchFamily="34" charset="0"/>
              <a:buChar char="-"/>
            </a:pPr>
            <a:r>
              <a:rPr lang="en-GB" sz="1200">
                <a:latin typeface="Lato" panose="020F0502020204030203" pitchFamily="34" charset="0"/>
                <a:ea typeface="Lato" panose="020F0502020204030203" pitchFamily="34" charset="0"/>
                <a:cs typeface="Lato" panose="020F0502020204030203" pitchFamily="34" charset="0"/>
              </a:rPr>
              <a:t>Empower people with a long term mental health issue or disability to thrive in work</a:t>
            </a:r>
          </a:p>
          <a:p>
            <a:pPr>
              <a:buFont typeface="Lato" panose="020F0502020204030203" pitchFamily="34" charset="0"/>
              <a:buChar char="-"/>
            </a:pPr>
            <a:r>
              <a:rPr lang="en-GB" sz="1200">
                <a:latin typeface="Lato" panose="020F0502020204030203" pitchFamily="34" charset="0"/>
                <a:ea typeface="Lato" panose="020F0502020204030203" pitchFamily="34" charset="0"/>
                <a:cs typeface="Lato" panose="020F0502020204030203" pitchFamily="34" charset="0"/>
              </a:rPr>
              <a:t>Stop preventable health issues arising by building a supportive culture</a:t>
            </a:r>
          </a:p>
          <a:p>
            <a:pPr>
              <a:buFont typeface="Lato" panose="020F0502020204030203" pitchFamily="34" charset="0"/>
              <a:buChar char="-"/>
            </a:pPr>
            <a:r>
              <a:rPr lang="en-GB" sz="1200">
                <a:latin typeface="Lato" panose="020F0502020204030203" pitchFamily="34" charset="0"/>
                <a:ea typeface="Lato" panose="020F0502020204030203" pitchFamily="34" charset="0"/>
                <a:cs typeface="Lato" panose="020F0502020204030203" pitchFamily="34" charset="0"/>
              </a:rPr>
              <a:t>Embed positive, long term cultural change across your organisation through robust policy</a:t>
            </a:r>
            <a:endParaRPr lang="en-GB"/>
          </a:p>
        </p:txBody>
      </p:sp>
      <p:sp>
        <p:nvSpPr>
          <p:cNvPr id="4" name="Slide Number Placeholder 3"/>
          <p:cNvSpPr>
            <a:spLocks noGrp="1"/>
          </p:cNvSpPr>
          <p:nvPr>
            <p:ph type="sldNum" sz="quarter" idx="10"/>
          </p:nvPr>
        </p:nvSpPr>
        <p:spPr/>
        <p:txBody>
          <a:bodyPr/>
          <a:lstStyle/>
          <a:p>
            <a:fld id="{807A4847-1467-4897-BD53-E6448AD59C8F}" type="slidenum">
              <a:rPr lang="en-GB" smtClean="0"/>
              <a:t>7</a:t>
            </a:fld>
            <a:endParaRPr lang="en-GB"/>
          </a:p>
        </p:txBody>
      </p:sp>
    </p:spTree>
    <p:extLst>
      <p:ext uri="{BB962C8B-B14F-4D97-AF65-F5344CB8AC3E}">
        <p14:creationId xmlns:p14="http://schemas.microsoft.com/office/powerpoint/2010/main" val="1212387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GB" sz="1200">
                <a:latin typeface="Lato" panose="020F0502020204030203" pitchFamily="34" charset="0"/>
                <a:ea typeface="Lato" panose="020F0502020204030203" pitchFamily="34" charset="0"/>
                <a:cs typeface="Lato" panose="020F0502020204030203" pitchFamily="34" charset="0"/>
              </a:rPr>
              <a:t>Educating people about mental health helps to:</a:t>
            </a:r>
          </a:p>
          <a:p>
            <a:pPr>
              <a:buFont typeface="Lato" panose="020F0502020204030203" pitchFamily="34" charset="0"/>
              <a:buChar char="-"/>
            </a:pPr>
            <a:r>
              <a:rPr lang="en-GB" sz="1200">
                <a:latin typeface="Lato" panose="020F0502020204030203" pitchFamily="34" charset="0"/>
                <a:ea typeface="Lato" panose="020F0502020204030203" pitchFamily="34" charset="0"/>
                <a:cs typeface="Lato" panose="020F0502020204030203" pitchFamily="34" charset="0"/>
              </a:rPr>
              <a:t>Open up conversations, breaking the stigma around an issue that affects one in four people</a:t>
            </a:r>
          </a:p>
          <a:p>
            <a:pPr>
              <a:buFont typeface="Lato" panose="020F0502020204030203" pitchFamily="34" charset="0"/>
              <a:buChar char="-"/>
            </a:pPr>
            <a:r>
              <a:rPr lang="en-GB" sz="1200">
                <a:latin typeface="Lato" panose="020F0502020204030203" pitchFamily="34" charset="0"/>
                <a:ea typeface="Lato" panose="020F0502020204030203" pitchFamily="34" charset="0"/>
                <a:cs typeface="Lato" panose="020F0502020204030203" pitchFamily="34" charset="0"/>
              </a:rPr>
              <a:t>Promote mental health resilience by giving people the tools to keep themselves and their colleagues healthy</a:t>
            </a:r>
          </a:p>
          <a:p>
            <a:pPr>
              <a:buFont typeface="Lato" panose="020F0502020204030203" pitchFamily="34" charset="0"/>
              <a:buChar char="-"/>
            </a:pPr>
            <a:r>
              <a:rPr lang="en-GB" sz="1200">
                <a:latin typeface="Lato" panose="020F0502020204030203" pitchFamily="34" charset="0"/>
                <a:ea typeface="Lato" panose="020F0502020204030203" pitchFamily="34" charset="0"/>
                <a:cs typeface="Lato" panose="020F0502020204030203" pitchFamily="34" charset="0"/>
              </a:rPr>
              <a:t>Encourage people to access support when needed for a faster recovery. Being able to recognise the signs of mental ill health is the first step to seeking appropriate help</a:t>
            </a:r>
          </a:p>
          <a:p>
            <a:pPr>
              <a:buFont typeface="Lato" panose="020F0502020204030203" pitchFamily="34" charset="0"/>
              <a:buChar char="-"/>
            </a:pPr>
            <a:r>
              <a:rPr lang="en-GB" sz="1200">
                <a:latin typeface="Lato" panose="020F0502020204030203" pitchFamily="34" charset="0"/>
                <a:ea typeface="Lato" panose="020F0502020204030203" pitchFamily="34" charset="0"/>
                <a:cs typeface="Lato" panose="020F0502020204030203" pitchFamily="34" charset="0"/>
              </a:rPr>
              <a:t>Empower people with a long term mental health issue or disability to thrive in work</a:t>
            </a:r>
          </a:p>
          <a:p>
            <a:pPr>
              <a:buFont typeface="Lato" panose="020F0502020204030203" pitchFamily="34" charset="0"/>
              <a:buChar char="-"/>
            </a:pPr>
            <a:r>
              <a:rPr lang="en-GB" sz="1200">
                <a:latin typeface="Lato" panose="020F0502020204030203" pitchFamily="34" charset="0"/>
                <a:ea typeface="Lato" panose="020F0502020204030203" pitchFamily="34" charset="0"/>
                <a:cs typeface="Lato" panose="020F0502020204030203" pitchFamily="34" charset="0"/>
              </a:rPr>
              <a:t>Stop preventable health issues arising by building a supportive culture</a:t>
            </a:r>
          </a:p>
          <a:p>
            <a:pPr>
              <a:buFont typeface="Lato" panose="020F0502020204030203" pitchFamily="34" charset="0"/>
              <a:buChar char="-"/>
            </a:pPr>
            <a:r>
              <a:rPr lang="en-GB" sz="1200">
                <a:latin typeface="Lato" panose="020F0502020204030203" pitchFamily="34" charset="0"/>
                <a:ea typeface="Lato" panose="020F0502020204030203" pitchFamily="34" charset="0"/>
                <a:cs typeface="Lato" panose="020F0502020204030203" pitchFamily="34" charset="0"/>
              </a:rPr>
              <a:t>Embed positive, long term cultural change across your organisation through robust policy</a:t>
            </a:r>
            <a:endParaRPr lang="en-GB"/>
          </a:p>
        </p:txBody>
      </p:sp>
      <p:sp>
        <p:nvSpPr>
          <p:cNvPr id="4" name="Slide Number Placeholder 3"/>
          <p:cNvSpPr>
            <a:spLocks noGrp="1"/>
          </p:cNvSpPr>
          <p:nvPr>
            <p:ph type="sldNum" sz="quarter" idx="10"/>
          </p:nvPr>
        </p:nvSpPr>
        <p:spPr/>
        <p:txBody>
          <a:bodyPr/>
          <a:lstStyle/>
          <a:p>
            <a:fld id="{807A4847-1467-4897-BD53-E6448AD59C8F}" type="slidenum">
              <a:rPr lang="en-GB" smtClean="0"/>
              <a:t>8</a:t>
            </a:fld>
            <a:endParaRPr lang="en-GB"/>
          </a:p>
        </p:txBody>
      </p:sp>
    </p:spTree>
    <p:extLst>
      <p:ext uri="{BB962C8B-B14F-4D97-AF65-F5344CB8AC3E}">
        <p14:creationId xmlns:p14="http://schemas.microsoft.com/office/powerpoint/2010/main" val="375312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90B043-F411-4B43-8A9A-A84F03D24F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81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Workplace presentation ending slide</a:t>
            </a:r>
          </a:p>
        </p:txBody>
      </p:sp>
      <p:sp>
        <p:nvSpPr>
          <p:cNvPr id="4" name="Slide Number Placeholder 3"/>
          <p:cNvSpPr>
            <a:spLocks noGrp="1"/>
          </p:cNvSpPr>
          <p:nvPr>
            <p:ph type="sldNum" sz="quarter" idx="10"/>
          </p:nvPr>
        </p:nvSpPr>
        <p:spPr/>
        <p:txBody>
          <a:bodyPr/>
          <a:lstStyle/>
          <a:p>
            <a:fld id="{807A4847-1467-4897-BD53-E6448AD59C8F}" type="slidenum">
              <a:rPr lang="en-GB" smtClean="0"/>
              <a:t>10</a:t>
            </a:fld>
            <a:endParaRPr lang="en-GB"/>
          </a:p>
        </p:txBody>
      </p:sp>
    </p:spTree>
    <p:extLst>
      <p:ext uri="{BB962C8B-B14F-4D97-AF65-F5344CB8AC3E}">
        <p14:creationId xmlns:p14="http://schemas.microsoft.com/office/powerpoint/2010/main" val="228824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4C9793-E4FD-4050-9FAF-5C9600C0B172}"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3652495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4C9793-E4FD-4050-9FAF-5C9600C0B172}"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3627994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4C9793-E4FD-4050-9FAF-5C9600C0B172}"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2260219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4E418-D55E-44F1-A030-5FC0429DD839}"/>
              </a:ext>
            </a:extLst>
          </p:cNvPr>
          <p:cNvSpPr>
            <a:spLocks noGrp="1"/>
          </p:cNvSpPr>
          <p:nvPr>
            <p:ph type="ctrTitle"/>
          </p:nvPr>
        </p:nvSpPr>
        <p:spPr>
          <a:xfrm>
            <a:off x="1524000" y="1122363"/>
            <a:ext cx="9144000" cy="2387600"/>
          </a:xfrm>
        </p:spPr>
        <p:txBody>
          <a:bodyPr anchor="b"/>
          <a:lstStyle>
            <a:lvl1pPr algn="ctr">
              <a:defRPr sz="4500">
                <a:solidFill>
                  <a:srgbClr val="E1D100"/>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44FC993-C933-414D-8B64-EA2889D63655}"/>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pic>
        <p:nvPicPr>
          <p:cNvPr id="13" name="Picture 12" descr="A picture containing woman, holding, white&#10;&#10;Description automatically generated">
            <a:extLst>
              <a:ext uri="{FF2B5EF4-FFF2-40B4-BE49-F238E27FC236}">
                <a16:creationId xmlns:a16="http://schemas.microsoft.com/office/drawing/2014/main" id="{AA9A79D1-B461-473B-8DEB-B224C03AEB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688" y="152400"/>
            <a:ext cx="1543051" cy="1581150"/>
          </a:xfrm>
          <a:prstGeom prst="rect">
            <a:avLst/>
          </a:prstGeom>
        </p:spPr>
      </p:pic>
    </p:spTree>
    <p:extLst>
      <p:ext uri="{BB962C8B-B14F-4D97-AF65-F5344CB8AC3E}">
        <p14:creationId xmlns:p14="http://schemas.microsoft.com/office/powerpoint/2010/main" val="243799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4C9793-E4FD-4050-9FAF-5C9600C0B172}"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3810739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4C9793-E4FD-4050-9FAF-5C9600C0B172}"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184638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4C9793-E4FD-4050-9FAF-5C9600C0B172}"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357980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4C9793-E4FD-4050-9FAF-5C9600C0B172}" type="datetimeFigureOut">
              <a:rPr lang="en-GB" smtClean="0"/>
              <a:t>11/06/2020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65386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4C9793-E4FD-4050-9FAF-5C9600C0B172}" type="datetimeFigureOut">
              <a:rPr lang="en-GB" smtClean="0"/>
              <a:t>11/06/2020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149181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C9793-E4FD-4050-9FAF-5C9600C0B172}" type="datetimeFigureOut">
              <a:rPr lang="en-GB" smtClean="0"/>
              <a:t>11/06/2020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393005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4C9793-E4FD-4050-9FAF-5C9600C0B172}"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26539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4C9793-E4FD-4050-9FAF-5C9600C0B172}"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428233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C9793-E4FD-4050-9FAF-5C9600C0B172}" type="datetimeFigureOut">
              <a:rPr lang="en-GB" smtClean="0"/>
              <a:t>11/06/2020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2E404-5FFA-4098-BE87-EA2557BD280B}" type="slidenum">
              <a:rPr lang="en-GB" smtClean="0"/>
              <a:t>‹#›</a:t>
            </a:fld>
            <a:endParaRPr lang="en-GB"/>
          </a:p>
        </p:txBody>
      </p:sp>
    </p:spTree>
    <p:extLst>
      <p:ext uri="{BB962C8B-B14F-4D97-AF65-F5344CB8AC3E}">
        <p14:creationId xmlns:p14="http://schemas.microsoft.com/office/powerpoint/2010/main" val="1987732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woman, holding, white&#10;&#10;Description automatically generated">
            <a:extLst>
              <a:ext uri="{FF2B5EF4-FFF2-40B4-BE49-F238E27FC236}">
                <a16:creationId xmlns:a16="http://schemas.microsoft.com/office/drawing/2014/main" id="{889A96D1-1FD4-45DB-A2D0-75CABF38AF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82275" y="0"/>
            <a:ext cx="1543051" cy="1581150"/>
          </a:xfrm>
          <a:prstGeom prst="rect">
            <a:avLst/>
          </a:prstGeom>
        </p:spPr>
      </p:pic>
      <p:sp>
        <p:nvSpPr>
          <p:cNvPr id="2" name="Title Placeholder 1">
            <a:extLst>
              <a:ext uri="{FF2B5EF4-FFF2-40B4-BE49-F238E27FC236}">
                <a16:creationId xmlns:a16="http://schemas.microsoft.com/office/drawing/2014/main" id="{6EB4D229-95A5-468B-BEE3-14316BD7E3D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48399AE-E2F8-48F9-96C4-2BE39C594E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7175E63B-D658-4B46-8E8C-617FBB0901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816" y="6276995"/>
            <a:ext cx="2096619" cy="265560"/>
          </a:xfrm>
          <a:prstGeom prst="rect">
            <a:avLst/>
          </a:prstGeom>
        </p:spPr>
      </p:pic>
    </p:spTree>
    <p:extLst>
      <p:ext uri="{BB962C8B-B14F-4D97-AF65-F5344CB8AC3E}">
        <p14:creationId xmlns:p14="http://schemas.microsoft.com/office/powerpoint/2010/main" val="20838099"/>
      </p:ext>
    </p:extLst>
  </p:cSld>
  <p:clrMap bg1="dk1" tx1="lt1" bg2="dk2" tx2="lt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
          <p15:clr>
            <a:srgbClr val="F26B43"/>
          </p15:clr>
        </p15:guide>
        <p15:guide id="2" pos="7537">
          <p15:clr>
            <a:srgbClr val="F26B43"/>
          </p15:clr>
        </p15:guide>
        <p15:guide id="3" pos="143">
          <p15:clr>
            <a:srgbClr val="F26B43"/>
          </p15:clr>
        </p15:guide>
        <p15:guide id="4" orient="horz" pos="4224">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2A680D-393B-4B5E-BBED-A91561B22FF4}"/>
              </a:ext>
            </a:extLst>
          </p:cNvPr>
          <p:cNvSpPr/>
          <p:nvPr/>
        </p:nvSpPr>
        <p:spPr>
          <a:xfrm>
            <a:off x="0" y="0"/>
            <a:ext cx="12192000" cy="6858000"/>
          </a:xfrm>
          <a:prstGeom prst="rect">
            <a:avLst/>
          </a:prstGeom>
          <a:solidFill>
            <a:schemeClr val="tx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1990" y="4999723"/>
            <a:ext cx="1338890" cy="1250732"/>
          </a:xfrm>
          <a:prstGeom prst="rect">
            <a:avLst/>
          </a:prstGeom>
        </p:spPr>
      </p:pic>
      <p:sp>
        <p:nvSpPr>
          <p:cNvPr id="2" name="Rectangle 1">
            <a:extLst>
              <a:ext uri="{FF2B5EF4-FFF2-40B4-BE49-F238E27FC236}">
                <a16:creationId xmlns:a16="http://schemas.microsoft.com/office/drawing/2014/main" id="{76695B43-8C1F-4631-9459-59682C302530}"/>
              </a:ext>
            </a:extLst>
          </p:cNvPr>
          <p:cNvSpPr/>
          <p:nvPr/>
        </p:nvSpPr>
        <p:spPr>
          <a:xfrm>
            <a:off x="-12700" y="0"/>
            <a:ext cx="6108700" cy="6858000"/>
          </a:xfrm>
          <a:prstGeom prst="rect">
            <a:avLst/>
          </a:prstGeom>
          <a:solidFill>
            <a:srgbClr val="65AB30"/>
          </a:solidFill>
          <a:ln>
            <a:solidFill>
              <a:srgbClr val="65AB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a:p>
            <a:endParaRPr lang="en-GB" sz="28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a:p>
            <a:endParaRPr lang="en-GB" sz="28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a:p>
            <a:endParaRPr lang="en-GB" sz="28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a:p>
            <a:endParaRPr lang="en-GB" sz="28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a:p>
            <a:endParaRPr lang="en-GB" sz="28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a:p>
            <a:endParaRPr lang="en-GB" sz="28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a:p>
            <a:endParaRPr lang="en-GB" sz="28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a:p>
            <a:endParaRPr lang="en-GB" sz="28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a:p>
            <a:endParaRPr lang="en-GB" sz="28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a:p>
            <a:r>
              <a:rPr lang="en-GB" sz="2800" dirty="0">
                <a:solidFill>
                  <a:schemeClr val="bg1"/>
                </a:solidFill>
                <a:latin typeface="Lato Bold" panose="020F0502020204030203" pitchFamily="34" charset="0"/>
                <a:ea typeface="Lato Bold" panose="020F0502020204030203" pitchFamily="34" charset="0"/>
                <a:cs typeface="Lato Bold" panose="020F0502020204030203" pitchFamily="34" charset="0"/>
              </a:rPr>
              <a:t>	Zoe Puckering</a:t>
            </a:r>
            <a:br>
              <a:rPr lang="en-GB" sz="2800" dirty="0">
                <a:solidFill>
                  <a:schemeClr val="bg1"/>
                </a:solidFill>
                <a:latin typeface="Lato" panose="020F0502020204030203" pitchFamily="34" charset="0"/>
                <a:ea typeface="Lato" panose="020F0502020204030203" pitchFamily="34" charset="0"/>
                <a:cs typeface="Lato" panose="020F0502020204030203" pitchFamily="34" charset="0"/>
              </a:rPr>
            </a:br>
            <a:r>
              <a:rPr lang="en-GB" sz="2800" dirty="0">
                <a:solidFill>
                  <a:schemeClr val="bg1"/>
                </a:solidFill>
                <a:latin typeface="Lato" panose="020F0502020204030203" pitchFamily="34" charset="0"/>
                <a:ea typeface="Lato" panose="020F0502020204030203" pitchFamily="34" charset="0"/>
                <a:cs typeface="Lato" panose="020F0502020204030203" pitchFamily="34" charset="0"/>
              </a:rPr>
              <a:t>	Client Development Lead </a:t>
            </a:r>
            <a:br>
              <a:rPr lang="en-GB" sz="2800" dirty="0">
                <a:solidFill>
                  <a:schemeClr val="bg1"/>
                </a:solidFill>
                <a:latin typeface="Lato" panose="020F0502020204030203" pitchFamily="34" charset="0"/>
                <a:ea typeface="Lato" panose="020F0502020204030203" pitchFamily="34" charset="0"/>
                <a:cs typeface="Lato" panose="020F0502020204030203" pitchFamily="34" charset="0"/>
              </a:rPr>
            </a:br>
            <a:r>
              <a:rPr lang="en-GB" sz="2800" dirty="0">
                <a:solidFill>
                  <a:schemeClr val="bg1"/>
                </a:solidFill>
                <a:latin typeface="Lato" panose="020F0502020204030203" pitchFamily="34" charset="0"/>
                <a:ea typeface="Lato" panose="020F0502020204030203" pitchFamily="34" charset="0"/>
                <a:cs typeface="Lato" panose="020F0502020204030203" pitchFamily="34" charset="0"/>
              </a:rPr>
              <a:t>	Mental Health First Aid England</a:t>
            </a:r>
          </a:p>
        </p:txBody>
      </p:sp>
    </p:spTree>
    <p:extLst>
      <p:ext uri="{BB962C8B-B14F-4D97-AF65-F5344CB8AC3E}">
        <p14:creationId xmlns:p14="http://schemas.microsoft.com/office/powerpoint/2010/main" val="2008151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88" t="2146" b="14232"/>
          <a:stretch/>
        </p:blipFill>
        <p:spPr>
          <a:xfrm>
            <a:off x="6017126" y="-5865"/>
            <a:ext cx="6174873" cy="6858000"/>
          </a:xfrm>
          <a:prstGeom prst="rect">
            <a:avLst/>
          </a:prstGeom>
        </p:spPr>
      </p:pic>
      <p:sp>
        <p:nvSpPr>
          <p:cNvPr id="18" name="Rectangle 17">
            <a:extLst>
              <a:ext uri="{FF2B5EF4-FFF2-40B4-BE49-F238E27FC236}">
                <a16:creationId xmlns:a16="http://schemas.microsoft.com/office/drawing/2014/main" id="{B045EE5A-AE11-42FB-B0E4-0F60D5DE5559}"/>
              </a:ext>
            </a:extLst>
          </p:cNvPr>
          <p:cNvSpPr/>
          <p:nvPr/>
        </p:nvSpPr>
        <p:spPr>
          <a:xfrm>
            <a:off x="1" y="0"/>
            <a:ext cx="6096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2467FF1C-00C7-4792-B195-EC5C19598C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1990" y="4999723"/>
            <a:ext cx="1338890" cy="1250732"/>
          </a:xfrm>
          <a:prstGeom prst="rect">
            <a:avLst/>
          </a:prstGeom>
        </p:spPr>
      </p:pic>
      <p:sp>
        <p:nvSpPr>
          <p:cNvPr id="10" name="Title 1">
            <a:extLst>
              <a:ext uri="{FF2B5EF4-FFF2-40B4-BE49-F238E27FC236}">
                <a16:creationId xmlns:a16="http://schemas.microsoft.com/office/drawing/2014/main" id="{C067F909-5177-49E3-8C05-4A901C8FEF0C}"/>
              </a:ext>
            </a:extLst>
          </p:cNvPr>
          <p:cNvSpPr txBox="1">
            <a:spLocks/>
          </p:cNvSpPr>
          <p:nvPr/>
        </p:nvSpPr>
        <p:spPr>
          <a:xfrm>
            <a:off x="792529" y="785160"/>
            <a:ext cx="4698460" cy="546529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200"/>
              </a:spcBef>
            </a:pPr>
            <a:r>
              <a:rPr lang="en-GB" sz="3600" b="1" dirty="0">
                <a:solidFill>
                  <a:schemeClr val="bg1"/>
                </a:solidFill>
                <a:latin typeface="Lato" panose="020F0502020204030203" pitchFamily="34" charset="0"/>
                <a:ea typeface="Lato" panose="020F0502020204030203" pitchFamily="34" charset="0"/>
                <a:cs typeface="Lato" panose="020F0502020204030203" pitchFamily="34" charset="0"/>
              </a:rPr>
              <a:t>Thank you</a:t>
            </a:r>
            <a:br>
              <a:rPr lang="en-GB" sz="3600" b="1" dirty="0">
                <a:solidFill>
                  <a:schemeClr val="bg1"/>
                </a:solidFill>
                <a:latin typeface="Lato" panose="020F0502020204030203" pitchFamily="34" charset="0"/>
                <a:ea typeface="Lato" panose="020F0502020204030203" pitchFamily="34" charset="0"/>
                <a:cs typeface="Lato" panose="020F0502020204030203" pitchFamily="34" charset="0"/>
              </a:rPr>
            </a:br>
            <a:br>
              <a:rPr lang="en-GB" sz="3600" b="1" dirty="0">
                <a:solidFill>
                  <a:schemeClr val="bg1"/>
                </a:solidFill>
                <a:latin typeface="Lato" panose="020F0502020204030203" pitchFamily="34" charset="0"/>
                <a:ea typeface="Lato" panose="020F0502020204030203" pitchFamily="34" charset="0"/>
                <a:cs typeface="Lato" panose="020F0502020204030203" pitchFamily="34" charset="0"/>
              </a:rPr>
            </a:br>
            <a:br>
              <a:rPr lang="en-GB" sz="3600" b="1" dirty="0">
                <a:solidFill>
                  <a:schemeClr val="bg1"/>
                </a:solidFill>
                <a:latin typeface="Lato" panose="020F0502020204030203" pitchFamily="34" charset="0"/>
                <a:ea typeface="Lato" panose="020F0502020204030203" pitchFamily="34" charset="0"/>
                <a:cs typeface="Lato" panose="020F0502020204030203" pitchFamily="34" charset="0"/>
              </a:rPr>
            </a:br>
            <a:br>
              <a:rPr lang="en-GB" sz="3600" b="1" dirty="0">
                <a:solidFill>
                  <a:schemeClr val="bg1"/>
                </a:solidFill>
                <a:latin typeface="Lato" panose="020F0502020204030203" pitchFamily="34" charset="0"/>
                <a:ea typeface="Lato" panose="020F0502020204030203" pitchFamily="34" charset="0"/>
                <a:cs typeface="Lato" panose="020F0502020204030203" pitchFamily="34" charset="0"/>
              </a:rPr>
            </a:br>
            <a:r>
              <a:rPr lang="en-GB" sz="2900" b="1" dirty="0">
                <a:solidFill>
                  <a:schemeClr val="bg1"/>
                </a:solidFill>
                <a:latin typeface="Lato" panose="020F0502020204030203" pitchFamily="34" charset="0"/>
                <a:ea typeface="Lato" panose="020F0502020204030203" pitchFamily="34" charset="0"/>
                <a:cs typeface="Lato" panose="020F0502020204030203" pitchFamily="34" charset="0"/>
              </a:rPr>
              <a:t>Zoe Puckering</a:t>
            </a:r>
            <a:br>
              <a:rPr lang="en-GB" sz="2900" b="1" dirty="0">
                <a:solidFill>
                  <a:schemeClr val="bg1"/>
                </a:solidFill>
                <a:latin typeface="Lato" panose="020F0502020204030203" pitchFamily="34" charset="0"/>
                <a:ea typeface="Lato" panose="020F0502020204030203" pitchFamily="34" charset="0"/>
                <a:cs typeface="Lato" panose="020F0502020204030203" pitchFamily="34" charset="0"/>
              </a:rPr>
            </a:br>
            <a:r>
              <a:rPr lang="en-GB" sz="1800" b="1" dirty="0">
                <a:solidFill>
                  <a:schemeClr val="bg1"/>
                </a:solidFill>
                <a:latin typeface="Lato" panose="020F0502020204030203" pitchFamily="34" charset="0"/>
                <a:ea typeface="Lato" panose="020F0502020204030203" pitchFamily="34" charset="0"/>
                <a:cs typeface="Lato" panose="020F0502020204030203" pitchFamily="34" charset="0"/>
              </a:rPr>
              <a:t>zoe.puckering@mhfaengland.org</a:t>
            </a:r>
            <a:br>
              <a:rPr lang="en-GB" sz="1800" b="1" dirty="0">
                <a:solidFill>
                  <a:schemeClr val="bg1"/>
                </a:solidFill>
                <a:latin typeface="Lato" panose="020F0502020204030203" pitchFamily="34" charset="0"/>
                <a:ea typeface="Lato" panose="020F0502020204030203" pitchFamily="34" charset="0"/>
                <a:cs typeface="Lato" panose="020F0502020204030203" pitchFamily="34" charset="0"/>
              </a:rPr>
            </a:br>
            <a:br>
              <a:rPr lang="en-GB" sz="1800" b="1" dirty="0">
                <a:solidFill>
                  <a:schemeClr val="bg1"/>
                </a:solidFill>
                <a:latin typeface="Lato" panose="020F0502020204030203" pitchFamily="34" charset="0"/>
                <a:ea typeface="Lato" panose="020F0502020204030203" pitchFamily="34" charset="0"/>
                <a:cs typeface="Lato" panose="020F0502020204030203" pitchFamily="34" charset="0"/>
              </a:rPr>
            </a:br>
            <a:br>
              <a:rPr lang="en-GB" sz="1800" b="1" dirty="0">
                <a:solidFill>
                  <a:schemeClr val="bg1"/>
                </a:solidFill>
                <a:latin typeface="Lato" panose="020F0502020204030203" pitchFamily="34" charset="0"/>
                <a:ea typeface="Lato" panose="020F0502020204030203" pitchFamily="34" charset="0"/>
                <a:cs typeface="Lato" panose="020F0502020204030203" pitchFamily="34" charset="0"/>
              </a:rPr>
            </a:br>
            <a:br>
              <a:rPr lang="en-GB" sz="1800" b="1" dirty="0">
                <a:solidFill>
                  <a:schemeClr val="bg1"/>
                </a:solidFill>
                <a:latin typeface="Lato" panose="020F0502020204030203" pitchFamily="34" charset="0"/>
                <a:ea typeface="Lato" panose="020F0502020204030203" pitchFamily="34" charset="0"/>
                <a:cs typeface="Lato" panose="020F0502020204030203" pitchFamily="34" charset="0"/>
              </a:rPr>
            </a:br>
            <a:br>
              <a:rPr lang="en-GB" sz="1800" b="1" dirty="0">
                <a:solidFill>
                  <a:schemeClr val="bg1"/>
                </a:solidFill>
                <a:latin typeface="Lato"/>
                <a:ea typeface="Lato"/>
                <a:cs typeface="Lato"/>
              </a:rPr>
            </a:br>
            <a:br>
              <a:rPr lang="en-GB" sz="1800" b="1" dirty="0">
                <a:solidFill>
                  <a:schemeClr val="bg1"/>
                </a:solidFill>
                <a:latin typeface="Lato"/>
                <a:ea typeface="Lato"/>
                <a:cs typeface="Lato"/>
              </a:rPr>
            </a:br>
            <a:r>
              <a:rPr lang="en-GB" sz="18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Follow us on Twitter @MHFAEngland</a:t>
            </a:r>
            <a:endParaRPr lang="en-GB" sz="1800" dirty="0">
              <a:solidFill>
                <a:schemeClr val="bg1"/>
              </a:solidFill>
            </a:endParaRPr>
          </a:p>
        </p:txBody>
      </p:sp>
    </p:spTree>
    <p:extLst>
      <p:ext uri="{BB962C8B-B14F-4D97-AF65-F5344CB8AC3E}">
        <p14:creationId xmlns:p14="http://schemas.microsoft.com/office/powerpoint/2010/main" val="1004341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DEFF5A-1BE7-445A-847B-D9212789FB55}"/>
              </a:ext>
            </a:extLst>
          </p:cNvPr>
          <p:cNvSpPr>
            <a:spLocks noGrp="1"/>
          </p:cNvSpPr>
          <p:nvPr>
            <p:ph type="ctrTitle"/>
          </p:nvPr>
        </p:nvSpPr>
        <p:spPr>
          <a:xfrm>
            <a:off x="2667001" y="1699024"/>
            <a:ext cx="7190509" cy="1941952"/>
          </a:xfrm>
        </p:spPr>
        <p:txBody>
          <a:bodyPr>
            <a:normAutofit/>
          </a:bodyPr>
          <a:lstStyle/>
          <a:p>
            <a:r>
              <a:rPr lang="en-GB" sz="3300" b="1" dirty="0">
                <a:solidFill>
                  <a:srgbClr val="FFFFFF"/>
                </a:solidFill>
              </a:rPr>
              <a:t>CITMA Webinar </a:t>
            </a:r>
          </a:p>
        </p:txBody>
      </p:sp>
      <p:sp>
        <p:nvSpPr>
          <p:cNvPr id="7" name="Subtitle 6">
            <a:extLst>
              <a:ext uri="{FF2B5EF4-FFF2-40B4-BE49-F238E27FC236}">
                <a16:creationId xmlns:a16="http://schemas.microsoft.com/office/drawing/2014/main" id="{33F63F6B-0797-4852-930A-8A7C3093347A}"/>
              </a:ext>
            </a:extLst>
          </p:cNvPr>
          <p:cNvSpPr>
            <a:spLocks noGrp="1"/>
          </p:cNvSpPr>
          <p:nvPr>
            <p:ph type="subTitle" idx="1"/>
          </p:nvPr>
        </p:nvSpPr>
        <p:spPr>
          <a:xfrm>
            <a:off x="1790007" y="3602037"/>
            <a:ext cx="9144000" cy="2355417"/>
          </a:xfrm>
        </p:spPr>
        <p:txBody>
          <a:bodyPr>
            <a:normAutofit/>
          </a:bodyPr>
          <a:lstStyle/>
          <a:p>
            <a:endParaRPr lang="en-US" sz="2600" dirty="0"/>
          </a:p>
          <a:p>
            <a:r>
              <a:rPr lang="en-US" sz="2600" dirty="0"/>
              <a:t>What is a mental health first aider?</a:t>
            </a:r>
          </a:p>
          <a:p>
            <a:endParaRPr lang="en-GB" sz="2600" dirty="0"/>
          </a:p>
          <a:p>
            <a:r>
              <a:rPr lang="en-GB" sz="2600" dirty="0"/>
              <a:t>Zoe Puckering, MHFA England</a:t>
            </a:r>
          </a:p>
        </p:txBody>
      </p:sp>
    </p:spTree>
    <p:extLst>
      <p:ext uri="{BB962C8B-B14F-4D97-AF65-F5344CB8AC3E}">
        <p14:creationId xmlns:p14="http://schemas.microsoft.com/office/powerpoint/2010/main" val="9276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045" y="91984"/>
            <a:ext cx="10515600" cy="1325563"/>
          </a:xfrm>
          <a:solidFill>
            <a:schemeClr val="bg1"/>
          </a:solidFill>
        </p:spPr>
        <p:txBody>
          <a:bodyPr>
            <a:normAutofit/>
          </a:bodyPr>
          <a:lstStyle/>
          <a:p>
            <a:r>
              <a:rPr lang="en-GB" sz="3600">
                <a:solidFill>
                  <a:srgbClr val="2D97C1"/>
                </a:solidFill>
                <a:latin typeface="Lato Medium" panose="020F0502020204030203" pitchFamily="34" charset="0"/>
                <a:ea typeface="Lato Medium" panose="020F0502020204030203" pitchFamily="34" charset="0"/>
                <a:cs typeface="Lato Medium" panose="020F0502020204030203" pitchFamily="34" charset="0"/>
              </a:rPr>
              <a:t>MHFA England</a:t>
            </a:r>
          </a:p>
        </p:txBody>
      </p:sp>
      <p:sp>
        <p:nvSpPr>
          <p:cNvPr id="3" name="TextBox 2">
            <a:extLst>
              <a:ext uri="{FF2B5EF4-FFF2-40B4-BE49-F238E27FC236}">
                <a16:creationId xmlns:a16="http://schemas.microsoft.com/office/drawing/2014/main" id="{E6A5677E-8711-45EE-B407-0E21F6D6FD4A}"/>
              </a:ext>
            </a:extLst>
          </p:cNvPr>
          <p:cNvSpPr txBox="1"/>
          <p:nvPr/>
        </p:nvSpPr>
        <p:spPr>
          <a:xfrm>
            <a:off x="1349437" y="2208010"/>
            <a:ext cx="1624405" cy="615553"/>
          </a:xfrm>
          <a:prstGeom prst="rect">
            <a:avLst/>
          </a:prstGeom>
          <a:noFill/>
        </p:spPr>
        <p:txBody>
          <a:bodyPr wrap="square" rtlCol="0" anchor="t">
            <a:spAutoFit/>
          </a:bodyPr>
          <a:lstStyle/>
          <a:p>
            <a:pPr algn="ctr"/>
            <a:r>
              <a:rPr lang="en-GB" sz="1600" dirty="0">
                <a:latin typeface="Lato Medium"/>
                <a:ea typeface="Lato Medium"/>
                <a:cs typeface="Lato Medium"/>
              </a:rPr>
              <a:t>12</a:t>
            </a:r>
          </a:p>
          <a:p>
            <a:pPr algn="ctr"/>
            <a:r>
              <a:rPr lang="en-GB" sz="1600" dirty="0">
                <a:latin typeface="Lato Medium"/>
                <a:ea typeface="Lato Medium"/>
                <a:cs typeface="Lato Medium"/>
              </a:rPr>
              <a:t> Years Old</a:t>
            </a:r>
            <a:r>
              <a:rPr lang="en-GB" dirty="0"/>
              <a:t> </a:t>
            </a:r>
            <a:endParaRPr lang="en-GB" dirty="0">
              <a:cs typeface="Calibri"/>
            </a:endParaRPr>
          </a:p>
        </p:txBody>
      </p:sp>
      <p:sp>
        <p:nvSpPr>
          <p:cNvPr id="4" name="TextBox 3">
            <a:extLst>
              <a:ext uri="{FF2B5EF4-FFF2-40B4-BE49-F238E27FC236}">
                <a16:creationId xmlns:a16="http://schemas.microsoft.com/office/drawing/2014/main" id="{07DF21FE-6B4B-42AF-8F58-F00198702A00}"/>
              </a:ext>
            </a:extLst>
          </p:cNvPr>
          <p:cNvSpPr txBox="1"/>
          <p:nvPr/>
        </p:nvSpPr>
        <p:spPr>
          <a:xfrm>
            <a:off x="3749936" y="2203918"/>
            <a:ext cx="1904104" cy="830997"/>
          </a:xfrm>
          <a:prstGeom prst="rect">
            <a:avLst/>
          </a:prstGeom>
          <a:noFill/>
        </p:spPr>
        <p:txBody>
          <a:bodyPr wrap="square" rtlCol="0" anchor="t">
            <a:spAutoFit/>
          </a:bodyPr>
          <a:lstStyle/>
          <a:p>
            <a:pPr algn="ctr"/>
            <a:r>
              <a:rPr lang="en-GB" sz="1600">
                <a:latin typeface="Lato Medium"/>
                <a:ea typeface="Lato Medium"/>
                <a:cs typeface="Lato Medium"/>
              </a:rPr>
              <a:t>Globally Recognised Training Provider</a:t>
            </a:r>
            <a:r>
              <a:rPr lang="en-GB" sz="1600"/>
              <a:t> </a:t>
            </a:r>
          </a:p>
        </p:txBody>
      </p:sp>
      <p:sp>
        <p:nvSpPr>
          <p:cNvPr id="5" name="TextBox 4">
            <a:extLst>
              <a:ext uri="{FF2B5EF4-FFF2-40B4-BE49-F238E27FC236}">
                <a16:creationId xmlns:a16="http://schemas.microsoft.com/office/drawing/2014/main" id="{589548F7-CFB1-4D81-BEB0-BAE7544C81DA}"/>
              </a:ext>
            </a:extLst>
          </p:cNvPr>
          <p:cNvSpPr txBox="1"/>
          <p:nvPr/>
        </p:nvSpPr>
        <p:spPr>
          <a:xfrm>
            <a:off x="1322844" y="4632230"/>
            <a:ext cx="1735870" cy="1077218"/>
          </a:xfrm>
          <a:prstGeom prst="rect">
            <a:avLst/>
          </a:prstGeom>
          <a:noFill/>
        </p:spPr>
        <p:txBody>
          <a:bodyPr wrap="square" rtlCol="0" anchor="t">
            <a:spAutoFit/>
          </a:bodyPr>
          <a:lstStyle/>
          <a:p>
            <a:pPr algn="ctr"/>
            <a:r>
              <a:rPr lang="en-GB" sz="1600">
                <a:solidFill>
                  <a:srgbClr val="000000"/>
                </a:solidFill>
                <a:latin typeface="Lato Medium"/>
                <a:ea typeface="Lato Medium"/>
                <a:cs typeface="Lato Medium"/>
              </a:rPr>
              <a:t>Average increase in confidence post training 69.4 %</a:t>
            </a:r>
          </a:p>
        </p:txBody>
      </p:sp>
      <p:sp>
        <p:nvSpPr>
          <p:cNvPr id="7" name="TextBox 6">
            <a:extLst>
              <a:ext uri="{FF2B5EF4-FFF2-40B4-BE49-F238E27FC236}">
                <a16:creationId xmlns:a16="http://schemas.microsoft.com/office/drawing/2014/main" id="{97B5A41A-19B3-4AFB-80D3-7E4DD72FF232}"/>
              </a:ext>
            </a:extLst>
          </p:cNvPr>
          <p:cNvSpPr txBox="1"/>
          <p:nvPr/>
        </p:nvSpPr>
        <p:spPr>
          <a:xfrm>
            <a:off x="8954843" y="2248016"/>
            <a:ext cx="1559859" cy="830997"/>
          </a:xfrm>
          <a:prstGeom prst="rect">
            <a:avLst/>
          </a:prstGeom>
          <a:noFill/>
        </p:spPr>
        <p:txBody>
          <a:bodyPr wrap="square" rtlCol="0" anchor="t">
            <a:spAutoFit/>
          </a:bodyPr>
          <a:lstStyle/>
          <a:p>
            <a:pPr algn="ctr"/>
            <a:r>
              <a:rPr lang="en-GB" sz="1600">
                <a:latin typeface="Lato Medium"/>
                <a:ea typeface="Lato Medium"/>
                <a:cs typeface="Lato Medium"/>
              </a:rPr>
              <a:t>MHFA began in Australia in 2001</a:t>
            </a:r>
          </a:p>
        </p:txBody>
      </p:sp>
      <p:sp>
        <p:nvSpPr>
          <p:cNvPr id="10" name="TextBox 9">
            <a:extLst>
              <a:ext uri="{FF2B5EF4-FFF2-40B4-BE49-F238E27FC236}">
                <a16:creationId xmlns:a16="http://schemas.microsoft.com/office/drawing/2014/main" id="{BC7E88DF-2DA6-4292-91A8-5D9905FA417A}"/>
              </a:ext>
            </a:extLst>
          </p:cNvPr>
          <p:cNvSpPr txBox="1"/>
          <p:nvPr/>
        </p:nvSpPr>
        <p:spPr>
          <a:xfrm>
            <a:off x="6536545" y="2247283"/>
            <a:ext cx="1516828" cy="1077218"/>
          </a:xfrm>
          <a:prstGeom prst="rect">
            <a:avLst/>
          </a:prstGeom>
          <a:noFill/>
        </p:spPr>
        <p:txBody>
          <a:bodyPr wrap="square" rtlCol="0" anchor="t">
            <a:spAutoFit/>
          </a:bodyPr>
          <a:lstStyle/>
          <a:p>
            <a:pPr algn="ctr"/>
            <a:r>
              <a:rPr lang="en-GB" sz="1600">
                <a:latin typeface="Lato Medium"/>
                <a:ea typeface="Lato Medium"/>
                <a:cs typeface="Lato Medium"/>
              </a:rPr>
              <a:t>Working with more than 900 employers in England </a:t>
            </a:r>
            <a:endParaRPr lang="en-GB" sz="1600"/>
          </a:p>
        </p:txBody>
      </p:sp>
      <p:sp>
        <p:nvSpPr>
          <p:cNvPr id="11" name="TextBox 10">
            <a:extLst>
              <a:ext uri="{FF2B5EF4-FFF2-40B4-BE49-F238E27FC236}">
                <a16:creationId xmlns:a16="http://schemas.microsoft.com/office/drawing/2014/main" id="{A8232C36-6E72-4DD5-9D5A-C221D2AE88AA}"/>
              </a:ext>
            </a:extLst>
          </p:cNvPr>
          <p:cNvSpPr txBox="1"/>
          <p:nvPr/>
        </p:nvSpPr>
        <p:spPr>
          <a:xfrm>
            <a:off x="3835100" y="4711854"/>
            <a:ext cx="1699709" cy="830997"/>
          </a:xfrm>
          <a:prstGeom prst="rect">
            <a:avLst/>
          </a:prstGeom>
          <a:noFill/>
        </p:spPr>
        <p:txBody>
          <a:bodyPr wrap="square" rtlCol="0" anchor="t">
            <a:spAutoFit/>
          </a:bodyPr>
          <a:lstStyle/>
          <a:p>
            <a:pPr algn="ctr"/>
            <a:r>
              <a:rPr lang="en-GB" sz="1600" dirty="0">
                <a:latin typeface="Lato Medium"/>
                <a:ea typeface="Lato Medium"/>
                <a:cs typeface="Lato Medium"/>
              </a:rPr>
              <a:t>2,000+ Qualified Instructors in England</a:t>
            </a:r>
          </a:p>
        </p:txBody>
      </p:sp>
      <p:sp>
        <p:nvSpPr>
          <p:cNvPr id="12" name="TextBox 11">
            <a:extLst>
              <a:ext uri="{FF2B5EF4-FFF2-40B4-BE49-F238E27FC236}">
                <a16:creationId xmlns:a16="http://schemas.microsoft.com/office/drawing/2014/main" id="{13D3876A-AD6B-40EE-8A0F-7EB85082A793}"/>
              </a:ext>
            </a:extLst>
          </p:cNvPr>
          <p:cNvSpPr txBox="1"/>
          <p:nvPr/>
        </p:nvSpPr>
        <p:spPr>
          <a:xfrm>
            <a:off x="6476102" y="4711854"/>
            <a:ext cx="1527586" cy="1077218"/>
          </a:xfrm>
          <a:prstGeom prst="rect">
            <a:avLst/>
          </a:prstGeom>
          <a:noFill/>
        </p:spPr>
        <p:txBody>
          <a:bodyPr wrap="square" rtlCol="0" anchor="t">
            <a:spAutoFit/>
          </a:bodyPr>
          <a:lstStyle/>
          <a:p>
            <a:pPr algn="ctr"/>
            <a:r>
              <a:rPr lang="en-GB" sz="1600" dirty="0">
                <a:latin typeface="Lato Medium"/>
                <a:ea typeface="Lato Medium"/>
                <a:cs typeface="Lato Medium"/>
              </a:rPr>
              <a:t>500,000+</a:t>
            </a:r>
            <a:endParaRPr lang="en-US" dirty="0"/>
          </a:p>
          <a:p>
            <a:pPr algn="ctr"/>
            <a:r>
              <a:rPr lang="en-GB" sz="1600" dirty="0">
                <a:latin typeface="Lato Medium"/>
                <a:ea typeface="Lato Medium"/>
                <a:cs typeface="Lato Medium"/>
              </a:rPr>
              <a:t> individuals trained in England</a:t>
            </a:r>
            <a:endParaRPr lang="en-GB" dirty="0"/>
          </a:p>
        </p:txBody>
      </p:sp>
      <p:sp>
        <p:nvSpPr>
          <p:cNvPr id="23" name="TextBox 22">
            <a:extLst>
              <a:ext uri="{FF2B5EF4-FFF2-40B4-BE49-F238E27FC236}">
                <a16:creationId xmlns:a16="http://schemas.microsoft.com/office/drawing/2014/main" id="{5B6E17FC-4906-4C34-8747-A71194A34E80}"/>
              </a:ext>
            </a:extLst>
          </p:cNvPr>
          <p:cNvSpPr txBox="1"/>
          <p:nvPr/>
        </p:nvSpPr>
        <p:spPr>
          <a:xfrm>
            <a:off x="8912708" y="4710871"/>
            <a:ext cx="1452283" cy="584775"/>
          </a:xfrm>
          <a:prstGeom prst="rect">
            <a:avLst/>
          </a:prstGeom>
          <a:noFill/>
        </p:spPr>
        <p:txBody>
          <a:bodyPr wrap="square" rtlCol="0" anchor="t">
            <a:spAutoFit/>
          </a:bodyPr>
          <a:lstStyle/>
          <a:p>
            <a:pPr algn="ctr"/>
            <a:r>
              <a:rPr lang="en-GB" sz="1600">
                <a:latin typeface="Lato Medium"/>
                <a:ea typeface="Lato Medium"/>
                <a:cs typeface="Lato Medium"/>
              </a:rPr>
              <a:t>Mission: to train 1 in 10</a:t>
            </a:r>
            <a:endParaRPr lang="en-GB"/>
          </a:p>
        </p:txBody>
      </p:sp>
      <p:pic>
        <p:nvPicPr>
          <p:cNvPr id="25" name="Graphic 24" descr="Earth Globe Europe-Africa">
            <a:extLst>
              <a:ext uri="{FF2B5EF4-FFF2-40B4-BE49-F238E27FC236}">
                <a16:creationId xmlns:a16="http://schemas.microsoft.com/office/drawing/2014/main" id="{7D9E8507-5A05-41E7-8F45-84217A970B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4788" y="1301217"/>
            <a:ext cx="914400" cy="914400"/>
          </a:xfrm>
          <a:prstGeom prst="rect">
            <a:avLst/>
          </a:prstGeom>
        </p:spPr>
      </p:pic>
      <p:pic>
        <p:nvPicPr>
          <p:cNvPr id="27" name="Graphic 26" descr="Team">
            <a:extLst>
              <a:ext uri="{FF2B5EF4-FFF2-40B4-BE49-F238E27FC236}">
                <a16:creationId xmlns:a16="http://schemas.microsoft.com/office/drawing/2014/main" id="{EC9CF79E-E47D-4638-8B4C-8484D341E8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82695" y="3654946"/>
            <a:ext cx="914400" cy="914400"/>
          </a:xfrm>
          <a:prstGeom prst="rect">
            <a:avLst/>
          </a:prstGeom>
        </p:spPr>
      </p:pic>
      <p:pic>
        <p:nvPicPr>
          <p:cNvPr id="29" name="Graphic 28" descr="Cake">
            <a:extLst>
              <a:ext uri="{FF2B5EF4-FFF2-40B4-BE49-F238E27FC236}">
                <a16:creationId xmlns:a16="http://schemas.microsoft.com/office/drawing/2014/main" id="{01062CE9-4ACA-42A7-8904-22F3497909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31981" y="1183441"/>
            <a:ext cx="914400" cy="914400"/>
          </a:xfrm>
          <a:prstGeom prst="rect">
            <a:avLst/>
          </a:prstGeom>
        </p:spPr>
      </p:pic>
      <p:pic>
        <p:nvPicPr>
          <p:cNvPr id="31" name="Graphic 30" descr="Rocket">
            <a:extLst>
              <a:ext uri="{FF2B5EF4-FFF2-40B4-BE49-F238E27FC236}">
                <a16:creationId xmlns:a16="http://schemas.microsoft.com/office/drawing/2014/main" id="{EC64D6E8-6A12-4B55-926F-C64A159506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33562" y="3653463"/>
            <a:ext cx="914400" cy="914400"/>
          </a:xfrm>
          <a:prstGeom prst="rect">
            <a:avLst/>
          </a:prstGeom>
        </p:spPr>
      </p:pic>
      <p:pic>
        <p:nvPicPr>
          <p:cNvPr id="33" name="Graphic 32" descr="Lecturer">
            <a:extLst>
              <a:ext uri="{FF2B5EF4-FFF2-40B4-BE49-F238E27FC236}">
                <a16:creationId xmlns:a16="http://schemas.microsoft.com/office/drawing/2014/main" id="{5D00F5B1-BA38-46F9-BC2A-8B03761AEFC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27754" y="3651242"/>
            <a:ext cx="914400" cy="914400"/>
          </a:xfrm>
          <a:prstGeom prst="rect">
            <a:avLst/>
          </a:prstGeom>
        </p:spPr>
      </p:pic>
      <p:pic>
        <p:nvPicPr>
          <p:cNvPr id="35" name="Graphic 34" descr="Briefcase">
            <a:extLst>
              <a:ext uri="{FF2B5EF4-FFF2-40B4-BE49-F238E27FC236}">
                <a16:creationId xmlns:a16="http://schemas.microsoft.com/office/drawing/2014/main" id="{F7CE43A2-D938-46B0-A9CF-595013483BA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37759" y="1286319"/>
            <a:ext cx="914400" cy="914400"/>
          </a:xfrm>
          <a:prstGeom prst="rect">
            <a:avLst/>
          </a:prstGeom>
        </p:spPr>
      </p:pic>
      <p:pic>
        <p:nvPicPr>
          <p:cNvPr id="37" name="Graphic 36" descr="Brain in head">
            <a:extLst>
              <a:ext uri="{FF2B5EF4-FFF2-40B4-BE49-F238E27FC236}">
                <a16:creationId xmlns:a16="http://schemas.microsoft.com/office/drawing/2014/main" id="{D35DEFEE-B593-4A8B-96CB-8C888D98F2D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277572" y="1227771"/>
            <a:ext cx="914400" cy="914400"/>
          </a:xfrm>
          <a:prstGeom prst="rect">
            <a:avLst/>
          </a:prstGeom>
        </p:spPr>
      </p:pic>
      <p:pic>
        <p:nvPicPr>
          <p:cNvPr id="39" name="Graphic 38" descr="Upward trend">
            <a:extLst>
              <a:ext uri="{FF2B5EF4-FFF2-40B4-BE49-F238E27FC236}">
                <a16:creationId xmlns:a16="http://schemas.microsoft.com/office/drawing/2014/main" id="{D935B458-24F3-412C-8E8D-0B35F9A7382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181649" y="3649578"/>
            <a:ext cx="914400" cy="914400"/>
          </a:xfrm>
          <a:prstGeom prst="rect">
            <a:avLst/>
          </a:prstGeom>
        </p:spPr>
      </p:pic>
      <p:pic>
        <p:nvPicPr>
          <p:cNvPr id="19" name="Picture 18">
            <a:extLst>
              <a:ext uri="{FF2B5EF4-FFF2-40B4-BE49-F238E27FC236}">
                <a16:creationId xmlns:a16="http://schemas.microsoft.com/office/drawing/2014/main" id="{B04427DC-7ADE-4951-A2A5-7DEA7B59DEB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215250" y="5134338"/>
            <a:ext cx="1410005" cy="1410005"/>
          </a:xfrm>
          <a:prstGeom prst="rect">
            <a:avLst/>
          </a:prstGeom>
        </p:spPr>
      </p:pic>
    </p:spTree>
    <p:extLst>
      <p:ext uri="{BB962C8B-B14F-4D97-AF65-F5344CB8AC3E}">
        <p14:creationId xmlns:p14="http://schemas.microsoft.com/office/powerpoint/2010/main" val="261420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896C4"/>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7482"/>
          <a:stretch/>
        </p:blipFill>
        <p:spPr>
          <a:xfrm>
            <a:off x="7255010" y="3159507"/>
            <a:ext cx="6201746" cy="4201245"/>
          </a:xfrm>
          <a:prstGeom prst="rect">
            <a:avLst/>
          </a:prstGeom>
          <a:noFill/>
          <a:effectLst>
            <a:reflection endPos="0" dist="50800" dir="5400000" sy="-100000" algn="bl" rotWithShape="0"/>
          </a:effectLst>
        </p:spPr>
      </p:pic>
      <p:sp>
        <p:nvSpPr>
          <p:cNvPr id="2" name="Rectangle 1">
            <a:extLst>
              <a:ext uri="{FF2B5EF4-FFF2-40B4-BE49-F238E27FC236}">
                <a16:creationId xmlns:a16="http://schemas.microsoft.com/office/drawing/2014/main" id="{8AB6D423-BD1A-482B-9577-129A73AEBEC9}"/>
              </a:ext>
            </a:extLst>
          </p:cNvPr>
          <p:cNvSpPr/>
          <p:nvPr/>
        </p:nvSpPr>
        <p:spPr>
          <a:xfrm>
            <a:off x="0" y="0"/>
            <a:ext cx="12192000" cy="6858000"/>
          </a:xfrm>
          <a:prstGeom prst="rect">
            <a:avLst/>
          </a:prstGeom>
          <a:solidFill>
            <a:srgbClr val="65AB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922790" y="836128"/>
            <a:ext cx="7714216" cy="5526571"/>
          </a:xfrm>
        </p:spPr>
        <p:txBody>
          <a:bodyPr vert="horz" lIns="91440" tIns="45720" rIns="91440" bIns="45720" rtlCol="0" anchor="t">
            <a:noAutofit/>
          </a:bodyPr>
          <a:lstStyle/>
          <a:p>
            <a:pPr marL="0" indent="0">
              <a:buNone/>
            </a:pPr>
            <a:r>
              <a:rPr lang="en-GB" sz="4800" dirty="0">
                <a:solidFill>
                  <a:schemeClr val="bg1"/>
                </a:solidFill>
                <a:latin typeface="Lato" panose="020F0502020204030203" pitchFamily="34" charset="0"/>
                <a:ea typeface="Lato" panose="020F0502020204030203" pitchFamily="34" charset="0"/>
                <a:cs typeface="Lato" panose="020F0502020204030203" pitchFamily="34" charset="0"/>
              </a:rPr>
              <a:t>Role of a MHFAider  </a:t>
            </a:r>
            <a:endParaRPr lang="en-GB" sz="5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2185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rgbClr val="65AB30"/>
                </a:solidFill>
                <a:latin typeface="Lato Medium" panose="020F0502020204030203" pitchFamily="34" charset="0"/>
                <a:ea typeface="Lato Medium" panose="020F0502020204030203" pitchFamily="34" charset="0"/>
                <a:cs typeface="Lato Medium" panose="020F0502020204030203" pitchFamily="34" charset="0"/>
              </a:rPr>
              <a:t>The role of a MHFAider </a:t>
            </a:r>
          </a:p>
        </p:txBody>
      </p:sp>
      <p:sp>
        <p:nvSpPr>
          <p:cNvPr id="3" name="Content Placeholder 2"/>
          <p:cNvSpPr>
            <a:spLocks noGrp="1"/>
          </p:cNvSpPr>
          <p:nvPr>
            <p:ph idx="1"/>
          </p:nvPr>
        </p:nvSpPr>
        <p:spPr>
          <a:xfrm>
            <a:off x="838200" y="1484742"/>
            <a:ext cx="10515600" cy="4351338"/>
          </a:xfrm>
        </p:spPr>
        <p:txBody>
          <a:bodyPr vert="horz" lIns="91440" tIns="45720" rIns="91440" bIns="45720" rtlCol="0" anchor="t">
            <a:noAutofit/>
          </a:bodyPr>
          <a:lstStyle/>
          <a:p>
            <a:pPr>
              <a:spcBef>
                <a:spcPts val="1200"/>
              </a:spcBef>
              <a:spcAft>
                <a:spcPts val="1200"/>
              </a:spcAft>
            </a:pPr>
            <a:r>
              <a:rPr lang="en-GB" sz="1400" dirty="0">
                <a:latin typeface="Lato" panose="020F0502020204030203" pitchFamily="34" charset="0"/>
                <a:ea typeface="Lato" panose="020F0502020204030203" pitchFamily="34" charset="0"/>
                <a:cs typeface="Lato" panose="020F0502020204030203" pitchFamily="34" charset="0"/>
              </a:rPr>
              <a:t>To be recognised internally as a MHFAider </a:t>
            </a:r>
          </a:p>
          <a:p>
            <a:pPr>
              <a:spcBef>
                <a:spcPts val="1200"/>
              </a:spcBef>
              <a:spcAft>
                <a:spcPts val="1200"/>
              </a:spcAft>
            </a:pPr>
            <a:r>
              <a:rPr lang="en-GB" sz="1400" dirty="0">
                <a:latin typeface="Lato" panose="020F0502020204030203" pitchFamily="34" charset="0"/>
                <a:ea typeface="Lato" panose="020F0502020204030203" pitchFamily="34" charset="0"/>
                <a:cs typeface="Lato" panose="020F0502020204030203" pitchFamily="34" charset="0"/>
              </a:rPr>
              <a:t>To be a first point of contact facilitator </a:t>
            </a:r>
            <a:endParaRPr lang="en-GB" sz="1400" dirty="0">
              <a:cs typeface="Calibri"/>
            </a:endParaRPr>
          </a:p>
          <a:p>
            <a:pPr>
              <a:spcBef>
                <a:spcPts val="1200"/>
              </a:spcBef>
              <a:spcAft>
                <a:spcPts val="1200"/>
              </a:spcAft>
            </a:pPr>
            <a:r>
              <a:rPr lang="en-GB" sz="1400" dirty="0">
                <a:latin typeface="Lato" panose="020F0502020204030203" pitchFamily="34" charset="0"/>
                <a:ea typeface="Lato" panose="020F0502020204030203" pitchFamily="34" charset="0"/>
                <a:cs typeface="Lato" panose="020F0502020204030203" pitchFamily="34" charset="0"/>
              </a:rPr>
              <a:t>To promote mental health awareness &amp; reduce stigma</a:t>
            </a:r>
          </a:p>
          <a:p>
            <a:pPr>
              <a:spcBef>
                <a:spcPts val="1200"/>
              </a:spcBef>
              <a:spcAft>
                <a:spcPts val="1200"/>
              </a:spcAft>
            </a:pPr>
            <a:r>
              <a:rPr lang="en-GB" sz="1400" dirty="0">
                <a:latin typeface="Lato" panose="020F0502020204030203" pitchFamily="34" charset="0"/>
                <a:ea typeface="Lato" panose="020F0502020204030203" pitchFamily="34" charset="0"/>
                <a:cs typeface="Lato" panose="020F0502020204030203" pitchFamily="34" charset="0"/>
              </a:rPr>
              <a:t>To create parity between Mental Health &amp; Physical Health </a:t>
            </a:r>
          </a:p>
          <a:p>
            <a:pPr>
              <a:spcBef>
                <a:spcPts val="1200"/>
              </a:spcBef>
              <a:spcAft>
                <a:spcPts val="1200"/>
              </a:spcAft>
            </a:pPr>
            <a:r>
              <a:rPr lang="en-GB" sz="1400" dirty="0">
                <a:latin typeface="Lato" panose="020F0502020204030203" pitchFamily="34" charset="0"/>
                <a:ea typeface="Lato" panose="020F0502020204030203" pitchFamily="34" charset="0"/>
                <a:cs typeface="Lato" panose="020F0502020204030203" pitchFamily="34" charset="0"/>
              </a:rPr>
              <a:t>To have a broad knowledge of mental health conditions </a:t>
            </a:r>
          </a:p>
          <a:p>
            <a:pPr>
              <a:spcBef>
                <a:spcPts val="1200"/>
              </a:spcBef>
              <a:spcAft>
                <a:spcPts val="1200"/>
              </a:spcAft>
            </a:pPr>
            <a:r>
              <a:rPr lang="en-GB" sz="1400" dirty="0">
                <a:latin typeface="Lato" panose="020F0502020204030203" pitchFamily="34" charset="0"/>
                <a:ea typeface="Lato" panose="020F0502020204030203" pitchFamily="34" charset="0"/>
                <a:cs typeface="Lato" panose="020F0502020204030203" pitchFamily="34" charset="0"/>
              </a:rPr>
              <a:t>To Assist</a:t>
            </a:r>
          </a:p>
          <a:p>
            <a:pPr>
              <a:spcBef>
                <a:spcPts val="1200"/>
              </a:spcBef>
              <a:spcAft>
                <a:spcPts val="1200"/>
              </a:spcAft>
            </a:pPr>
            <a:r>
              <a:rPr lang="en-GB" sz="1400" dirty="0">
                <a:latin typeface="Lato" panose="020F0502020204030203" pitchFamily="34" charset="0"/>
                <a:ea typeface="Lato" panose="020F0502020204030203" pitchFamily="34" charset="0"/>
                <a:cs typeface="Lato" panose="020F0502020204030203" pitchFamily="34" charset="0"/>
              </a:rPr>
              <a:t>To Listen </a:t>
            </a:r>
          </a:p>
          <a:p>
            <a:pPr>
              <a:spcBef>
                <a:spcPts val="1200"/>
              </a:spcBef>
              <a:spcAft>
                <a:spcPts val="1200"/>
              </a:spcAft>
            </a:pPr>
            <a:r>
              <a:rPr lang="en-GB" sz="1400" dirty="0">
                <a:latin typeface="Lato" panose="020F0502020204030203" pitchFamily="34" charset="0"/>
                <a:ea typeface="Lato" panose="020F0502020204030203" pitchFamily="34" charset="0"/>
                <a:cs typeface="Lato" panose="020F0502020204030203" pitchFamily="34" charset="0"/>
              </a:rPr>
              <a:t>To Give Support </a:t>
            </a:r>
          </a:p>
          <a:p>
            <a:pPr>
              <a:spcBef>
                <a:spcPts val="1200"/>
              </a:spcBef>
              <a:spcAft>
                <a:spcPts val="1200"/>
              </a:spcAft>
            </a:pPr>
            <a:r>
              <a:rPr lang="en-GB" sz="1400" dirty="0">
                <a:latin typeface="Lato" panose="020F0502020204030203" pitchFamily="34" charset="0"/>
                <a:ea typeface="Lato" panose="020F0502020204030203" pitchFamily="34" charset="0"/>
                <a:cs typeface="Lato" panose="020F0502020204030203" pitchFamily="34" charset="0"/>
              </a:rPr>
              <a:t>To Encourage Professional Advice and Signpost </a:t>
            </a:r>
          </a:p>
          <a:p>
            <a:pPr>
              <a:spcBef>
                <a:spcPts val="1200"/>
              </a:spcBef>
              <a:spcAft>
                <a:spcPts val="1200"/>
              </a:spcAft>
            </a:pPr>
            <a:r>
              <a:rPr lang="en-GB" sz="1400" dirty="0">
                <a:latin typeface="Lato" panose="020F0502020204030203" pitchFamily="34" charset="0"/>
                <a:ea typeface="Lato" panose="020F0502020204030203" pitchFamily="34" charset="0"/>
                <a:cs typeface="Lato" panose="020F0502020204030203" pitchFamily="34" charset="0"/>
              </a:rPr>
              <a:t>To Encourage Self Help/ Internal pathways and Signpost </a:t>
            </a:r>
          </a:p>
        </p:txBody>
      </p:sp>
      <p:pic>
        <p:nvPicPr>
          <p:cNvPr id="6" name="Picture 5">
            <a:extLst>
              <a:ext uri="{FF2B5EF4-FFF2-40B4-BE49-F238E27FC236}">
                <a16:creationId xmlns:a16="http://schemas.microsoft.com/office/drawing/2014/main" id="{0C5DB3CA-16B2-4198-B4D8-80807ACB4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250" y="5134338"/>
            <a:ext cx="1410005" cy="1410005"/>
          </a:xfrm>
          <a:prstGeom prst="rect">
            <a:avLst/>
          </a:prstGeom>
        </p:spPr>
      </p:pic>
    </p:spTree>
    <p:extLst>
      <p:ext uri="{BB962C8B-B14F-4D97-AF65-F5344CB8AC3E}">
        <p14:creationId xmlns:p14="http://schemas.microsoft.com/office/powerpoint/2010/main" val="2839854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030B-3E65-4D31-98EC-69636F33CC38}"/>
              </a:ext>
            </a:extLst>
          </p:cNvPr>
          <p:cNvSpPr>
            <a:spLocks noGrp="1"/>
          </p:cNvSpPr>
          <p:nvPr>
            <p:ph type="title"/>
          </p:nvPr>
        </p:nvSpPr>
        <p:spPr>
          <a:solidFill>
            <a:schemeClr val="bg1"/>
          </a:solidFill>
        </p:spPr>
        <p:txBody>
          <a:bodyPr/>
          <a:lstStyle/>
          <a:p>
            <a:r>
              <a:rPr lang="en-US" dirty="0">
                <a:solidFill>
                  <a:schemeClr val="accent5"/>
                </a:solidFill>
                <a:latin typeface="Lato"/>
                <a:ea typeface="Lato"/>
                <a:cs typeface="Lato"/>
              </a:rPr>
              <a:t>MHFAider Course Content </a:t>
            </a:r>
            <a:r>
              <a:rPr lang="en-US" dirty="0">
                <a:solidFill>
                  <a:srgbClr val="92D050"/>
                </a:solidFill>
                <a:cs typeface="Calibri Light"/>
              </a:rPr>
              <a:t> </a:t>
            </a:r>
            <a:endParaRPr lang="en-US" dirty="0">
              <a:solidFill>
                <a:srgbClr val="92D050"/>
              </a:solidFill>
            </a:endParaRPr>
          </a:p>
        </p:txBody>
      </p:sp>
      <p:sp>
        <p:nvSpPr>
          <p:cNvPr id="4" name="TextBox 3">
            <a:extLst>
              <a:ext uri="{FF2B5EF4-FFF2-40B4-BE49-F238E27FC236}">
                <a16:creationId xmlns:a16="http://schemas.microsoft.com/office/drawing/2014/main" id="{71A18B71-EF0D-4344-99DD-DCE296CAD8B9}"/>
              </a:ext>
            </a:extLst>
          </p:cNvPr>
          <p:cNvSpPr txBox="1"/>
          <p:nvPr/>
        </p:nvSpPr>
        <p:spPr>
          <a:xfrm>
            <a:off x="1285101" y="2077994"/>
            <a:ext cx="4565821" cy="2800767"/>
          </a:xfrm>
          <a:prstGeom prst="rect">
            <a:avLst/>
          </a:prstGeom>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dirty="0">
              <a:latin typeface="Lato"/>
              <a:ea typeface="Lato"/>
              <a:cs typeface="Lato"/>
            </a:endParaRPr>
          </a:p>
          <a:p>
            <a:pPr marL="285750" indent="-285750">
              <a:buFont typeface="Arial"/>
              <a:buChar char="•"/>
            </a:pPr>
            <a:r>
              <a:rPr lang="en-US" sz="2000" dirty="0">
                <a:latin typeface="Lato"/>
                <a:ea typeface="Lato"/>
                <a:cs typeface="Lato"/>
              </a:rPr>
              <a:t>What is Mental Health?</a:t>
            </a:r>
          </a:p>
          <a:p>
            <a:pPr marL="285750" indent="-285750">
              <a:buFont typeface="Arial"/>
              <a:buChar char="•"/>
            </a:pPr>
            <a:r>
              <a:rPr lang="en-US" sz="2000" dirty="0">
                <a:latin typeface="Lato"/>
                <a:ea typeface="Lato"/>
                <a:cs typeface="Lato"/>
              </a:rPr>
              <a:t>Stigma </a:t>
            </a:r>
          </a:p>
          <a:p>
            <a:pPr marL="285750" indent="-285750">
              <a:buFont typeface="Arial"/>
              <a:buChar char="•"/>
            </a:pPr>
            <a:r>
              <a:rPr lang="en-US" sz="2000" dirty="0">
                <a:latin typeface="Lato"/>
                <a:ea typeface="Lato"/>
                <a:cs typeface="Lato"/>
              </a:rPr>
              <a:t>ALGEE</a:t>
            </a:r>
          </a:p>
          <a:p>
            <a:pPr marL="285750" indent="-285750">
              <a:buFont typeface="Arial"/>
              <a:buChar char="•"/>
            </a:pPr>
            <a:r>
              <a:rPr lang="en-US" sz="2000" dirty="0">
                <a:latin typeface="Lato"/>
                <a:ea typeface="Lato"/>
                <a:cs typeface="Lato"/>
              </a:rPr>
              <a:t>Stress </a:t>
            </a:r>
          </a:p>
          <a:p>
            <a:pPr marL="285750" indent="-285750">
              <a:buFont typeface="Arial"/>
              <a:buChar char="•"/>
            </a:pPr>
            <a:r>
              <a:rPr lang="en-US" sz="2000" dirty="0">
                <a:latin typeface="Lato"/>
                <a:ea typeface="Lato"/>
                <a:cs typeface="Lato"/>
              </a:rPr>
              <a:t>Depression </a:t>
            </a:r>
          </a:p>
          <a:p>
            <a:pPr marL="285750" indent="-285750">
              <a:buFont typeface="Arial"/>
              <a:buChar char="•"/>
            </a:pPr>
            <a:r>
              <a:rPr lang="en-US" sz="2000" dirty="0">
                <a:latin typeface="Lato"/>
                <a:ea typeface="Lato"/>
                <a:cs typeface="Lato"/>
              </a:rPr>
              <a:t>Suicide </a:t>
            </a:r>
          </a:p>
          <a:p>
            <a:endParaRPr lang="en-US" sz="2800" dirty="0">
              <a:latin typeface="Lato"/>
              <a:ea typeface="Lato"/>
              <a:cs typeface="Lato"/>
            </a:endParaRPr>
          </a:p>
        </p:txBody>
      </p:sp>
      <p:sp>
        <p:nvSpPr>
          <p:cNvPr id="5" name="TextBox 4">
            <a:extLst>
              <a:ext uri="{FF2B5EF4-FFF2-40B4-BE49-F238E27FC236}">
                <a16:creationId xmlns:a16="http://schemas.microsoft.com/office/drawing/2014/main" id="{5C34A13B-AD7C-4FEB-BD93-492A9F2B5687}"/>
              </a:ext>
            </a:extLst>
          </p:cNvPr>
          <p:cNvSpPr txBox="1"/>
          <p:nvPr/>
        </p:nvSpPr>
        <p:spPr>
          <a:xfrm>
            <a:off x="6207210" y="2077994"/>
            <a:ext cx="4565821" cy="2492990"/>
          </a:xfrm>
          <a:prstGeom prst="rect">
            <a:avLst/>
          </a:prstGeom>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dirty="0">
              <a:latin typeface="Lato"/>
              <a:ea typeface="Lato"/>
              <a:cs typeface="Lato"/>
            </a:endParaRPr>
          </a:p>
          <a:p>
            <a:pPr marL="285750" indent="-285750">
              <a:buFont typeface="Arial"/>
              <a:buChar char="•"/>
            </a:pPr>
            <a:r>
              <a:rPr lang="en-US" sz="2000" dirty="0">
                <a:latin typeface="Lato"/>
                <a:ea typeface="Lato"/>
                <a:cs typeface="Lato"/>
              </a:rPr>
              <a:t>Anxiety Disorders</a:t>
            </a:r>
          </a:p>
          <a:p>
            <a:pPr marL="285750" indent="-285750">
              <a:buFont typeface="Arial"/>
              <a:buChar char="•"/>
            </a:pPr>
            <a:r>
              <a:rPr lang="en-US" sz="2000" dirty="0">
                <a:latin typeface="Lato"/>
                <a:ea typeface="Lato"/>
                <a:cs typeface="Lato"/>
              </a:rPr>
              <a:t>Personality Disorders </a:t>
            </a:r>
          </a:p>
          <a:p>
            <a:pPr marL="285750" indent="-285750">
              <a:buFont typeface="Arial"/>
              <a:buChar char="•"/>
            </a:pPr>
            <a:r>
              <a:rPr lang="en-US" sz="2000" dirty="0">
                <a:latin typeface="Lato"/>
                <a:ea typeface="Lato"/>
                <a:cs typeface="Lato"/>
              </a:rPr>
              <a:t>Self-Harm</a:t>
            </a:r>
          </a:p>
          <a:p>
            <a:pPr marL="285750" indent="-285750">
              <a:buFont typeface="Arial"/>
              <a:buChar char="•"/>
            </a:pPr>
            <a:r>
              <a:rPr lang="en-US" sz="2000" dirty="0">
                <a:latin typeface="Lato"/>
                <a:ea typeface="Lato"/>
                <a:cs typeface="Lato"/>
              </a:rPr>
              <a:t>Eating Disorders </a:t>
            </a:r>
          </a:p>
          <a:p>
            <a:pPr marL="285750" indent="-285750">
              <a:buFont typeface="Arial"/>
              <a:buChar char="•"/>
            </a:pPr>
            <a:r>
              <a:rPr lang="en-US" sz="2000" dirty="0">
                <a:latin typeface="Lato"/>
                <a:ea typeface="Lato"/>
                <a:cs typeface="Lato"/>
              </a:rPr>
              <a:t>Psychosis</a:t>
            </a:r>
          </a:p>
          <a:p>
            <a:endParaRPr lang="en-US" sz="2800" dirty="0">
              <a:latin typeface="Lato"/>
              <a:ea typeface="Lato"/>
              <a:cs typeface="Lato"/>
            </a:endParaRPr>
          </a:p>
        </p:txBody>
      </p:sp>
    </p:spTree>
    <p:extLst>
      <p:ext uri="{BB962C8B-B14F-4D97-AF65-F5344CB8AC3E}">
        <p14:creationId xmlns:p14="http://schemas.microsoft.com/office/powerpoint/2010/main" val="4166544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solidFill>
                  <a:srgbClr val="65AB30"/>
                </a:solidFill>
                <a:latin typeface="Lato Medium" panose="020F0502020204030203" pitchFamily="34" charset="0"/>
                <a:ea typeface="Lato Medium" panose="020F0502020204030203" pitchFamily="34" charset="0"/>
                <a:cs typeface="Lato Medium" panose="020F0502020204030203" pitchFamily="34" charset="0"/>
              </a:rPr>
              <a:t>How to train options </a:t>
            </a:r>
          </a:p>
        </p:txBody>
      </p:sp>
      <p:sp>
        <p:nvSpPr>
          <p:cNvPr id="3" name="Content Placeholder 2"/>
          <p:cNvSpPr>
            <a:spLocks noGrp="1"/>
          </p:cNvSpPr>
          <p:nvPr>
            <p:ph idx="1"/>
          </p:nvPr>
        </p:nvSpPr>
        <p:spPr>
          <a:xfrm>
            <a:off x="838200" y="1690688"/>
            <a:ext cx="10515600" cy="4351338"/>
          </a:xfrm>
        </p:spPr>
        <p:txBody>
          <a:bodyPr vert="horz" lIns="91440" tIns="45720" rIns="91440" bIns="45720" rtlCol="0" anchor="t">
            <a:noAutofit/>
          </a:bodyPr>
          <a:lstStyle/>
          <a:p>
            <a:pPr>
              <a:spcBef>
                <a:spcPts val="1200"/>
              </a:spcBef>
              <a:spcAft>
                <a:spcPts val="1200"/>
              </a:spcAft>
            </a:pPr>
            <a:r>
              <a:rPr lang="en-GB" sz="2000" dirty="0">
                <a:latin typeface="Lato" panose="020F0502020204030203" pitchFamily="34" charset="0"/>
                <a:ea typeface="Lato" panose="020F0502020204030203" pitchFamily="34" charset="0"/>
                <a:cs typeface="Lato" panose="020F0502020204030203" pitchFamily="34" charset="0"/>
              </a:rPr>
              <a:t>Individual </a:t>
            </a:r>
          </a:p>
          <a:p>
            <a:pPr>
              <a:spcBef>
                <a:spcPts val="1200"/>
              </a:spcBef>
              <a:spcAft>
                <a:spcPts val="1200"/>
              </a:spcAft>
            </a:pPr>
            <a:r>
              <a:rPr lang="en-GB" sz="2000" dirty="0">
                <a:latin typeface="Lato" panose="020F0502020204030203" pitchFamily="34" charset="0"/>
                <a:ea typeface="Lato" panose="020F0502020204030203" pitchFamily="34" charset="0"/>
                <a:cs typeface="Lato" panose="020F0502020204030203" pitchFamily="34" charset="0"/>
              </a:rPr>
              <a:t>Cohort </a:t>
            </a:r>
          </a:p>
          <a:p>
            <a:pPr>
              <a:spcBef>
                <a:spcPts val="1200"/>
              </a:spcBef>
              <a:spcAft>
                <a:spcPts val="1200"/>
              </a:spcAft>
            </a:pPr>
            <a:r>
              <a:rPr lang="en-GB" sz="2000" dirty="0">
                <a:latin typeface="Lato" panose="020F0502020204030203" pitchFamily="34" charset="0"/>
                <a:ea typeface="Lato" panose="020F0502020204030203" pitchFamily="34" charset="0"/>
                <a:cs typeface="Lato" panose="020F0502020204030203" pitchFamily="34" charset="0"/>
              </a:rPr>
              <a:t>Face to Face </a:t>
            </a:r>
          </a:p>
          <a:p>
            <a:pPr>
              <a:spcBef>
                <a:spcPts val="1200"/>
              </a:spcBef>
              <a:spcAft>
                <a:spcPts val="1200"/>
              </a:spcAft>
            </a:pPr>
            <a:r>
              <a:rPr lang="en-GB" sz="2000" dirty="0">
                <a:latin typeface="Lato" panose="020F0502020204030203" pitchFamily="34" charset="0"/>
                <a:ea typeface="Lato" panose="020F0502020204030203" pitchFamily="34" charset="0"/>
                <a:cs typeface="Lato" panose="020F0502020204030203" pitchFamily="34" charset="0"/>
              </a:rPr>
              <a:t>Online  </a:t>
            </a:r>
          </a:p>
        </p:txBody>
      </p:sp>
      <p:pic>
        <p:nvPicPr>
          <p:cNvPr id="6" name="Picture 5">
            <a:extLst>
              <a:ext uri="{FF2B5EF4-FFF2-40B4-BE49-F238E27FC236}">
                <a16:creationId xmlns:a16="http://schemas.microsoft.com/office/drawing/2014/main" id="{0C5DB3CA-16B2-4198-B4D8-80807ACB4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250" y="5134338"/>
            <a:ext cx="1410005" cy="1410005"/>
          </a:xfrm>
          <a:prstGeom prst="rect">
            <a:avLst/>
          </a:prstGeom>
        </p:spPr>
      </p:pic>
    </p:spTree>
    <p:extLst>
      <p:ext uri="{BB962C8B-B14F-4D97-AF65-F5344CB8AC3E}">
        <p14:creationId xmlns:p14="http://schemas.microsoft.com/office/powerpoint/2010/main" val="391320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solidFill>
                  <a:srgbClr val="65AB30"/>
                </a:solidFill>
                <a:latin typeface="Lato Medium" panose="020F0502020204030203" pitchFamily="34" charset="0"/>
                <a:ea typeface="Lato Medium" panose="020F0502020204030203" pitchFamily="34" charset="0"/>
                <a:cs typeface="Lato Medium" panose="020F0502020204030203" pitchFamily="34" charset="0"/>
              </a:rPr>
              <a:t>MHFA Training benefits </a:t>
            </a:r>
          </a:p>
        </p:txBody>
      </p:sp>
      <p:sp>
        <p:nvSpPr>
          <p:cNvPr id="3" name="Content Placeholder 2"/>
          <p:cNvSpPr>
            <a:spLocks noGrp="1"/>
          </p:cNvSpPr>
          <p:nvPr>
            <p:ph idx="1"/>
          </p:nvPr>
        </p:nvSpPr>
        <p:spPr>
          <a:xfrm>
            <a:off x="838200" y="1690688"/>
            <a:ext cx="10515600" cy="4351338"/>
          </a:xfrm>
        </p:spPr>
        <p:txBody>
          <a:bodyPr vert="horz" lIns="91440" tIns="45720" rIns="91440" bIns="45720" rtlCol="0" anchor="t">
            <a:noAutofit/>
          </a:bodyPr>
          <a:lstStyle/>
          <a:p>
            <a:pPr>
              <a:spcBef>
                <a:spcPts val="1200"/>
              </a:spcBef>
              <a:spcAft>
                <a:spcPts val="1200"/>
              </a:spcAft>
            </a:pPr>
            <a:r>
              <a:rPr lang="en-GB" sz="2000" dirty="0">
                <a:latin typeface="Lato" panose="020F0502020204030203" pitchFamily="34" charset="0"/>
                <a:ea typeface="Lato" panose="020F0502020204030203" pitchFamily="34" charset="0"/>
                <a:cs typeface="Lato" panose="020F0502020204030203" pitchFamily="34" charset="0"/>
              </a:rPr>
              <a:t>Be able to help yourselves, peers and others  </a:t>
            </a:r>
          </a:p>
          <a:p>
            <a:pPr>
              <a:spcBef>
                <a:spcPts val="1200"/>
              </a:spcBef>
              <a:spcAft>
                <a:spcPts val="1200"/>
              </a:spcAft>
            </a:pPr>
            <a:r>
              <a:rPr lang="en-GB" sz="2000" dirty="0">
                <a:latin typeface="Lato" panose="020F0502020204030203" pitchFamily="34" charset="0"/>
                <a:ea typeface="Lato" panose="020F0502020204030203" pitchFamily="34" charset="0"/>
                <a:cs typeface="Lato" panose="020F0502020204030203" pitchFamily="34" charset="0"/>
              </a:rPr>
              <a:t>Break the stigma</a:t>
            </a:r>
          </a:p>
          <a:p>
            <a:pPr>
              <a:spcBef>
                <a:spcPts val="1200"/>
              </a:spcBef>
              <a:spcAft>
                <a:spcPts val="1200"/>
              </a:spcAft>
            </a:pPr>
            <a:r>
              <a:rPr lang="en-GB" sz="2000" dirty="0">
                <a:latin typeface="Lato" panose="020F0502020204030203" pitchFamily="34" charset="0"/>
                <a:ea typeface="Lato" panose="020F0502020204030203" pitchFamily="34" charset="0"/>
                <a:cs typeface="Lato" panose="020F0502020204030203" pitchFamily="34" charset="0"/>
              </a:rPr>
              <a:t>Promote mental health resilience</a:t>
            </a:r>
          </a:p>
          <a:p>
            <a:pPr>
              <a:spcBef>
                <a:spcPts val="1200"/>
              </a:spcBef>
              <a:spcAft>
                <a:spcPts val="1200"/>
              </a:spcAft>
            </a:pPr>
            <a:r>
              <a:rPr lang="en-GB" sz="2000" dirty="0">
                <a:latin typeface="Lato" panose="020F0502020204030203" pitchFamily="34" charset="0"/>
                <a:ea typeface="Lato" panose="020F0502020204030203" pitchFamily="34" charset="0"/>
                <a:cs typeface="Lato" panose="020F0502020204030203" pitchFamily="34" charset="0"/>
              </a:rPr>
              <a:t>Encourage early intervention </a:t>
            </a:r>
          </a:p>
          <a:p>
            <a:pPr>
              <a:spcBef>
                <a:spcPts val="1200"/>
              </a:spcBef>
              <a:spcAft>
                <a:spcPts val="1200"/>
              </a:spcAft>
            </a:pPr>
            <a:r>
              <a:rPr lang="en-GB" sz="2000" dirty="0">
                <a:latin typeface="Lato" panose="020F0502020204030203" pitchFamily="34" charset="0"/>
                <a:ea typeface="Lato" panose="020F0502020204030203" pitchFamily="34" charset="0"/>
                <a:cs typeface="Lato" panose="020F0502020204030203" pitchFamily="34" charset="0"/>
              </a:rPr>
              <a:t>Empower people with a long-term mental health issue or disability to thrive in work</a:t>
            </a:r>
          </a:p>
          <a:p>
            <a:pPr>
              <a:spcBef>
                <a:spcPts val="1200"/>
              </a:spcBef>
              <a:spcAft>
                <a:spcPts val="1200"/>
              </a:spcAft>
            </a:pPr>
            <a:r>
              <a:rPr lang="en-GB" sz="2000" dirty="0">
                <a:latin typeface="Lato" panose="020F0502020204030203" pitchFamily="34" charset="0"/>
                <a:ea typeface="Lato" panose="020F0502020204030203" pitchFamily="34" charset="0"/>
                <a:cs typeface="Lato" panose="020F0502020204030203" pitchFamily="34" charset="0"/>
              </a:rPr>
              <a:t>Build a supportive culture</a:t>
            </a:r>
          </a:p>
          <a:p>
            <a:pPr>
              <a:spcBef>
                <a:spcPts val="1200"/>
              </a:spcBef>
              <a:spcAft>
                <a:spcPts val="1200"/>
              </a:spcAft>
            </a:pPr>
            <a:r>
              <a:rPr lang="en-GB" sz="2000" dirty="0">
                <a:latin typeface="Lato" panose="020F0502020204030203" pitchFamily="34" charset="0"/>
                <a:ea typeface="Lato" panose="020F0502020204030203" pitchFamily="34" charset="0"/>
                <a:cs typeface="Lato" panose="020F0502020204030203" pitchFamily="34" charset="0"/>
              </a:rPr>
              <a:t>Embed long term cultural change for a healthier organisation </a:t>
            </a:r>
          </a:p>
        </p:txBody>
      </p:sp>
      <p:pic>
        <p:nvPicPr>
          <p:cNvPr id="6" name="Picture 5">
            <a:extLst>
              <a:ext uri="{FF2B5EF4-FFF2-40B4-BE49-F238E27FC236}">
                <a16:creationId xmlns:a16="http://schemas.microsoft.com/office/drawing/2014/main" id="{0C5DB3CA-16B2-4198-B4D8-80807ACB4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250" y="5134338"/>
            <a:ext cx="1410005" cy="1410005"/>
          </a:xfrm>
          <a:prstGeom prst="rect">
            <a:avLst/>
          </a:prstGeom>
        </p:spPr>
      </p:pic>
    </p:spTree>
    <p:extLst>
      <p:ext uri="{BB962C8B-B14F-4D97-AF65-F5344CB8AC3E}">
        <p14:creationId xmlns:p14="http://schemas.microsoft.com/office/powerpoint/2010/main" val="748126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DEFF5A-1BE7-445A-847B-D9212789FB55}"/>
              </a:ext>
            </a:extLst>
          </p:cNvPr>
          <p:cNvSpPr>
            <a:spLocks noGrp="1"/>
          </p:cNvSpPr>
          <p:nvPr>
            <p:ph type="ctrTitle"/>
          </p:nvPr>
        </p:nvSpPr>
        <p:spPr>
          <a:xfrm>
            <a:off x="2667001" y="1699022"/>
            <a:ext cx="7190509" cy="2312908"/>
          </a:xfrm>
        </p:spPr>
        <p:txBody>
          <a:bodyPr>
            <a:noAutofit/>
          </a:bodyPr>
          <a:lstStyle/>
          <a:p>
            <a:br>
              <a:rPr lang="en-GB" sz="3300" b="1" dirty="0">
                <a:solidFill>
                  <a:srgbClr val="FFFFFF"/>
                </a:solidFill>
              </a:rPr>
            </a:br>
            <a:br>
              <a:rPr lang="en-GB" sz="3300" b="1" dirty="0">
                <a:solidFill>
                  <a:srgbClr val="FFFFFF"/>
                </a:solidFill>
              </a:rPr>
            </a:br>
            <a:br>
              <a:rPr lang="en-GB" sz="3300" b="1" dirty="0">
                <a:solidFill>
                  <a:srgbClr val="FFFFFF"/>
                </a:solidFill>
              </a:rPr>
            </a:br>
            <a:r>
              <a:rPr lang="en-GB" sz="3300" b="1" dirty="0">
                <a:solidFill>
                  <a:srgbClr val="FFFFFF"/>
                </a:solidFill>
              </a:rPr>
              <a:t>Thank you for attending our webinar</a:t>
            </a:r>
          </a:p>
        </p:txBody>
      </p:sp>
    </p:spTree>
    <p:extLst>
      <p:ext uri="{BB962C8B-B14F-4D97-AF65-F5344CB8AC3E}">
        <p14:creationId xmlns:p14="http://schemas.microsoft.com/office/powerpoint/2010/main" val="37062353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ITMA">
      <a:dk1>
        <a:srgbClr val="00205C"/>
      </a:dk1>
      <a:lt1>
        <a:srgbClr val="E1D100"/>
      </a:lt1>
      <a:dk2>
        <a:srgbClr val="000000"/>
      </a:dk2>
      <a:lt2>
        <a:srgbClr val="A7A9AC"/>
      </a:lt2>
      <a:accent1>
        <a:srgbClr val="00205C"/>
      </a:accent1>
      <a:accent2>
        <a:srgbClr val="E1D100"/>
      </a:accent2>
      <a:accent3>
        <a:srgbClr val="E1D100"/>
      </a:accent3>
      <a:accent4>
        <a:srgbClr val="00205C"/>
      </a:accent4>
      <a:accent5>
        <a:srgbClr val="00205C"/>
      </a:accent5>
      <a:accent6>
        <a:srgbClr val="A7A9AC"/>
      </a:accent6>
      <a:hlink>
        <a:srgbClr val="E18041"/>
      </a:hlink>
      <a:folHlink>
        <a:srgbClr val="0020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46EA0AFDF6BC499D8C850C2B41FE23" ma:contentTypeVersion="7" ma:contentTypeDescription="Create a new document." ma:contentTypeScope="" ma:versionID="d8fec53a73d360ff33f623c9b9e4496e">
  <xsd:schema xmlns:xsd="http://www.w3.org/2001/XMLSchema" xmlns:xs="http://www.w3.org/2001/XMLSchema" xmlns:p="http://schemas.microsoft.com/office/2006/metadata/properties" xmlns:ns2="8b7acd63-a9f4-452b-9d81-3828de720deb" xmlns:ns3="f90d60b8-9ccb-4254-8409-1ad533f57a29" targetNamespace="http://schemas.microsoft.com/office/2006/metadata/properties" ma:root="true" ma:fieldsID="702a4734ffce663ba736869b9f5fa828" ns2:_="" ns3:_="">
    <xsd:import namespace="8b7acd63-a9f4-452b-9d81-3828de720deb"/>
    <xsd:import namespace="f90d60b8-9ccb-4254-8409-1ad533f57a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7acd63-a9f4-452b-9d81-3828de720d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0d60b8-9ccb-4254-8409-1ad533f57a2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E67AE7-A9F6-499D-8B5C-72F8CEC9FBA8}">
  <ds:schemaRefs>
    <ds:schemaRef ds:uri="http://schemas.microsoft.com/sharepoint/v3/contenttype/forms"/>
  </ds:schemaRefs>
</ds:datastoreItem>
</file>

<file path=customXml/itemProps2.xml><?xml version="1.0" encoding="utf-8"?>
<ds:datastoreItem xmlns:ds="http://schemas.openxmlformats.org/officeDocument/2006/customXml" ds:itemID="{317EC9BC-D53E-4649-ACFF-D14A4C0F7F25}">
  <ds:schemaRefs>
    <ds:schemaRef ds:uri="8b7acd63-a9f4-452b-9d81-3828de720deb"/>
    <ds:schemaRef ds:uri="f90d60b8-9ccb-4254-8409-1ad533f57a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BAA1809-6B27-4CFF-B635-531FA0550087}">
  <ds:schemaRefs>
    <ds:schemaRef ds:uri="http://schemas.microsoft.com/office/infopath/2007/PartnerControls"/>
    <ds:schemaRef ds:uri="8b7acd63-a9f4-452b-9d81-3828de720deb"/>
    <ds:schemaRef ds:uri="http://purl.org/dc/elements/1.1/"/>
    <ds:schemaRef ds:uri="http://www.w3.org/XML/1998/namespace"/>
    <ds:schemaRef ds:uri="http://purl.org/dc/terms/"/>
    <ds:schemaRef ds:uri="http://schemas.microsoft.com/office/2006/documentManagement/types"/>
    <ds:schemaRef ds:uri="http://purl.org/dc/dcmitype/"/>
    <ds:schemaRef ds:uri="http://schemas.openxmlformats.org/package/2006/metadata/core-properties"/>
    <ds:schemaRef ds:uri="f90d60b8-9ccb-4254-8409-1ad533f57a2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22</TotalTime>
  <Words>600</Words>
  <Application>Microsoft Office PowerPoint</Application>
  <PresentationFormat>Widescreen</PresentationFormat>
  <Paragraphs>106</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Calibri</vt:lpstr>
      <vt:lpstr>Arial</vt:lpstr>
      <vt:lpstr>Lato Bold</vt:lpstr>
      <vt:lpstr>Calibri Light</vt:lpstr>
      <vt:lpstr>Lato</vt:lpstr>
      <vt:lpstr>Lato Medium</vt:lpstr>
      <vt:lpstr>Office Theme</vt:lpstr>
      <vt:lpstr>1_Office Theme</vt:lpstr>
      <vt:lpstr>PowerPoint Presentation</vt:lpstr>
      <vt:lpstr>CITMA Webinar </vt:lpstr>
      <vt:lpstr>MHFA England</vt:lpstr>
      <vt:lpstr>PowerPoint Presentation</vt:lpstr>
      <vt:lpstr>The role of a MHFAider </vt:lpstr>
      <vt:lpstr>MHFAider Course Content  </vt:lpstr>
      <vt:lpstr>How to train options </vt:lpstr>
      <vt:lpstr>MHFA Training benefits </vt:lpstr>
      <vt:lpstr>   Thank you for attending our webinar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Dani</dc:creator>
  <cp:lastModifiedBy>Zoe Puckering</cp:lastModifiedBy>
  <cp:revision>99</cp:revision>
  <dcterms:modified xsi:type="dcterms:W3CDTF">2020-06-11T07:47:29Z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0x0101009346EA0AFDF6BC499D8C850C2B41FE23</vt:lpwstr>
  </property>
</Properties>
</file>